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sldIdLst>
    <p:sldId id="268" r:id="rId2"/>
    <p:sldId id="266" r:id="rId3"/>
    <p:sldId id="267" r:id="rId4"/>
    <p:sldId id="259" r:id="rId5"/>
    <p:sldId id="269" r:id="rId6"/>
    <p:sldId id="271" r:id="rId7"/>
    <p:sldId id="270" r:id="rId8"/>
    <p:sldId id="272" r:id="rId9"/>
    <p:sldId id="274" r:id="rId10"/>
    <p:sldId id="273" r:id="rId11"/>
    <p:sldId id="275" r:id="rId12"/>
    <p:sldId id="276" r:id="rId13"/>
    <p:sldId id="277" r:id="rId14"/>
    <p:sldId id="278" r:id="rId15"/>
    <p:sldId id="279" r:id="rId16"/>
    <p:sldId id="280" r:id="rId17"/>
    <p:sldId id="28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</a:t>
          </a:r>
          <a:r>
            <a:rPr lang="cs-CZ" sz="1800" baseline="0" dirty="0" smtClean="0"/>
            <a:t>VY_32_INOVACE_02_04_14_PÍSEMNÉ </a:t>
          </a:r>
          <a:r>
            <a:rPr lang="cs-CZ" sz="1800" baseline="0" dirty="0" smtClean="0"/>
            <a:t>DĚLENÍ JEDNOCIFERNÝM DĚLITELEM V OBORU DO </a:t>
          </a:r>
          <a:r>
            <a:rPr lang="cs-CZ" sz="1800" baseline="0" dirty="0" smtClean="0"/>
            <a:t>1 000 000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Lukavice, okres Ústí nad Orlicí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Kateřina Prachařová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TEMA: PÍSEMNÉ DĚLENÍ JEDNOCIFERNÝM DĚLITELEM V OBORU DO </a:t>
          </a:r>
          <a:r>
            <a:rPr lang="cs-CZ" sz="1800" dirty="0" smtClean="0"/>
            <a:t>1 000 000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</a:t>
          </a:r>
          <a:r>
            <a:rPr lang="cs-CZ" sz="1800" b="0" dirty="0" smtClean="0"/>
            <a:t>CZ.1.07/1.4.00/21.1744 </a:t>
          </a:r>
          <a:endParaRPr lang="cs-CZ" sz="1800" b="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99" custLinFactNeighborY="2833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212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ScaleY="10427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Y="10427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62EC5AA-03CB-4567-AC35-F2CC017D069F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68EAE34-6C2E-4AD8-8C19-D7EA551CCCCA}" type="presOf" srcId="{4C35D32F-0EAB-4CD7-82EE-45574DC2A586}" destId="{8BEBB6EC-1DAA-4CAC-8A25-BC0FCBD5DBD5}" srcOrd="0" destOrd="0" presId="urn:microsoft.com/office/officeart/2005/8/layout/target3"/>
    <dgm:cxn modelId="{49B50D73-C2A7-48A0-8DD1-2ED4E7ED8583}" type="presOf" srcId="{4C35D32F-0EAB-4CD7-82EE-45574DC2A586}" destId="{890E4F0B-2866-4A3F-A3C7-2A14B1797930}" srcOrd="1" destOrd="0" presId="urn:microsoft.com/office/officeart/2005/8/layout/target3"/>
    <dgm:cxn modelId="{1840C556-6AAC-40E7-B959-90061F6123BE}" type="presOf" srcId="{757F3AB3-0718-4624-B441-E567A8F0AB56}" destId="{333A1088-737F-45CB-B68E-254E46348037}" srcOrd="0" destOrd="0" presId="urn:microsoft.com/office/officeart/2005/8/layout/target3"/>
    <dgm:cxn modelId="{4578A4F6-07C0-4A08-B052-87A3A3C497A8}" type="presOf" srcId="{D1B46980-6531-4606-95E6-44980827E919}" destId="{2BE915AB-18AA-4053-B92C-3BFC9ED204BB}" srcOrd="1" destOrd="0" presId="urn:microsoft.com/office/officeart/2005/8/layout/target3"/>
    <dgm:cxn modelId="{03D6AD87-C3C2-40AB-802D-5FA697A39D49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6D2F18C-6FE6-4A75-87CB-86246DF5073A}" type="presOf" srcId="{D1D4F407-5343-4D3F-B5B9-D407B03CAEB4}" destId="{D005CE8C-CC26-4C3E-AC11-E15060ECD759}" srcOrd="0" destOrd="0" presId="urn:microsoft.com/office/officeart/2005/8/layout/target3"/>
    <dgm:cxn modelId="{2E89392D-8F16-49EB-8D9E-1518269A1F92}" type="presOf" srcId="{B651F6E3-6281-48DB-9319-2AEAFDAE7572}" destId="{619D679B-A015-4ECF-8348-D1034C574F40}" srcOrd="0" destOrd="0" presId="urn:microsoft.com/office/officeart/2005/8/layout/target3"/>
    <dgm:cxn modelId="{54FF2259-6E7E-484A-9387-C2AE6635C1F9}" type="presOf" srcId="{B651F6E3-6281-48DB-9319-2AEAFDAE7572}" destId="{6BB5E863-4638-4E1D-BFDE-399D028AC4ED}" srcOrd="1" destOrd="0" presId="urn:microsoft.com/office/officeart/2005/8/layout/target3"/>
    <dgm:cxn modelId="{7A028437-C3AD-443F-9DBB-1832EC74BE73}" type="presOf" srcId="{D8197B8C-B260-4A16-BDF4-0947B075E274}" destId="{5A5FFA88-C948-4069-8E93-59FA12366E83}" srcOrd="1" destOrd="0" presId="urn:microsoft.com/office/officeart/2005/8/layout/target3"/>
    <dgm:cxn modelId="{4A523CF7-D019-4E72-B168-4785D015604F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2CE5DE3-F235-4BDB-A324-FC1406CB0253}" type="presParOf" srcId="{333A1088-737F-45CB-B68E-254E46348037}" destId="{F5ABB229-8D3B-4694-996A-96F23CF14429}" srcOrd="0" destOrd="0" presId="urn:microsoft.com/office/officeart/2005/8/layout/target3"/>
    <dgm:cxn modelId="{93DFBFEC-A519-42A9-977C-CA6B863E6D05}" type="presParOf" srcId="{333A1088-737F-45CB-B68E-254E46348037}" destId="{F41139FD-01EE-4571-8B17-4FB00FC51163}" srcOrd="1" destOrd="0" presId="urn:microsoft.com/office/officeart/2005/8/layout/target3"/>
    <dgm:cxn modelId="{21DC91A6-5081-4099-8D89-CDE90D859AAC}" type="presParOf" srcId="{333A1088-737F-45CB-B68E-254E46348037}" destId="{D005CE8C-CC26-4C3E-AC11-E15060ECD759}" srcOrd="2" destOrd="0" presId="urn:microsoft.com/office/officeart/2005/8/layout/target3"/>
    <dgm:cxn modelId="{73076949-69C6-4CC1-A170-C27043B2D40F}" type="presParOf" srcId="{333A1088-737F-45CB-B68E-254E46348037}" destId="{2C702D82-9B77-49B7-9568-BB8EB47C3372}" srcOrd="3" destOrd="0" presId="urn:microsoft.com/office/officeart/2005/8/layout/target3"/>
    <dgm:cxn modelId="{6633353C-BF2B-4C66-AD05-9B4E72DA2CF6}" type="presParOf" srcId="{333A1088-737F-45CB-B68E-254E46348037}" destId="{A52A0455-90FF-4808-ABD0-F02540D31D5A}" srcOrd="4" destOrd="0" presId="urn:microsoft.com/office/officeart/2005/8/layout/target3"/>
    <dgm:cxn modelId="{B260450D-C669-4FDD-903B-D0562A335785}" type="presParOf" srcId="{333A1088-737F-45CB-B68E-254E46348037}" destId="{6140AFEC-043D-4C43-A2F9-D0F5331DF3A3}" srcOrd="5" destOrd="0" presId="urn:microsoft.com/office/officeart/2005/8/layout/target3"/>
    <dgm:cxn modelId="{08B54958-9DBD-4C40-9F58-DF1D34A8BBF9}" type="presParOf" srcId="{333A1088-737F-45CB-B68E-254E46348037}" destId="{9358AC05-5D7D-4327-9F80-1AD486AEA664}" srcOrd="6" destOrd="0" presId="urn:microsoft.com/office/officeart/2005/8/layout/target3"/>
    <dgm:cxn modelId="{33F4C106-2D96-46D0-97D4-FF5B4C88804B}" type="presParOf" srcId="{333A1088-737F-45CB-B68E-254E46348037}" destId="{313FC574-E1CD-4FB4-B054-0B805CE0447D}" srcOrd="7" destOrd="0" presId="urn:microsoft.com/office/officeart/2005/8/layout/target3"/>
    <dgm:cxn modelId="{0BF850B2-BC37-4BDF-8610-E0207D207DCD}" type="presParOf" srcId="{333A1088-737F-45CB-B68E-254E46348037}" destId="{619D679B-A015-4ECF-8348-D1034C574F40}" srcOrd="8" destOrd="0" presId="urn:microsoft.com/office/officeart/2005/8/layout/target3"/>
    <dgm:cxn modelId="{2F63EE89-DFF3-496C-95E8-9C549A421E96}" type="presParOf" srcId="{333A1088-737F-45CB-B68E-254E46348037}" destId="{322283A8-4A27-4CDA-BAE3-F381106A9174}" srcOrd="9" destOrd="0" presId="urn:microsoft.com/office/officeart/2005/8/layout/target3"/>
    <dgm:cxn modelId="{C2EB6980-FCC6-43D8-A22C-EF150410A091}" type="presParOf" srcId="{333A1088-737F-45CB-B68E-254E46348037}" destId="{FFC9F71D-1B4F-4AD9-A4A6-86ADEFC8AF5C}" srcOrd="10" destOrd="0" presId="urn:microsoft.com/office/officeart/2005/8/layout/target3"/>
    <dgm:cxn modelId="{B8ED42D4-075B-4EF7-937D-16652E5D4177}" type="presParOf" srcId="{333A1088-737F-45CB-B68E-254E46348037}" destId="{25B08C86-7E15-44DC-BE7F-FFB55DD49D12}" srcOrd="11" destOrd="0" presId="urn:microsoft.com/office/officeart/2005/8/layout/target3"/>
    <dgm:cxn modelId="{FD010C30-9844-40F0-86CF-3467549EE8F7}" type="presParOf" srcId="{333A1088-737F-45CB-B68E-254E46348037}" destId="{76644BE8-9D7C-4C09-B250-3D10AF48CBB7}" srcOrd="12" destOrd="0" presId="urn:microsoft.com/office/officeart/2005/8/layout/target3"/>
    <dgm:cxn modelId="{B78A6276-D41C-4901-A801-CC64949844FF}" type="presParOf" srcId="{333A1088-737F-45CB-B68E-254E46348037}" destId="{EE85B701-7295-41C0-BA7A-34D3756A2AE6}" srcOrd="13" destOrd="0" presId="urn:microsoft.com/office/officeart/2005/8/layout/target3"/>
    <dgm:cxn modelId="{A3C16C13-1D44-4426-BA0C-EAFF8679F301}" type="presParOf" srcId="{333A1088-737F-45CB-B68E-254E46348037}" destId="{8BEBB6EC-1DAA-4CAC-8A25-BC0FCBD5DBD5}" srcOrd="14" destOrd="0" presId="urn:microsoft.com/office/officeart/2005/8/layout/target3"/>
    <dgm:cxn modelId="{EB338800-AC5E-4409-B685-B07B38EA0D2D}" type="presParOf" srcId="{333A1088-737F-45CB-B68E-254E46348037}" destId="{AED2198E-93D5-4001-81B4-73124B309672}" srcOrd="15" destOrd="0" presId="urn:microsoft.com/office/officeart/2005/8/layout/target3"/>
    <dgm:cxn modelId="{8AAF61DF-1DDC-4DBC-A1E7-35F17E00979D}" type="presParOf" srcId="{333A1088-737F-45CB-B68E-254E46348037}" destId="{2BE915AB-18AA-4053-B92C-3BFC9ED204BB}" srcOrd="16" destOrd="0" presId="urn:microsoft.com/office/officeart/2005/8/layout/target3"/>
    <dgm:cxn modelId="{46120EDF-854A-47CD-ABEB-4C8D7A7AA6F6}" type="presParOf" srcId="{333A1088-737F-45CB-B68E-254E46348037}" destId="{6BB5E863-4638-4E1D-BFDE-399D028AC4ED}" srcOrd="17" destOrd="0" presId="urn:microsoft.com/office/officeart/2005/8/layout/target3"/>
    <dgm:cxn modelId="{1C35095E-B1AC-4322-A736-F4866BF32D29}" type="presParOf" srcId="{333A1088-737F-45CB-B68E-254E46348037}" destId="{5A5FFA88-C948-4069-8E93-59FA12366E83}" srcOrd="18" destOrd="0" presId="urn:microsoft.com/office/officeart/2005/8/layout/target3"/>
    <dgm:cxn modelId="{B061EABE-1AB2-4D95-988A-E2F9DF61B11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8391" cy="352839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9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atMod val="150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254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9050" prstMaterial="metal">
          <a:bevelT w="63500" h="317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8295" y="0"/>
          <a:ext cx="6516723" cy="35283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25400" dist="254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5875" prstMaterial="softmetal">
          <a:bevelT w="25400" h="19050" prst="angle"/>
          <a:contourClr>
            <a:schemeClr val="lt1">
              <a:alpha val="9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Lukavice, okres Ústí nad Orlicí</a:t>
          </a:r>
          <a:endParaRPr lang="cs-CZ" sz="1800" kern="1200" dirty="0"/>
        </a:p>
      </dsp:txBody>
      <dsp:txXfrm>
        <a:off x="1748295" y="0"/>
        <a:ext cx="6516723" cy="564542"/>
      </dsp:txXfrm>
    </dsp:sp>
    <dsp:sp modelId="{A52A0455-90FF-4808-ABD0-F02540D31D5A}">
      <dsp:nvSpPr>
        <dsp:cNvPr id="0" name=""/>
        <dsp:cNvSpPr/>
      </dsp:nvSpPr>
      <dsp:spPr>
        <a:xfrm>
          <a:off x="367721" y="643510"/>
          <a:ext cx="2787429" cy="27874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9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atMod val="150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254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9050" prstMaterial="metal">
          <a:bevelT w="63500" h="317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50380" y="643510"/>
          <a:ext cx="6516723" cy="27874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25400" dist="254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5875" prstMaterial="softmetal">
          <a:bevelT w="25400" h="19050" prst="angle"/>
          <a:contourClr>
            <a:schemeClr val="lt1">
              <a:alpha val="9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Kateřina Prachařová</a:t>
          </a:r>
          <a:endParaRPr lang="cs-CZ" sz="1800" kern="1200" dirty="0"/>
        </a:p>
      </dsp:txBody>
      <dsp:txXfrm>
        <a:off x="1750380" y="643510"/>
        <a:ext cx="6516723" cy="564542"/>
      </dsp:txXfrm>
    </dsp:sp>
    <dsp:sp modelId="{313FC574-E1CD-4FB4-B054-0B805CE0447D}">
      <dsp:nvSpPr>
        <dsp:cNvPr id="0" name=""/>
        <dsp:cNvSpPr/>
      </dsp:nvSpPr>
      <dsp:spPr>
        <a:xfrm>
          <a:off x="740962" y="1085321"/>
          <a:ext cx="2046467" cy="21339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9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atMod val="150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254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9050" prstMaterial="metal">
          <a:bevelT w="63500" h="317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4195" y="1085321"/>
          <a:ext cx="6516723" cy="21339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25400" dist="254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5875" prstMaterial="softmetal">
          <a:bevelT w="25400" h="19050" prst="angle"/>
          <a:contourClr>
            <a:schemeClr val="lt1">
              <a:alpha val="9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</a:t>
          </a:r>
          <a:r>
            <a:rPr lang="cs-CZ" sz="1800" kern="1200" baseline="0" dirty="0" smtClean="0"/>
            <a:t>VY_32_INOVACE_02_04_14_PÍSEMNÉ </a:t>
          </a:r>
          <a:r>
            <a:rPr lang="cs-CZ" sz="1800" kern="1200" baseline="0" dirty="0" smtClean="0"/>
            <a:t>DĚLENÍ JEDNOCIFERNÝM DĚLITELEM V OBORU DO </a:t>
          </a:r>
          <a:r>
            <a:rPr lang="cs-CZ" sz="1800" kern="1200" baseline="0" dirty="0" smtClean="0"/>
            <a:t>1 000 000</a:t>
          </a:r>
          <a:endParaRPr lang="cs-CZ" sz="1800" kern="1200" dirty="0"/>
        </a:p>
      </dsp:txBody>
      <dsp:txXfrm>
        <a:off x="1764195" y="1085321"/>
        <a:ext cx="6516723" cy="588688"/>
      </dsp:txXfrm>
    </dsp:sp>
    <dsp:sp modelId="{FFC9F71D-1B4F-4AD9-A4A6-86ADEFC8AF5C}">
      <dsp:nvSpPr>
        <dsp:cNvPr id="0" name=""/>
        <dsp:cNvSpPr/>
      </dsp:nvSpPr>
      <dsp:spPr>
        <a:xfrm>
          <a:off x="1111443" y="1693628"/>
          <a:ext cx="1305505" cy="130550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9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atMod val="150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254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9050" prstMaterial="metal">
          <a:bevelT w="63500" h="317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64195" y="1693628"/>
          <a:ext cx="6516723" cy="13055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25400" dist="254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5875" prstMaterial="softmetal">
          <a:bevelT w="25400" h="19050" prst="angle"/>
          <a:contourClr>
            <a:schemeClr val="lt1">
              <a:alpha val="9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TEMA: PÍSEMNÉ DĚLENÍ JEDNOCIFERNÝM DĚLITELEM V OBORU DO </a:t>
          </a:r>
          <a:r>
            <a:rPr lang="cs-CZ" sz="1800" kern="1200" dirty="0" smtClean="0"/>
            <a:t>1 000 000</a:t>
          </a:r>
          <a:endParaRPr lang="cs-CZ" sz="1800" kern="1200" dirty="0"/>
        </a:p>
      </dsp:txBody>
      <dsp:txXfrm>
        <a:off x="1764195" y="1693628"/>
        <a:ext cx="6516723" cy="564542"/>
      </dsp:txXfrm>
    </dsp:sp>
    <dsp:sp modelId="{EE85B701-7295-41C0-BA7A-34D3756A2AE6}">
      <dsp:nvSpPr>
        <dsp:cNvPr id="0" name=""/>
        <dsp:cNvSpPr/>
      </dsp:nvSpPr>
      <dsp:spPr>
        <a:xfrm>
          <a:off x="1481924" y="2258170"/>
          <a:ext cx="564542" cy="56454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9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atMod val="150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outerShdw blurRad="254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9050" prstMaterial="metal">
          <a:bevelT w="63500" h="31750" prst="angle"/>
          <a:contourClr>
            <a:schemeClr val="accent1">
              <a:hueOff val="0"/>
              <a:satOff val="0"/>
              <a:lumOff val="0"/>
              <a:alphaOff val="0"/>
              <a:shade val="2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4195" y="2258170"/>
          <a:ext cx="6516723" cy="5645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25400" dist="254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contourW="15875" prstMaterial="softmetal">
          <a:bevelT w="25400" h="19050" prst="angle"/>
          <a:contourClr>
            <a:schemeClr val="lt1">
              <a:alpha val="9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</a:t>
          </a:r>
          <a:r>
            <a:rPr lang="cs-CZ" sz="1800" b="0" kern="1200" dirty="0" smtClean="0"/>
            <a:t>CZ.1.07/1.4.00/21.1744 </a:t>
          </a:r>
          <a:endParaRPr lang="cs-CZ" sz="1800" b="0" kern="1200" dirty="0"/>
        </a:p>
      </dsp:txBody>
      <dsp:txXfrm>
        <a:off x="1764195" y="2258170"/>
        <a:ext cx="6516723" cy="564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B23AB-AEAE-4E05-9159-3A6043450EA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334BF-4815-4193-A8FF-22B8E0C32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00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546C739F-2C8C-4B3B-AECA-C5D0C0D7B46A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0BB5C06F-8E41-4CBD-989D-5631EFED681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58630816"/>
              </p:ext>
            </p:extLst>
          </p:nvPr>
        </p:nvGraphicFramePr>
        <p:xfrm>
          <a:off x="539552" y="260648"/>
          <a:ext cx="828092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3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1176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76872"/>
            <a:ext cx="7632848" cy="3744416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Tento materiál slouží pro práci na interaktivní tabuli. </a:t>
            </a:r>
          </a:p>
          <a:p>
            <a:pPr algn="just"/>
            <a:r>
              <a:rPr lang="cs-CZ" dirty="0" smtClean="0"/>
              <a:t>Žáci si procvičují písemné dělení jednociferným dělitelem a díky správnému výsledku </a:t>
            </a:r>
            <a:r>
              <a:rPr lang="cs-CZ" dirty="0" smtClean="0"/>
              <a:t>se seznamují s drahokamy.</a:t>
            </a:r>
            <a:endParaRPr lang="cs-CZ" dirty="0" smtClean="0"/>
          </a:p>
          <a:p>
            <a:pPr algn="just"/>
            <a:r>
              <a:rPr lang="cs-CZ" dirty="0" smtClean="0"/>
              <a:t>Úvodem pro tuto činnost byla práce s učebnicí MATEMATIKA  pro 4. ročník základní školy, vydané nakladatelstvím </a:t>
            </a:r>
            <a:r>
              <a:rPr lang="cs-CZ" dirty="0" err="1"/>
              <a:t>D</a:t>
            </a:r>
            <a:r>
              <a:rPr lang="cs-CZ" dirty="0" err="1" smtClean="0"/>
              <a:t>idaktis</a:t>
            </a:r>
            <a:r>
              <a:rPr lang="cs-CZ" dirty="0" smtClean="0"/>
              <a:t>. </a:t>
            </a:r>
            <a:r>
              <a:rPr lang="cs-CZ" dirty="0" smtClean="0"/>
              <a:t>Jako motivace k výkladu tohoto učiva slouží článek o vzácném diamantu. Vzhledem k tomu, </a:t>
            </a:r>
            <a:r>
              <a:rPr lang="cs-CZ" dirty="0"/>
              <a:t>ž</a:t>
            </a:r>
            <a:r>
              <a:rPr lang="cs-CZ" dirty="0" smtClean="0"/>
              <a:t>e v této době probíhá v naší škole také přírodovědná soutěž jejíž součástí je poznávání nerostů a hornin, rozhodla jsem se žákům ukázat</a:t>
            </a:r>
            <a:r>
              <a:rPr lang="cs-CZ" dirty="0" smtClean="0"/>
              <a:t>, jak vypadají některé diamanty.</a:t>
            </a:r>
            <a:endParaRPr lang="cs-CZ" dirty="0" smtClean="0"/>
          </a:p>
          <a:p>
            <a:pPr algn="just"/>
            <a:r>
              <a:rPr lang="cs-CZ" dirty="0" smtClean="0"/>
              <a:t>Motivací byl pirátský poklad. Žáci počítali </a:t>
            </a:r>
            <a:r>
              <a:rPr lang="cs-CZ" dirty="0" smtClean="0"/>
              <a:t>se zájmem.</a:t>
            </a:r>
          </a:p>
        </p:txBody>
      </p:sp>
    </p:spTree>
    <p:extLst>
      <p:ext uri="{BB962C8B-B14F-4D97-AF65-F5344CB8AC3E}">
        <p14:creationId xmlns:p14="http://schemas.microsoft.com/office/powerpoint/2010/main" val="276134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484784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 smtClean="0"/>
          </a:p>
          <a:p>
            <a:r>
              <a:rPr lang="cs-CZ" sz="1200" dirty="0" smtClean="0"/>
              <a:t>DIAMANT HOPE:  </a:t>
            </a:r>
            <a:r>
              <a:rPr lang="cs-CZ" sz="1200" dirty="0"/>
              <a:t>BJORGEN, David. </a:t>
            </a:r>
            <a:r>
              <a:rPr lang="cs-CZ" sz="1200" i="1" dirty="0"/>
              <a:t>Wikipedia.cz</a:t>
            </a:r>
            <a:r>
              <a:rPr lang="cs-CZ" sz="1200" dirty="0"/>
              <a:t> [online]. [cit. 28.4.2013]. Dostupný na WWW: http://upload.wikimedia.org/wikipedia/commons/1/15/Hope_Diamond.jpg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SMARAGD: </a:t>
            </a:r>
            <a:r>
              <a:rPr lang="cs-CZ" sz="1200" dirty="0"/>
              <a:t>MMLYNCZAK. </a:t>
            </a:r>
            <a:r>
              <a:rPr lang="cs-CZ" sz="1200" i="1" dirty="0"/>
              <a:t>Wikipedia.cz</a:t>
            </a:r>
            <a:r>
              <a:rPr lang="cs-CZ" sz="1200" dirty="0"/>
              <a:t> [online]. [cit. 28.4.2013]. Dostupný na WWW: http://upload.wikimedia.org/wikipedia/commons/9/95/Emerald_crystal_muzo_colombia.jpg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RUBÍN: </a:t>
            </a:r>
            <a:r>
              <a:rPr lang="cs-CZ" sz="1200" dirty="0"/>
              <a:t>BKELL. </a:t>
            </a:r>
            <a:r>
              <a:rPr lang="cs-CZ" sz="1200" i="1" dirty="0"/>
              <a:t>Wikipedia.cz</a:t>
            </a:r>
            <a:r>
              <a:rPr lang="cs-CZ" sz="1200" dirty="0"/>
              <a:t> [online]. [cit. 28.4.2013]. Dostupný na WWW: http://upload.wikimedia.org/wikipedia/commons/c/c4/Cut_Ruby.jpg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SAFÍR: </a:t>
            </a:r>
            <a:r>
              <a:rPr lang="cs-CZ" sz="1200" dirty="0"/>
              <a:t>AZUNCHA. </a:t>
            </a:r>
            <a:r>
              <a:rPr lang="cs-CZ" sz="1200" i="1" dirty="0"/>
              <a:t>Wikipedia.cz</a:t>
            </a:r>
            <a:r>
              <a:rPr lang="cs-CZ" sz="1200" dirty="0"/>
              <a:t> [online]. [cit. 28.4.2013]. Dostupný na WWW: http://upload.wikimedia.org/wikipedia/commons/f/fc/Sapphire01.jpg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OPÁL: </a:t>
            </a:r>
            <a:r>
              <a:rPr lang="cs-CZ" sz="1200" dirty="0"/>
              <a:t>RA'IKE. </a:t>
            </a:r>
            <a:r>
              <a:rPr lang="cs-CZ" sz="1200" i="1" dirty="0"/>
              <a:t>Wikipedia.cz</a:t>
            </a:r>
            <a:r>
              <a:rPr lang="cs-CZ" sz="1200" dirty="0"/>
              <a:t> [online]. [cit. 28.4.2013]. Dostupný na WWW: http://upload.wikimedia.org/wikipedia/commons/1/14/Opal-black1.jpg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SPINEL: </a:t>
            </a:r>
            <a:r>
              <a:rPr lang="cs-CZ" sz="1200" dirty="0"/>
              <a:t>AZUNCHA. </a:t>
            </a:r>
            <a:r>
              <a:rPr lang="cs-CZ" sz="1200" i="1" dirty="0"/>
              <a:t>Wikipedia.cz</a:t>
            </a:r>
            <a:r>
              <a:rPr lang="cs-CZ" sz="1200" dirty="0"/>
              <a:t> [online]. [cit. 28.4.2013]. Dostupný na WWW: http://upload.wikimedia.org/wikipedia/commons/0/09/Spinel2.jpg </a:t>
            </a:r>
            <a:endParaRPr lang="cs-CZ" sz="1200" dirty="0"/>
          </a:p>
        </p:txBody>
      </p:sp>
      <p:sp>
        <p:nvSpPr>
          <p:cNvPr id="3" name="Obdélník 2"/>
          <p:cNvSpPr/>
          <p:nvPr/>
        </p:nvSpPr>
        <p:spPr>
          <a:xfrm>
            <a:off x="827584" y="776898"/>
            <a:ext cx="20072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94C600"/>
                </a:solidFill>
                <a:ea typeface="+mj-ea"/>
                <a:cs typeface="+mj-cs"/>
              </a:rPr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099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1020" y="836712"/>
            <a:ext cx="6781800" cy="1069975"/>
          </a:xfrm>
        </p:spPr>
        <p:txBody>
          <a:bodyPr>
            <a:noAutofit/>
          </a:bodyPr>
          <a:lstStyle/>
          <a:p>
            <a:pPr algn="ctr"/>
            <a:r>
              <a:rPr lang="cs-CZ" sz="2800" b="1" dirty="0" smtClean="0"/>
              <a:t>Písemné dělení jednociferným dělitelem v oboru do </a:t>
            </a:r>
            <a:r>
              <a:rPr lang="cs-CZ" sz="2800" b="1" dirty="0" smtClean="0"/>
              <a:t>1 000 </a:t>
            </a:r>
            <a:r>
              <a:rPr lang="cs-CZ" sz="2800" b="1" dirty="0" smtClean="0"/>
              <a:t>000</a:t>
            </a:r>
            <a:endParaRPr lang="cs-CZ" sz="2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340118" y="2513566"/>
            <a:ext cx="3309803" cy="1260629"/>
          </a:xfrm>
        </p:spPr>
        <p:txBody>
          <a:bodyPr>
            <a:noAutofit/>
          </a:bodyPr>
          <a:lstStyle/>
          <a:p>
            <a:pPr algn="ctr"/>
            <a:r>
              <a:rPr lang="cs-CZ" sz="6000" b="1" dirty="0" smtClean="0"/>
              <a:t>PIRÁTSKÝ POKLAD</a:t>
            </a:r>
            <a:endParaRPr lang="cs-CZ" sz="6000" b="1" dirty="0"/>
          </a:p>
        </p:txBody>
      </p:sp>
      <p:pic>
        <p:nvPicPr>
          <p:cNvPr id="1026" name="Picture 2" descr="C:\Documents and Settings\HP_Administrator\Local Settings\Temporary Internet Files\Content.IE5\PHUPGHAD\MC9004301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4219036"/>
            <a:ext cx="1945773" cy="218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323528" y="2492896"/>
            <a:ext cx="2736304" cy="1692441"/>
          </a:xfrm>
          <a:prstGeom prst="wedgeRoundRectCallout">
            <a:avLst>
              <a:gd name="adj1" fmla="val 135"/>
              <a:gd name="adj2" fmla="val 7495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Jste zvědaví, co je v truhle? Vypočítejte správně příklady a zjistěte, jaké vzácné kameny jsme našli.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30" name="Picture 6" descr="C:\Documents and Settings\HP_Administrator\Local Settings\Temporary Internet Files\Content.IE5\11IPP0MQ\MC9002809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058" y="4380603"/>
            <a:ext cx="2223852" cy="228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5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2348880"/>
            <a:ext cx="63289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/>
              <a:t>485 624 : 8 = </a:t>
            </a:r>
            <a:endParaRPr lang="cs-CZ" sz="8800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539552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60 703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1579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61 703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60 704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692696"/>
            <a:ext cx="48638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 DIAMANT HOPE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87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upload.wikimedia.org/wikipedia/commons/1/15/Hope_Diamo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6596733" cy="666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3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2348880"/>
            <a:ext cx="63289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/>
              <a:t>397 452 : 6 = </a:t>
            </a:r>
            <a:endParaRPr lang="cs-CZ" sz="8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66 249</a:t>
            </a:r>
            <a:endParaRPr lang="cs-CZ" sz="5400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231579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66 242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66 258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692696"/>
            <a:ext cx="3287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 SMARAGD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87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9/95/Emerald_crystal_muzo_colombia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5444604" cy="670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67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2348880"/>
            <a:ext cx="63289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/>
              <a:t>784 695 : 5 = </a:t>
            </a:r>
            <a:endParaRPr lang="cs-CZ" sz="8800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539552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156 939</a:t>
            </a:r>
            <a:endParaRPr lang="cs-CZ" sz="5400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231579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155 948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156 937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692696"/>
            <a:ext cx="21611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 RUBÍN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98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c/c4/Cut_Ruby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6631"/>
            <a:ext cx="7460828" cy="659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51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2348880"/>
            <a:ext cx="63289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/>
              <a:t>967 239 : 9 = </a:t>
            </a:r>
            <a:endParaRPr lang="cs-CZ" sz="8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107 692</a:t>
            </a:r>
            <a:endParaRPr lang="cs-CZ" sz="5400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231579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107 681</a:t>
            </a:r>
            <a:endParaRPr lang="cs-CZ" sz="5400" dirty="0"/>
          </a:p>
        </p:txBody>
      </p:sp>
      <p:sp>
        <p:nvSpPr>
          <p:cNvPr id="7" name="TextovéPole 6">
            <a:hlinkClick r:id="" action="ppaction://hlinkshowjump?jump=nextslide"/>
          </p:cNvPr>
          <p:cNvSpPr txBox="1"/>
          <p:nvPr/>
        </p:nvSpPr>
        <p:spPr>
          <a:xfrm>
            <a:off x="5868144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107 471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692696"/>
            <a:ext cx="19236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 SAFÍR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31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pload.wikimedia.org/wikipedia/commons/f/fc/Sapphire01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243296" cy="664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86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2348880"/>
            <a:ext cx="63289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/>
              <a:t>364 782 : 3 = </a:t>
            </a:r>
            <a:endParaRPr lang="cs-CZ" sz="8800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539552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121 594</a:t>
            </a:r>
            <a:endParaRPr lang="cs-CZ" sz="5400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231579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121 684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479715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121 692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692696"/>
            <a:ext cx="17991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 OPÁL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80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1/14/Opal-black1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88250"/>
            <a:ext cx="885698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68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2348880"/>
            <a:ext cx="63289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/>
              <a:t>574 616 : 7 = </a:t>
            </a:r>
            <a:endParaRPr lang="cs-CZ" sz="8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69 088</a:t>
            </a:r>
            <a:endParaRPr lang="cs-CZ" sz="5400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231579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82 088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4797152"/>
            <a:ext cx="20970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82 078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692696"/>
            <a:ext cx="21114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SPINEL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837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0/09/Spinel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" y="332656"/>
            <a:ext cx="8996967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5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HP_Administrator\Local Settings\Temporary Internet Files\Content.IE5\ERGIDFNC\MC90044171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72816"/>
            <a:ext cx="4564360" cy="456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767371"/>
            <a:ext cx="8069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Konečně víme, jaké vzácné drahokamy máme v truhle.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8318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TC101859866[[fn=Makro]]</Template>
  <TotalTime>165</TotalTime>
  <Words>395</Words>
  <Application>Microsoft Office PowerPoint</Application>
  <PresentationFormat>Předvádění na obrazovce (4:3)</PresentationFormat>
  <Paragraphs>58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Macro</vt:lpstr>
      <vt:lpstr>Prezentace aplikace PowerPoint</vt:lpstr>
      <vt:lpstr>ANOTACE</vt:lpstr>
      <vt:lpstr>Prezentace aplikace PowerPoint</vt:lpstr>
      <vt:lpstr>Písemné dělení jednociferným dělitelem v oboru do 1 000 000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Your User Name</cp:lastModifiedBy>
  <cp:revision>22</cp:revision>
  <dcterms:created xsi:type="dcterms:W3CDTF">2013-01-02T18:56:36Z</dcterms:created>
  <dcterms:modified xsi:type="dcterms:W3CDTF">2013-04-28T15:49:30Z</dcterms:modified>
</cp:coreProperties>
</file>