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4"/>
  </p:notesMasterIdLst>
  <p:sldIdLst>
    <p:sldId id="261" r:id="rId2"/>
    <p:sldId id="262" r:id="rId3"/>
    <p:sldId id="277" r:id="rId4"/>
    <p:sldId id="268" r:id="rId5"/>
    <p:sldId id="269" r:id="rId6"/>
    <p:sldId id="275" r:id="rId7"/>
    <p:sldId id="270" r:id="rId8"/>
    <p:sldId id="273" r:id="rId9"/>
    <p:sldId id="274" r:id="rId10"/>
    <p:sldId id="276" r:id="rId11"/>
    <p:sldId id="285" r:id="rId12"/>
    <p:sldId id="286" r:id="rId13"/>
    <p:sldId id="282" r:id="rId14"/>
    <p:sldId id="283" r:id="rId15"/>
    <p:sldId id="278" r:id="rId16"/>
    <p:sldId id="279" r:id="rId17"/>
    <p:sldId id="280" r:id="rId18"/>
    <p:sldId id="281" r:id="rId19"/>
    <p:sldId id="284" r:id="rId20"/>
    <p:sldId id="271" r:id="rId21"/>
    <p:sldId id="272" r:id="rId22"/>
    <p:sldId id="2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40834-B7C2-41B5-9179-702C2B7E3BB3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955F9E-8A63-4499-8AD4-A237DA2FD4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26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955F9E-8A63-4499-8AD4-A237DA2FD40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743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Romans</a:t>
            </a:r>
            <a:r>
              <a:rPr lang="cs-CZ" baseline="0" dirty="0" smtClean="0"/>
              <a:t>: </a:t>
            </a:r>
            <a:r>
              <a:rPr lang="cs-CZ" baseline="0" dirty="0" err="1" smtClean="0"/>
              <a:t>interactive</a:t>
            </a:r>
            <a:r>
              <a:rPr lang="cs-CZ" baseline="0" dirty="0" smtClean="0"/>
              <a:t> map + game: http://www.museumoflondon.org.uk/Resources/microsites/londinium/index.html</a:t>
            </a:r>
          </a:p>
          <a:p>
            <a:r>
              <a:rPr lang="cs-CZ" baseline="0" dirty="0" err="1" smtClean="0"/>
              <a:t>The</a:t>
            </a:r>
            <a:r>
              <a:rPr lang="cs-CZ" baseline="0" dirty="0" smtClean="0"/>
              <a:t> Great </a:t>
            </a:r>
            <a:r>
              <a:rPr lang="cs-CZ" baseline="0" dirty="0" err="1" smtClean="0"/>
              <a:t>Fire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of</a:t>
            </a:r>
            <a:r>
              <a:rPr lang="cs-CZ" baseline="0" dirty="0" smtClean="0"/>
              <a:t> London: </a:t>
            </a:r>
            <a:r>
              <a:rPr lang="cs-CZ" baseline="0" dirty="0" err="1" smtClean="0"/>
              <a:t>interactive</a:t>
            </a:r>
            <a:r>
              <a:rPr lang="cs-CZ" baseline="0" dirty="0" smtClean="0"/>
              <a:t>: http://www.fireoflondon.org.uk/game/</a:t>
            </a:r>
          </a:p>
          <a:p>
            <a:r>
              <a:rPr lang="cs-CZ" baseline="0" dirty="0" smtClean="0"/>
              <a:t>Tudor </a:t>
            </a:r>
            <a:r>
              <a:rPr lang="cs-CZ" baseline="0" dirty="0" err="1" smtClean="0"/>
              <a:t>times</a:t>
            </a:r>
            <a:r>
              <a:rPr lang="cs-CZ" baseline="0" dirty="0" smtClean="0"/>
              <a:t>: http://www.museumoflondon.org.uk/Resources/microsites/medgall/game3.swf</a:t>
            </a:r>
          </a:p>
          <a:p>
            <a:r>
              <a:rPr lang="cs-CZ" baseline="0" dirty="0" smtClean="0"/>
              <a:t>Tudor </a:t>
            </a:r>
            <a:r>
              <a:rPr lang="cs-CZ" baseline="0" dirty="0" err="1" smtClean="0"/>
              <a:t>school</a:t>
            </a:r>
            <a:r>
              <a:rPr lang="cs-CZ" baseline="0" dirty="0" smtClean="0"/>
              <a:t>: </a:t>
            </a:r>
            <a:r>
              <a:rPr lang="cs-CZ" baseline="0" dirty="0" err="1" smtClean="0"/>
              <a:t>quiz</a:t>
            </a:r>
            <a:r>
              <a:rPr lang="cs-CZ" baseline="0" dirty="0" smtClean="0"/>
              <a:t>: http://www.museumoflondon.org.uk/Resources/microsites/medgall/game1.swf</a:t>
            </a:r>
          </a:p>
          <a:p>
            <a:endParaRPr lang="cs-CZ" baseline="0" dirty="0" smtClean="0"/>
          </a:p>
          <a:p>
            <a:endParaRPr lang="cs-CZ" baseline="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955F9E-8A63-4499-8AD4-A237DA2FD40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38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1/ </a:t>
            </a:r>
            <a:r>
              <a:rPr lang="cs-CZ" dirty="0" err="1" smtClean="0"/>
              <a:t>Watch</a:t>
            </a:r>
            <a:r>
              <a:rPr lang="cs-CZ" dirty="0" smtClean="0"/>
              <a:t> a video</a:t>
            </a:r>
            <a:r>
              <a:rPr lang="cs-CZ" baseline="0" dirty="0" smtClean="0"/>
              <a:t> and make notes.</a:t>
            </a:r>
          </a:p>
          <a:p>
            <a:r>
              <a:rPr lang="cs-CZ" baseline="0" dirty="0" smtClean="0"/>
              <a:t>2/ </a:t>
            </a:r>
            <a:r>
              <a:rPr lang="cs-CZ" baseline="0" dirty="0" err="1" smtClean="0"/>
              <a:t>Check</a:t>
            </a:r>
            <a:r>
              <a:rPr lang="cs-CZ" baseline="0" dirty="0" smtClean="0"/>
              <a:t> </a:t>
            </a:r>
            <a:r>
              <a:rPr lang="en-GB" baseline="0" noProof="0" dirty="0" smtClean="0"/>
              <a:t>the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answers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955F9E-8A63-4499-8AD4-A237DA2FD40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775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955F9E-8A63-4499-8AD4-A237DA2FD40F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592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http://en.wikipedia.org/wiki/File:Greater_London_composite_parts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6NBHx80ovY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eumoflondon.org.uk/Resources/microsites/londinium/index.html" TargetMode="External"/><Relationship Id="rId7" Type="http://schemas.openxmlformats.org/officeDocument/2006/relationships/hyperlink" Target="http://www.museumoflondon.org.uk/Resources/microsites/x20l/alldressedup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useumoflondon.org.uk/Resources/microsites/medgall/game1.swf" TargetMode="External"/><Relationship Id="rId5" Type="http://schemas.openxmlformats.org/officeDocument/2006/relationships/hyperlink" Target="http://www.museumoflondon.org.uk/Resources/microsites/medgall/game3.swf" TargetMode="External"/><Relationship Id="rId4" Type="http://schemas.openxmlformats.org/officeDocument/2006/relationships/hyperlink" Target="http://www.fireoflondon.org.uk/game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donpass.com/london-tourist-map/#.UoBsKmDhbuh" TargetMode="External"/><Relationship Id="rId2" Type="http://schemas.openxmlformats.org/officeDocument/2006/relationships/hyperlink" Target="http://www.aviewoncities.com/maps/london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doncityairport.com/Leisure/VideoGuideFor/London" TargetMode="External"/><Relationship Id="rId7" Type="http://schemas.openxmlformats.org/officeDocument/2006/relationships/hyperlink" Target="http://www.learnenglish.org.uk/CET/flashactivities/england_quiz.html" TargetMode="External"/><Relationship Id="rId2" Type="http://schemas.openxmlformats.org/officeDocument/2006/relationships/hyperlink" Target="http://www.youtube.com/watch?v=iIkCpOty5B4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cd7OHbulNXU" TargetMode="External"/><Relationship Id="rId5" Type="http://schemas.openxmlformats.org/officeDocument/2006/relationships/hyperlink" Target="http://www.youtube.com/watch?v=7eZ9UTMvVXk" TargetMode="External"/><Relationship Id="rId4" Type="http://schemas.openxmlformats.org/officeDocument/2006/relationships/hyperlink" Target="http://www.youtube.com/watch?v=75bz9gDlUO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hyperlink" Target="http://www.theguardian.com/fashion/2012/aug/06/london-2012-olympics-best-kit" TargetMode="External"/><Relationship Id="rId7" Type="http://schemas.openxmlformats.org/officeDocument/2006/relationships/hyperlink" Target="http://www.bbc.co.uk/newsround/13797097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ij3sgRG5sPY" TargetMode="External"/><Relationship Id="rId5" Type="http://schemas.openxmlformats.org/officeDocument/2006/relationships/hyperlink" Target="http://www.youtube.com/watch?v=4As0e4de-rI" TargetMode="External"/><Relationship Id="rId4" Type="http://schemas.openxmlformats.org/officeDocument/2006/relationships/hyperlink" Target="http://www.olympic.org/photos/london-2012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LONDON – Basic </a:t>
            </a:r>
            <a:r>
              <a:rPr lang="cs-CZ" sz="3200" dirty="0" err="1" smtClean="0"/>
              <a:t>Facts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Mgr. Naďa </a:t>
            </a:r>
            <a:r>
              <a:rPr lang="cs-CZ" dirty="0" err="1" smtClean="0">
                <a:solidFill>
                  <a:schemeClr val="tx1"/>
                </a:solidFill>
              </a:rPr>
              <a:t>Bisová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VY_32_INOVACE_2.AJ.08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srpen 2013 – listopad 2013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 </a:t>
            </a:r>
            <a:r>
              <a:rPr lang="cs-CZ" sz="1200" dirty="0" err="1" smtClean="0">
                <a:solidFill>
                  <a:schemeClr val="tx1"/>
                </a:solidFill>
              </a:rPr>
              <a:t>The</a:t>
            </a:r>
            <a:r>
              <a:rPr lang="cs-CZ" sz="1200" dirty="0" smtClean="0">
                <a:solidFill>
                  <a:schemeClr val="tx1"/>
                </a:solidFill>
              </a:rPr>
              <a:t> United </a:t>
            </a:r>
            <a:r>
              <a:rPr lang="cs-CZ" sz="1200" dirty="0" err="1" smtClean="0">
                <a:solidFill>
                  <a:schemeClr val="tx1"/>
                </a:solidFill>
              </a:rPr>
              <a:t>Kingdom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 hodinu pro výklad i opakování – shrnutí učiva. Obsahuje jednak přehled faktografických údajů, tak i anglickou ustálenou terminologii, doplněné o interaktivní cvičení: otázky, kvízy, interaktivní mapy a videa. Je primárně zaměřen na dva poslední ročníky gymnázia, i přesto se dá využít i v nižších ročnících osmiletého i čtyřletého studia vcelku nebo jeho jednotlivé části.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tabule, </a:t>
            </a:r>
            <a:r>
              <a:rPr lang="en-GB" sz="1200" dirty="0" smtClean="0">
                <a:solidFill>
                  <a:schemeClr val="tx1"/>
                </a:solidFill>
              </a:rPr>
              <a:t>Window on Britain  </a:t>
            </a:r>
            <a:r>
              <a:rPr lang="en-GB" sz="1200" dirty="0" err="1" smtClean="0">
                <a:solidFill>
                  <a:schemeClr val="tx1"/>
                </a:solidFill>
              </a:rPr>
              <a:t>CD-Rom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6695033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noProof="0" dirty="0" err="1" smtClean="0"/>
                        <a:t>The</a:t>
                      </a:r>
                      <a:r>
                        <a:rPr lang="cs-CZ" sz="1200" baseline="0" noProof="0" dirty="0" smtClean="0"/>
                        <a:t> United </a:t>
                      </a:r>
                      <a:r>
                        <a:rPr lang="cs-CZ" sz="1200" baseline="0" noProof="0" dirty="0" err="1" smtClean="0"/>
                        <a:t>Kingdom</a:t>
                      </a:r>
                      <a:endParaRPr lang="en-GB" sz="1200" noProof="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417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1340768"/>
            <a:ext cx="2890664" cy="839586"/>
          </a:xfrm>
        </p:spPr>
        <p:txBody>
          <a:bodyPr/>
          <a:lstStyle/>
          <a:p>
            <a:r>
              <a:rPr lang="en-GB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Basic Facts</a:t>
            </a:r>
            <a:endParaRPr lang="cs-CZ" b="1" dirty="0"/>
          </a:p>
        </p:txBody>
      </p:sp>
      <p:pic>
        <p:nvPicPr>
          <p:cNvPr id="2050" name="Picture 2" descr="C:\Users\bi\AppData\Local\Microsoft\Windows\Temporary Internet Files\Content.IE5\2KOQI4SG\MC9004296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9740"/>
            <a:ext cx="4787407" cy="594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551723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985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Basic Facts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capital of the UK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capital of England</a:t>
            </a:r>
          </a:p>
          <a:p>
            <a:pPr>
              <a:lnSpc>
                <a:spcPct val="90000"/>
              </a:lnSpc>
            </a:pP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o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n the river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Thames</a:t>
            </a:r>
            <a:r>
              <a:rPr lang="cs-CZ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,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in the southeast of England</a:t>
            </a:r>
          </a:p>
          <a:p>
            <a:pPr>
              <a:lnSpc>
                <a:spcPct val="90000"/>
              </a:lnSpc>
            </a:pP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major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financial centre, cosmopolitan city, important port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,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cultural and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industrial centre, seat of kings and queens 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home to 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8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million people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covers 1 606 square kilometres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33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political units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23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hlinkClick r:id="rId2"/>
              </a:rPr>
              <a:t>boroughs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+ the City of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London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pic>
        <p:nvPicPr>
          <p:cNvPr id="1026" name="Picture 2" descr="C:\Users\bi\AppData\Local\Microsoft\Windows\Temporary Internet Files\Content.IE5\5A5QYLR8\MM90030977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61048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58772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72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Histor</a:t>
            </a:r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ical </a:t>
            </a:r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Timeline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752528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● </a:t>
            </a:r>
            <a:r>
              <a:rPr lang="cs-CZ" altLang="cs-CZ" dirty="0" smtClean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the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site inhabited in the Stone Age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the Celts (800 BC)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the Romans (</a:t>
            </a:r>
            <a:r>
              <a:rPr lang="en-GB" altLang="cs-CZ" dirty="0" err="1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Londonium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)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the capital of Britons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kept its importance during the Anglo-Saxon times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the Normans (William the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Conquer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) – 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	the royal court moved from Winchester to London for ever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the 17th century:  a plague epidemic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			  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       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 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the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Great Fire of London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Queen Victoria – network of railways, underground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lines</a:t>
            </a:r>
            <a:r>
              <a:rPr lang="cs-CZ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,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  <a:hlinkClick r:id="rId3"/>
              </a:rPr>
              <a:t>the Industrial revolution</a:t>
            </a:r>
            <a:endParaRPr lang="en-GB" altLang="cs-CZ" dirty="0" smtClean="0">
              <a:solidFill>
                <a:schemeClr val="tx1"/>
              </a:solidFill>
              <a:latin typeface="Georgia" panose="02040502050405020303" pitchFamily="18" charset="0"/>
              <a:cs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	World War II – serious damage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	since 1982 – new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development</a:t>
            </a: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  <a:cs typeface="Arial" charset="0"/>
            </a:endParaRPr>
          </a:p>
          <a:p>
            <a:pPr marL="0" indent="0">
              <a:buNone/>
            </a:pP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●</a:t>
            </a:r>
            <a:r>
              <a:rPr lang="cs-CZ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   2012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cs typeface="Arial" charset="0"/>
              </a:rPr>
              <a:t>Olympic Games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pic>
        <p:nvPicPr>
          <p:cNvPr id="3075" name="Picture 3" descr="C:\Users\bi\AppData\Local\Microsoft\Windows\Temporary Internet Files\Content.IE5\LTNGOAUL\MC900379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25144"/>
            <a:ext cx="1402690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i\AppData\Local\Microsoft\Windows\Temporary Internet Files\Content.IE5\IAO44K9Z\MC9004303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92696"/>
            <a:ext cx="1377950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88424" y="278092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70230" y="602128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366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MUSEUM OF LONDON – </a:t>
            </a:r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online </a:t>
            </a:r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games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19256" cy="425840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The Romans: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3"/>
              </a:rPr>
              <a:t>interactive map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+ game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The Great Fire of London: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4"/>
              </a:rPr>
              <a:t>interactive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Go shopping in Tudor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times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5"/>
              </a:rPr>
              <a:t>interactive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History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6"/>
              </a:rPr>
              <a:t>quiz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:  Tudor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school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Fashion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7"/>
              </a:rPr>
              <a:t>interactive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86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London Districts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277071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cs-CZ" sz="3200" b="1" dirty="0">
                <a:solidFill>
                  <a:schemeClr val="tx1"/>
                </a:solidFill>
                <a:latin typeface="Times New Roman" pitchFamily="18" charset="0"/>
              </a:rPr>
              <a:t>Central </a:t>
            </a:r>
            <a:r>
              <a:rPr lang="en-GB" altLang="cs-CZ" sz="3200" b="1" dirty="0" smtClean="0">
                <a:solidFill>
                  <a:schemeClr val="tx1"/>
                </a:solidFill>
                <a:latin typeface="Times New Roman" pitchFamily="18" charset="0"/>
              </a:rPr>
              <a:t>London</a:t>
            </a:r>
            <a:r>
              <a:rPr lang="en-GB" altLang="cs-CZ" dirty="0" smtClean="0">
                <a:solidFill>
                  <a:schemeClr val="tx1"/>
                </a:solidFill>
                <a:latin typeface="Times New Roman" pitchFamily="18" charset="0"/>
              </a:rPr>
              <a:t>          </a:t>
            </a:r>
            <a:r>
              <a:rPr lang="cs-CZ" altLang="cs-CZ" dirty="0" smtClean="0">
                <a:solidFill>
                  <a:schemeClr val="tx1"/>
                </a:solidFill>
                <a:latin typeface="Times New Roman" pitchFamily="18" charset="0"/>
              </a:rPr>
              <a:t>                                                                                    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- </a:t>
            </a:r>
            <a:r>
              <a:rPr lang="en-GB" altLang="cs-CZ" i="1" dirty="0">
                <a:solidFill>
                  <a:schemeClr val="tx1"/>
                </a:solidFill>
                <a:latin typeface="Times New Roman" pitchFamily="18" charset="0"/>
              </a:rPr>
              <a:t> The City of London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		</a:t>
            </a:r>
            <a:endParaRPr lang="en-GB" altLang="cs-CZ" b="1" dirty="0">
              <a:solidFill>
                <a:schemeClr val="tx1"/>
              </a:solidFill>
              <a:latin typeface="Times New Roman" pitchFamily="18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	- </a:t>
            </a:r>
            <a:r>
              <a:rPr lang="en-GB" altLang="cs-CZ" i="1" dirty="0">
                <a:solidFill>
                  <a:schemeClr val="tx1"/>
                </a:solidFill>
                <a:latin typeface="Times New Roman" pitchFamily="18" charset="0"/>
              </a:rPr>
              <a:t>The City of Westminster </a:t>
            </a:r>
            <a:endParaRPr lang="en-GB" altLang="cs-CZ" dirty="0">
              <a:solidFill>
                <a:schemeClr val="tx1"/>
              </a:solidFill>
              <a:latin typeface="Times New Roman" pitchFamily="18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	- </a:t>
            </a:r>
            <a:r>
              <a:rPr lang="en-GB" altLang="cs-CZ" i="1" dirty="0">
                <a:solidFill>
                  <a:schemeClr val="tx1"/>
                </a:solidFill>
                <a:latin typeface="Times New Roman" pitchFamily="18" charset="0"/>
              </a:rPr>
              <a:t>The West End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							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●  </a:t>
            </a:r>
            <a:r>
              <a:rPr lang="en-GB" altLang="cs-CZ" sz="3200" b="1" dirty="0">
                <a:solidFill>
                  <a:schemeClr val="tx1"/>
                </a:solidFill>
                <a:latin typeface="Times New Roman" pitchFamily="18" charset="0"/>
              </a:rPr>
              <a:t>West London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	</a:t>
            </a:r>
            <a:r>
              <a:rPr lang="cs-CZ" altLang="cs-CZ" dirty="0">
                <a:solidFill>
                  <a:schemeClr val="tx1"/>
                </a:solidFill>
                <a:latin typeface="Times New Roman" pitchFamily="18" charset="0"/>
              </a:rPr>
              <a:t>		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●  </a:t>
            </a:r>
            <a:r>
              <a:rPr lang="en-GB" altLang="cs-CZ" sz="3200" b="1" dirty="0">
                <a:solidFill>
                  <a:schemeClr val="tx1"/>
                </a:solidFill>
                <a:latin typeface="Times New Roman" pitchFamily="18" charset="0"/>
              </a:rPr>
              <a:t>East London </a:t>
            </a:r>
          </a:p>
          <a:p>
            <a:pPr>
              <a:lnSpc>
                <a:spcPct val="80000"/>
              </a:lnSpc>
              <a:buNone/>
            </a:pPr>
            <a:r>
              <a:rPr lang="cs-CZ" altLang="cs-CZ" dirty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						       </a:t>
            </a:r>
            <a:r>
              <a:rPr lang="en-GB" altLang="cs-CZ" b="1" dirty="0">
                <a:solidFill>
                  <a:schemeClr val="tx1"/>
                </a:solidFill>
                <a:latin typeface="Times New Roman" pitchFamily="18" charset="0"/>
              </a:rPr>
              <a:t>- </a:t>
            </a:r>
            <a:r>
              <a:rPr lang="en-GB" altLang="cs-CZ" i="1" dirty="0">
                <a:solidFill>
                  <a:schemeClr val="tx1"/>
                </a:solidFill>
                <a:latin typeface="Times New Roman" pitchFamily="18" charset="0"/>
              </a:rPr>
              <a:t>Docklands</a:t>
            </a:r>
            <a:endParaRPr lang="cs-CZ" altLang="cs-CZ" dirty="0">
              <a:solidFill>
                <a:schemeClr val="tx1"/>
              </a:solidFill>
              <a:latin typeface="Times New Roman" pitchFamily="18" charset="0"/>
              <a:cs typeface="Arial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cs-CZ" dirty="0">
              <a:solidFill>
                <a:schemeClr val="tx1"/>
              </a:solidFill>
              <a:latin typeface="Times New Roman" pitchFamily="18" charset="0"/>
              <a:cs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● </a:t>
            </a:r>
            <a:r>
              <a:rPr lang="en-GB" altLang="cs-CZ" sz="3200" b="1" dirty="0">
                <a:solidFill>
                  <a:schemeClr val="tx1"/>
                </a:solidFill>
                <a:latin typeface="Times New Roman" pitchFamily="18" charset="0"/>
              </a:rPr>
              <a:t>South London</a:t>
            </a:r>
            <a:r>
              <a:rPr lang="cs-CZ" altLang="cs-CZ" sz="3200" b="1" dirty="0">
                <a:solidFill>
                  <a:schemeClr val="tx1"/>
                </a:solidFill>
                <a:latin typeface="Times New Roman" pitchFamily="18" charset="0"/>
              </a:rPr>
              <a:t>  </a:t>
            </a:r>
            <a:r>
              <a:rPr lang="cs-CZ" altLang="cs-CZ" dirty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              </a:t>
            </a:r>
            <a:r>
              <a:rPr lang="cs-CZ" altLang="cs-CZ" dirty="0" smtClean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        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  <a:cs typeface="Arial" charset="0"/>
              </a:rPr>
              <a:t>●  </a:t>
            </a:r>
            <a:r>
              <a:rPr lang="en-GB" altLang="cs-CZ" sz="3200" b="1" dirty="0">
                <a:solidFill>
                  <a:schemeClr val="tx1"/>
                </a:solidFill>
                <a:latin typeface="Times New Roman" pitchFamily="18" charset="0"/>
              </a:rPr>
              <a:t>North London</a:t>
            </a:r>
            <a:r>
              <a:rPr lang="en-GB" altLang="cs-CZ" sz="3200" dirty="0">
                <a:solidFill>
                  <a:schemeClr val="tx1"/>
                </a:solidFill>
                <a:latin typeface="Times New Roman" pitchFamily="18" charset="0"/>
              </a:rPr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82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Interactive Maps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sights</a:t>
            </a:r>
            <a:endParaRPr lang="en-GB" dirty="0" smtClean="0"/>
          </a:p>
          <a:p>
            <a:r>
              <a:rPr lang="en-GB" dirty="0" smtClean="0"/>
              <a:t>Top London </a:t>
            </a:r>
            <a:r>
              <a:rPr lang="en-GB" dirty="0" smtClean="0">
                <a:hlinkClick r:id="rId3"/>
              </a:rPr>
              <a:t>attractions</a:t>
            </a:r>
            <a:endParaRPr lang="en-GB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London Video </a:t>
            </a:r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Guide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964703"/>
          </a:xfrm>
        </p:spPr>
        <p:txBody>
          <a:bodyPr/>
          <a:lstStyle/>
          <a:p>
            <a:r>
              <a:rPr lang="cs-CZ" dirty="0" smtClean="0"/>
              <a:t>London video: </a:t>
            </a:r>
            <a:r>
              <a:rPr lang="cs-CZ" dirty="0" err="1" smtClean="0">
                <a:hlinkClick r:id="rId2"/>
              </a:rPr>
              <a:t>guide</a:t>
            </a:r>
            <a:r>
              <a:rPr lang="cs-CZ" dirty="0" smtClean="0">
                <a:hlinkClick r:id="rId2"/>
              </a:rPr>
              <a:t> 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600200"/>
            <a:ext cx="4104456" cy="964704"/>
          </a:xfrm>
        </p:spPr>
        <p:txBody>
          <a:bodyPr/>
          <a:lstStyle/>
          <a:p>
            <a:r>
              <a:rPr lang="cs-CZ" dirty="0"/>
              <a:t>London video: </a:t>
            </a:r>
            <a:r>
              <a:rPr lang="cs-CZ" dirty="0" err="1">
                <a:hlinkClick r:id="rId3"/>
              </a:rPr>
              <a:t>guide</a:t>
            </a:r>
            <a:r>
              <a:rPr lang="cs-CZ" dirty="0">
                <a:hlinkClick r:id="rId3"/>
              </a:rPr>
              <a:t> 1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70892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Georgia" panose="02040502050405020303" pitchFamily="18" charset="0"/>
              </a:rPr>
              <a:t>London:  </a:t>
            </a:r>
            <a:r>
              <a:rPr lang="cs-CZ" sz="2000" dirty="0" smtClean="0">
                <a:latin typeface="Georgia" panose="02040502050405020303" pitchFamily="18" charset="0"/>
                <a:hlinkClick r:id="rId4"/>
              </a:rPr>
              <a:t>FOOD PARADISE </a:t>
            </a:r>
            <a:endParaRPr lang="cs-CZ" sz="2000" dirty="0">
              <a:latin typeface="Georgia" panose="02040502050405020303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149080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SONGS:</a:t>
            </a:r>
            <a:r>
              <a:rPr lang="cs-CZ" dirty="0" smtClean="0"/>
              <a:t>   </a:t>
            </a:r>
            <a:r>
              <a:rPr lang="cs-CZ" dirty="0" err="1" smtClean="0">
                <a:hlinkClick r:id="rId5"/>
              </a:rPr>
              <a:t>Fly</a:t>
            </a:r>
            <a:r>
              <a:rPr lang="cs-CZ" dirty="0" smtClean="0">
                <a:hlinkClick r:id="rId5"/>
              </a:rPr>
              <a:t> to London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en-GB" dirty="0" smtClean="0">
                <a:hlinkClick r:id="rId6"/>
              </a:rPr>
              <a:t> London Bridge is Falling Down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5445224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BBC</a:t>
            </a:r>
            <a:r>
              <a:rPr lang="cs-CZ" dirty="0" smtClean="0">
                <a:hlinkClick r:id="rId7"/>
              </a:rPr>
              <a:t> QUIZ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831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PLACES TO HAVE A GOOD TIME IN</a:t>
            </a:r>
            <a:endParaRPr lang="cs-CZ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100264" cy="429890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Parks and Green </a:t>
            </a:r>
            <a:r>
              <a:rPr lang="en-GB" dirty="0" smtClean="0">
                <a:solidFill>
                  <a:schemeClr val="tx1"/>
                </a:solidFill>
              </a:rPr>
              <a:t>Places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The London Butterfly House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Etc.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07368" y="1525279"/>
            <a:ext cx="4062224" cy="4330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Restaurants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Pubs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Cafés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Discos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Bars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Clubs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Museums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Galleries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Halls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Theatres and Cinemas </a:t>
            </a:r>
            <a:endParaRPr lang="cs-CZ" dirty="0"/>
          </a:p>
          <a:p>
            <a:r>
              <a:rPr lang="en-GB" dirty="0" smtClean="0">
                <a:solidFill>
                  <a:schemeClr val="tx1"/>
                </a:solidFill>
              </a:rPr>
              <a:t>Covent Garden</a:t>
            </a:r>
            <a:endParaRPr lang="en-GB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855695"/>
            <a:ext cx="3227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CD-ROM: </a:t>
            </a:r>
            <a:r>
              <a:rPr lang="cs-CZ" dirty="0" err="1" smtClean="0"/>
              <a:t>Window</a:t>
            </a:r>
            <a:r>
              <a:rPr lang="cs-CZ" dirty="0" smtClean="0"/>
              <a:t> on </a:t>
            </a:r>
            <a:r>
              <a:rPr lang="cs-CZ" dirty="0" err="1" smtClean="0"/>
              <a:t>Britain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98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Covent Garden &amp; Street Entertainers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17282" y="2079262"/>
            <a:ext cx="5331884" cy="39989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7452320" y="630932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54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Georgia" panose="02040502050405020303" pitchFamily="18" charset="0"/>
              </a:rPr>
              <a:t>The London Butterfly House</a:t>
            </a:r>
            <a:endParaRPr lang="en-GB" b="1" dirty="0">
              <a:effectLst/>
              <a:latin typeface="Georgia" panose="02040502050405020303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556792"/>
            <a:ext cx="5040560" cy="43926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7812360" y="566124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7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Museums and Galleries</a:t>
            </a:r>
            <a:endParaRPr lang="en-GB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altLang="cs-CZ" dirty="0">
                <a:solidFill>
                  <a:srgbClr val="0000FF"/>
                </a:solidFill>
                <a:latin typeface="Georgia" panose="02040502050405020303" pitchFamily="18" charset="0"/>
              </a:rPr>
              <a:t>Galleries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National Gallery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	- on Trafalgar Square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National Portrait Gallery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- portraits of Britons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Tate Gallery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- British arts and modern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 international arts</a:t>
            </a:r>
          </a:p>
          <a:p>
            <a:pPr>
              <a:buNone/>
            </a:pP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Madame </a:t>
            </a:r>
            <a:r>
              <a:rPr lang="en-GB" altLang="cs-CZ" b="1" dirty="0" err="1">
                <a:solidFill>
                  <a:schemeClr val="tx1"/>
                </a:solidFill>
                <a:latin typeface="Georgia" panose="02040502050405020303" pitchFamily="18" charset="0"/>
              </a:rPr>
              <a:t>Tussaud´s</a:t>
            </a:r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 Museum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- collection of wax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figures</a:t>
            </a: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46371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altLang="cs-CZ" dirty="0">
                <a:solidFill>
                  <a:srgbClr val="0000FF"/>
                </a:solidFill>
                <a:latin typeface="Georgia" panose="02040502050405020303" pitchFamily="18" charset="0"/>
              </a:rPr>
              <a:t>Museums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British Museum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Victoria and Albert museum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- applied arts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Natural History Museum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	- dinosaurs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Science Museum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	- history of medicine</a:t>
            </a:r>
          </a:p>
          <a:p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the Museum of London</a:t>
            </a:r>
          </a:p>
          <a:p>
            <a:pPr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	- London's history</a:t>
            </a:r>
          </a:p>
          <a:p>
            <a:pPr>
              <a:buNone/>
            </a:pPr>
            <a:endParaRPr lang="en-GB" altLang="cs-CZ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01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Madame </a:t>
            </a:r>
            <a:r>
              <a:rPr lang="en-GB" b="1" dirty="0" err="1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Tussauds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331640" y="1628800"/>
            <a:ext cx="6720171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467544" y="616530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85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 smtClean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cs-CZ" altLang="cs-CZ" b="1" dirty="0" smtClean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HE WEST END</a:t>
            </a:r>
            <a:endParaRPr lang="en-GB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54791"/>
            <a:ext cx="4100264" cy="427707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cs-CZ" sz="2800" b="1" dirty="0">
                <a:solidFill>
                  <a:srgbClr val="00CC00"/>
                </a:solidFill>
                <a:latin typeface="Georgia" panose="02040502050405020303" pitchFamily="18" charset="0"/>
              </a:rPr>
              <a:t>Parks</a:t>
            </a:r>
            <a:endParaRPr lang="cs-CZ" altLang="cs-CZ" sz="2800" b="1" dirty="0">
              <a:solidFill>
                <a:srgbClr val="00CC00"/>
              </a:solidFill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  <a:buNone/>
            </a:pPr>
            <a:endParaRPr lang="en-GB" altLang="cs-CZ" dirty="0"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cs-CZ" dirty="0">
                <a:latin typeface="Georgia" panose="02040502050405020303" pitchFamily="18" charset="0"/>
              </a:rPr>
              <a:t> </a:t>
            </a:r>
            <a:r>
              <a:rPr lang="en-GB" altLang="cs-CZ" b="1" dirty="0">
                <a:solidFill>
                  <a:srgbClr val="0000FF"/>
                </a:solidFill>
                <a:latin typeface="Georgia" panose="02040502050405020303" pitchFamily="18" charset="0"/>
              </a:rPr>
              <a:t>HYDE PARK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- biggest in London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- its lake = popular place for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boating, sailing, bathing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latin typeface="Georgia" panose="02040502050405020303" pitchFamily="18" charset="0"/>
              </a:rPr>
              <a:t>       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latin typeface="Georgia" panose="02040502050405020303" pitchFamily="18" charset="0"/>
              </a:rPr>
              <a:t> </a:t>
            </a:r>
            <a:r>
              <a:rPr lang="en-GB" altLang="cs-CZ" b="1" dirty="0">
                <a:solidFill>
                  <a:srgbClr val="0000FF"/>
                </a:solidFill>
                <a:latin typeface="Georgia" panose="02040502050405020303" pitchFamily="18" charset="0"/>
              </a:rPr>
              <a:t>REGENT´S PARK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latin typeface="Georgia" panose="02040502050405020303" pitchFamily="18" charset="0"/>
              </a:rPr>
              <a:t>     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- an open air space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- playing fields, boating and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sailing lakes, the city´s ZOO in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its northern part, open air theatre</a:t>
            </a:r>
          </a:p>
          <a:p>
            <a:pPr>
              <a:lnSpc>
                <a:spcPct val="9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- open to public in 1838</a:t>
            </a:r>
          </a:p>
          <a:p>
            <a:pPr marL="0" indent="0">
              <a:buNone/>
            </a:pPr>
            <a:endParaRPr lang="en-GB" dirty="0">
              <a:latin typeface="Georgia" panose="02040502050405020303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4421088"/>
          </a:xfrm>
        </p:spPr>
        <p:txBody>
          <a:bodyPr>
            <a:normAutofit fontScale="92500"/>
          </a:bodyPr>
          <a:lstStyle/>
          <a:p>
            <a:pPr algn="ctr">
              <a:lnSpc>
                <a:spcPct val="90000"/>
              </a:lnSpc>
              <a:buNone/>
            </a:pPr>
            <a:r>
              <a:rPr lang="en-GB" altLang="cs-CZ" b="1" dirty="0">
                <a:solidFill>
                  <a:srgbClr val="00CC00"/>
                </a:solidFill>
                <a:latin typeface="Georgia" panose="02040502050405020303" pitchFamily="18" charset="0"/>
              </a:rPr>
              <a:t>The British Museum</a:t>
            </a:r>
            <a:endParaRPr lang="cs-CZ" altLang="cs-CZ" dirty="0"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founded in 1753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biggest in the world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contains world-famous collections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of antiquities from Egypt, Western Asia, Greece and Rome, etc.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+ collections of prints, drawings, coins, medals and banknotes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+ collections of all kinds of animals, minerals, rocks etc.</a:t>
            </a:r>
          </a:p>
          <a:p>
            <a:pPr marL="0" indent="0">
              <a:buNone/>
            </a:pPr>
            <a:endParaRPr lang="en-GB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86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EAST </a:t>
            </a:r>
            <a:r>
              <a:rPr lang="cs-CZ" altLang="cs-CZ" b="1" dirty="0" smtClean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END</a:t>
            </a:r>
            <a:endParaRPr lang="en-GB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cs-CZ" sz="2800" dirty="0">
                <a:solidFill>
                  <a:schemeClr val="tx1"/>
                </a:solidFill>
                <a:latin typeface="Georgia" panose="02040502050405020303" pitchFamily="18" charset="0"/>
              </a:rPr>
              <a:t>+ </a:t>
            </a:r>
            <a:r>
              <a:rPr lang="en-GB" altLang="cs-CZ" sz="2800" dirty="0">
                <a:solidFill>
                  <a:srgbClr val="FF0000"/>
                </a:solidFill>
                <a:latin typeface="Georgia" panose="02040502050405020303" pitchFamily="18" charset="0"/>
              </a:rPr>
              <a:t>Docklands 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home of London's docks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much of the old dockyard area has been abandoned and is being redeveloped as the Docklands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home of immigrants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often characterized by slums, poverty and crime (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Jack the Ripper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)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its weekend street markets are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popular</a:t>
            </a:r>
            <a:endParaRPr lang="en-GB" altLang="cs-CZ" sz="2800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79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000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cs-CZ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NORTH  </a:t>
            </a:r>
            <a:r>
              <a:rPr lang="cs-CZ" altLang="cs-CZ" b="1" dirty="0" smtClean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LONDON</a:t>
            </a:r>
            <a:endParaRPr lang="en-GB" b="1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until the 19th century – made up of satellite villages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18th-century villages such as Hampstead (a centre for writers)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London's best known cemetery – Highgate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(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a large bust of Karl Marx</a:t>
            </a:r>
            <a:r>
              <a:rPr lang="cs-CZ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)</a:t>
            </a: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97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SOUTH  </a:t>
            </a:r>
            <a:r>
              <a:rPr lang="cs-CZ" altLang="cs-CZ" b="1" dirty="0" smtClean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LONDON</a:t>
            </a:r>
            <a:endParaRPr lang="en-GB" b="1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altLang="cs-CZ" b="1" dirty="0">
                <a:solidFill>
                  <a:schemeClr val="tx1"/>
                </a:solidFill>
                <a:latin typeface="Georgia" panose="02040502050405020303" pitchFamily="18" charset="0"/>
              </a:rPr>
              <a:t>Southwark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– originally the area around the southern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end</a:t>
            </a:r>
            <a:endParaRPr lang="cs-CZ" alt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None/>
            </a:pP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of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London Bridge – the scandalous entertainment </a:t>
            </a:r>
            <a:endParaRPr lang="cs-CZ" alt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None/>
            </a:pP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centre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of London with brothels and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bars</a:t>
            </a:r>
            <a:endParaRPr lang="cs-CZ" alt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None/>
            </a:pP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Elizabethan theatres were located there, including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the Globe Theatre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South Bank Centre – cultural complex: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the Royal Festival Hall, the National Theatre, the National Film Theatre </a:t>
            </a:r>
            <a:endParaRPr lang="cs-CZ" altLang="cs-CZ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471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Royal Observatory, Greenwich</a:t>
            </a:r>
            <a:endParaRPr lang="en-GB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established in 1675 to locate the position of the stars, moon and the sun more accurately, and to help with the navigation at sea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since that time the globe's longitude and time zones h</a:t>
            </a:r>
            <a:r>
              <a:rPr lang="cs-CZ" altLang="cs-CZ" dirty="0">
                <a:solidFill>
                  <a:schemeClr val="tx1"/>
                </a:solidFill>
                <a:latin typeface="Times New Roman" pitchFamily="18" charset="0"/>
              </a:rPr>
              <a:t>a</a:t>
            </a:r>
            <a:r>
              <a:rPr lang="en-GB" altLang="cs-CZ" dirty="0" err="1">
                <a:solidFill>
                  <a:schemeClr val="tx1"/>
                </a:solidFill>
                <a:latin typeface="Times New Roman" pitchFamily="18" charset="0"/>
              </a:rPr>
              <a:t>ve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been measured from the Greenwich Meridian which cuts right through the middle of today's museum of astronomical instruments and timepieces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GMT (Greenwich Mean Time) 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it is the mean (average) time that the earth takes to rotate from noon-to-noon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to stand on the Prime Meridian, with one foot in the west and one in the </a:t>
            </a:r>
            <a:r>
              <a:rPr lang="en-GB" altLang="cs-CZ" dirty="0" smtClean="0">
                <a:solidFill>
                  <a:schemeClr val="tx1"/>
                </a:solidFill>
                <a:latin typeface="Times New Roman" pitchFamily="18" charset="0"/>
              </a:rPr>
              <a:t>east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19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>
                <a:latin typeface="Times New Roman" pitchFamily="18" charset="0"/>
              </a:rPr>
              <a:t>2012 London </a:t>
            </a:r>
            <a:r>
              <a:rPr lang="en-GB" altLang="cs-CZ" b="1" dirty="0">
                <a:latin typeface="Times New Roman" pitchFamily="18" charset="0"/>
              </a:rPr>
              <a:t>Olympics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host city for the third time (hosted the Olympic games in 1908 and 1948)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Summer Olympic Games, more than 200 nations</a:t>
            </a: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27 July – 12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August</a:t>
            </a:r>
            <a:endParaRPr lang="cs-CZ" alt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  <a:hlinkClick r:id="rId3"/>
              </a:rPr>
              <a:t>Czech Team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at The Opening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Ceremony</a:t>
            </a:r>
            <a:endParaRPr lang="cs-CZ" alt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cs-CZ" altLang="cs-CZ" dirty="0" err="1" smtClean="0">
                <a:solidFill>
                  <a:schemeClr val="tx1"/>
                </a:solidFill>
                <a:latin typeface="Georgia" panose="02040502050405020303" pitchFamily="18" charset="0"/>
                <a:hlinkClick r:id="rId4"/>
              </a:rPr>
              <a:t>photos</a:t>
            </a:r>
            <a:endParaRPr lang="cs-CZ" alt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cs-CZ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Video: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hlinkClick r:id="rId5"/>
              </a:rPr>
              <a:t>Opening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Ceremony</a:t>
            </a:r>
          </a:p>
          <a:p>
            <a:r>
              <a:rPr lang="cs-CZ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Video: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  <a:hlinkClick r:id="rId6"/>
              </a:rPr>
              <a:t>Closing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Ceremony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take a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7"/>
              </a:rPr>
              <a:t>quiz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pic>
        <p:nvPicPr>
          <p:cNvPr id="4100" name="Picture 4" descr="C:\Users\bi\AppData\Local\Microsoft\Windows\Temporary Internet Files\Content.IE5\IAO44K9Z\MC9004419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341" y="3861048"/>
            <a:ext cx="2051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59492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65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latin typeface="Times New Roman" pitchFamily="18" charset="0"/>
              </a:rPr>
              <a:t>2012 Summer Olympics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4100264" cy="43924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Modern Pentathlon</a:t>
            </a:r>
            <a:endParaRPr lang="cs-CZ" altLang="cs-CZ" sz="20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Rowing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Sailing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Shooting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Swimming (+Synchronised)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Table Tennis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Taekwondo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Trampoline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Triathlon</a:t>
            </a:r>
            <a:endParaRPr lang="cs-CZ" altLang="cs-CZ" sz="20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Volleyball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Water Polo</a:t>
            </a:r>
          </a:p>
          <a:p>
            <a:pPr>
              <a:lnSpc>
                <a:spcPct val="80000"/>
              </a:lnSpc>
            </a:pPr>
            <a:r>
              <a:rPr lang="en-GB" alt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Weightlifting</a:t>
            </a:r>
          </a:p>
          <a:p>
            <a:pPr>
              <a:lnSpc>
                <a:spcPct val="80000"/>
              </a:lnSpc>
            </a:pPr>
            <a:r>
              <a:rPr lang="en-GB" altLang="cs-CZ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Wrestling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1052736"/>
            <a:ext cx="4062224" cy="5328592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Archery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Athletics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Badminton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Basketball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Beach Volleyball</a:t>
            </a:r>
            <a:endParaRPr lang="cs-CZ" altLang="cs-CZ" sz="18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cs-CZ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Boxing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Canoe Slalom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Canoe Sprint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Cycling – BMX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Cycling – Mountain Bike</a:t>
            </a:r>
            <a:endParaRPr lang="cs-CZ" altLang="cs-CZ" sz="18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Cycling – Road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Cycling – Track</a:t>
            </a:r>
            <a:endParaRPr lang="cs-CZ" altLang="cs-CZ" sz="18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Diving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Equestrian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Fencing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Football</a:t>
            </a:r>
            <a:endParaRPr lang="cs-CZ" altLang="cs-CZ" sz="1800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Gymnastics (Artistic, Rhythmic)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Handball</a:t>
            </a:r>
          </a:p>
          <a:p>
            <a:pPr>
              <a:lnSpc>
                <a:spcPct val="80000"/>
              </a:lnSpc>
            </a:pPr>
            <a:r>
              <a:rPr lang="en-GB" alt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Hockey</a:t>
            </a:r>
          </a:p>
          <a:p>
            <a:pPr>
              <a:lnSpc>
                <a:spcPct val="80000"/>
              </a:lnSpc>
            </a:pPr>
            <a:r>
              <a:rPr lang="en-GB" altLang="cs-CZ" sz="1800" dirty="0" smtClean="0">
                <a:solidFill>
                  <a:schemeClr val="tx1"/>
                </a:solidFill>
                <a:latin typeface="Georgia" panose="02040502050405020303" pitchFamily="18" charset="0"/>
              </a:rPr>
              <a:t>Judo</a:t>
            </a:r>
            <a:endParaRPr lang="cs-CZ" sz="1800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880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41864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1. CHUDÝ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, Tomáš; CHUDÁ, Jana.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Some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Basic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Facts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about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Speaking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Countries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Havlíčkův Brod: Fragment, 1997, ISBN 8072000853.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Palatino Linotype" panose="02040502050505030304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chemeClr val="tx1"/>
                </a:solidFill>
                <a:latin typeface="Palatino Linotype" panose="02040502050505030304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EL-HMOUDOVÁ, Dagmar. 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, Třebíč, 2006, ISBN 9788086873046</a:t>
            </a: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.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 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3. MANKO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, </a:t>
            </a:r>
            <a:r>
              <a:rPr lang="cs-CZ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Elzbieta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Angličtina - Maturitní příprava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Dubicko: INFOA, 2007, ISBN 9788072405497</a:t>
            </a: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Obrázky 1.-5. pochází z </a:t>
            </a:r>
            <a:r>
              <a:rPr lang="cs-CZ" dirty="0" smtClean="0">
                <a:solidFill>
                  <a:schemeClr val="tx1"/>
                </a:solidFill>
              </a:rPr>
              <a:t>otevřené </a:t>
            </a:r>
            <a:r>
              <a:rPr lang="cs-CZ" dirty="0">
                <a:solidFill>
                  <a:schemeClr val="tx1"/>
                </a:solidFill>
              </a:rPr>
              <a:t>galerie Microsoft Office (</a:t>
            </a:r>
            <a:r>
              <a:rPr lang="cs-CZ" dirty="0" err="1">
                <a:solidFill>
                  <a:schemeClr val="tx1"/>
                </a:solidFill>
              </a:rPr>
              <a:t>Powerpoint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6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., 8. 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Vlastní galerie autora – Naďa </a:t>
            </a:r>
            <a:r>
              <a:rPr lang="cs-CZ" dirty="0" err="1" smtClean="0">
                <a:solidFill>
                  <a:schemeClr val="tx1"/>
                </a:solidFill>
                <a:cs typeface="Times New Roman" pitchFamily="18" charset="0"/>
              </a:rPr>
              <a:t>Bisová</a:t>
            </a:r>
            <a:endParaRPr lang="cs-CZ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7. Se souhlasem autora – Zdislava Šmídová</a:t>
            </a:r>
            <a:endParaRPr lang="cs-CZ" dirty="0">
              <a:solidFill>
                <a:schemeClr val="tx1"/>
              </a:solidFill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8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471</TotalTime>
  <Words>859</Words>
  <Application>Microsoft Office PowerPoint</Application>
  <PresentationFormat>Předvádění na obrazovce (4:3)</PresentationFormat>
  <Paragraphs>237</Paragraphs>
  <Slides>22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projekt</vt:lpstr>
      <vt:lpstr>LONDON – Basic Facts</vt:lpstr>
      <vt:lpstr>ANOTACE</vt:lpstr>
      <vt:lpstr>Basic Facts</vt:lpstr>
      <vt:lpstr>Basic Facts</vt:lpstr>
      <vt:lpstr>Historical Timeline</vt:lpstr>
      <vt:lpstr>MUSEUM OF LONDON – online games</vt:lpstr>
      <vt:lpstr>London Districts</vt:lpstr>
      <vt:lpstr>Interactive Maps</vt:lpstr>
      <vt:lpstr>London Video Guide</vt:lpstr>
      <vt:lpstr>PLACES TO HAVE A GOOD TIME IN</vt:lpstr>
      <vt:lpstr>Covent Garden &amp; Street Entertainers</vt:lpstr>
      <vt:lpstr>The London Butterfly House</vt:lpstr>
      <vt:lpstr>Museums and Galleries</vt:lpstr>
      <vt:lpstr>Madame Tussauds</vt:lpstr>
      <vt:lpstr>THE WEST END</vt:lpstr>
      <vt:lpstr>THE EAST END</vt:lpstr>
      <vt:lpstr> NORTH  LONDON</vt:lpstr>
      <vt:lpstr> SOUTH  LONDON</vt:lpstr>
      <vt:lpstr>Royal Observatory, Greenwich</vt:lpstr>
      <vt:lpstr>2012 London Olympics</vt:lpstr>
      <vt:lpstr>2012 Summer Olympics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bi</cp:lastModifiedBy>
  <cp:revision>115</cp:revision>
  <dcterms:created xsi:type="dcterms:W3CDTF">2012-06-20T16:12:09Z</dcterms:created>
  <dcterms:modified xsi:type="dcterms:W3CDTF">2013-11-29T12:04:06Z</dcterms:modified>
</cp:coreProperties>
</file>