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4D1712-C1C2-4245-BCF1-C9050A98CF27}" type="datetimeFigureOut">
              <a:rPr lang="cs-CZ" smtClean="0"/>
              <a:t>29.11.2013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9265E-7E62-4D1C-A58C-7F37C4F3A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760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Listening</a:t>
            </a:r>
            <a:r>
              <a:rPr lang="cs-CZ" dirty="0" smtClean="0"/>
              <a:t> </a:t>
            </a:r>
            <a:r>
              <a:rPr lang="cs-CZ" dirty="0" err="1" smtClean="0"/>
              <a:t>Activity</a:t>
            </a:r>
            <a:r>
              <a:rPr lang="cs-CZ" dirty="0" smtClean="0"/>
              <a:t>:</a:t>
            </a:r>
            <a:r>
              <a:rPr lang="cs-CZ" baseline="0" dirty="0" smtClean="0"/>
              <a:t> </a:t>
            </a:r>
            <a:r>
              <a:rPr lang="cs-CZ" baseline="0" dirty="0" err="1" smtClean="0"/>
              <a:t>The</a:t>
            </a:r>
            <a:r>
              <a:rPr lang="cs-CZ" baseline="0" dirty="0" smtClean="0"/>
              <a:t> Great </a:t>
            </a:r>
            <a:r>
              <a:rPr lang="cs-CZ" baseline="0" dirty="0" err="1" smtClean="0"/>
              <a:t>Fire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of</a:t>
            </a:r>
            <a:r>
              <a:rPr lang="cs-CZ" baseline="0" dirty="0" smtClean="0"/>
              <a:t> London: http://www.bbc.co.uk/worldservice/learningenglish/radio/specials/1557_london_extra/page37.shtml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9265E-7E62-4D1C-A58C-7F37C4F3AC0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390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learnenglish.britishcouncil.org/en/word-street/city-londo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0/St._Pauls_Cathedral_with_dome.jpg?uselang=cs" TargetMode="External"/><Relationship Id="rId2" Type="http://schemas.openxmlformats.org/officeDocument/2006/relationships/hyperlink" Target="http://video.nationalgeographic.com/video/places/culture-places/buildings-landmarks/uk_stpaulscathedral/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sphericalimages.com/stpauls/virtual_tour.ht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Monumentfirelondon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bbc.co.uk/worldservice/learningenglish/radio/specials/1557_london_extra/page37.shtml" TargetMode="Externa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30stmaryaxe.com/photo_internal.html" TargetMode="External"/><Relationship Id="rId2" Type="http://schemas.openxmlformats.org/officeDocument/2006/relationships/hyperlink" Target="http://www.30stmaryaxe.com/photo_external.html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solcourses.com/content/lifeintheuk/london/london-history-listening-quiz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CITY OF LONDON</a:t>
            </a:r>
            <a:endParaRPr lang="cs-CZ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Mgr. Naďa </a:t>
            </a:r>
            <a:r>
              <a:rPr lang="cs-CZ" dirty="0" err="1" smtClean="0">
                <a:solidFill>
                  <a:schemeClr val="tx1"/>
                </a:solidFill>
              </a:rPr>
              <a:t>Bisová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71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513"/>
            <a:ext cx="8218488" cy="5040312"/>
          </a:xfrm>
        </p:spPr>
        <p:txBody>
          <a:bodyPr>
            <a:normAutofit/>
          </a:bodyPr>
          <a:lstStyle/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VY_32_INOVACE_2.AJ.10</a:t>
            </a:r>
          </a:p>
          <a:p>
            <a:pPr>
              <a:buFont typeface="Arial" charset="0"/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Číslo projektu: 	</a:t>
            </a:r>
            <a:r>
              <a:rPr lang="cs-CZ" sz="1200" dirty="0" smtClean="0">
                <a:solidFill>
                  <a:schemeClr val="tx1"/>
                </a:solidFill>
              </a:rPr>
              <a:t>CZ.1.07/1.5.00/34.0114	</a:t>
            </a:r>
            <a:endParaRPr lang="cs-CZ" sz="1200" b="1" dirty="0" smtClean="0">
              <a:solidFill>
                <a:schemeClr val="tx1"/>
              </a:solidFill>
            </a:endParaRPr>
          </a:p>
          <a:p>
            <a:endParaRPr lang="cs-CZ" sz="1200" b="1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srpen 2013 – listopad 2013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pPr>
              <a:buFont typeface="Arial" charset="0"/>
              <a:buAutoNum type="arabicPeriod"/>
            </a:pPr>
            <a:r>
              <a:rPr lang="cs-CZ" sz="1200" b="1" dirty="0" smtClean="0">
                <a:solidFill>
                  <a:schemeClr val="tx1"/>
                </a:solidFill>
              </a:rPr>
              <a:t>Ročník: 	</a:t>
            </a:r>
            <a:r>
              <a:rPr lang="cs-CZ" sz="1200" dirty="0" smtClean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                            Septima a Oktáva – osmileté gymnázium (RVP-G)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pPr algn="just"/>
            <a:r>
              <a:rPr lang="cs-CZ" sz="1200" b="1" dirty="0" smtClean="0">
                <a:solidFill>
                  <a:schemeClr val="tx1"/>
                </a:solidFill>
              </a:rPr>
              <a:t>Anotace: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Tento materiál by vytvořen jako téma pro maturitní okruh:  </a:t>
            </a:r>
            <a:r>
              <a:rPr lang="cs-CZ" sz="1200" dirty="0" err="1" smtClean="0">
                <a:solidFill>
                  <a:schemeClr val="tx1"/>
                </a:solidFill>
              </a:rPr>
              <a:t>The</a:t>
            </a:r>
            <a:r>
              <a:rPr lang="cs-CZ" sz="1200" dirty="0" smtClean="0">
                <a:solidFill>
                  <a:schemeClr val="tx1"/>
                </a:solidFill>
              </a:rPr>
              <a:t> United </a:t>
            </a:r>
            <a:r>
              <a:rPr lang="cs-CZ" sz="1200" dirty="0" err="1" smtClean="0">
                <a:solidFill>
                  <a:schemeClr val="tx1"/>
                </a:solidFill>
              </a:rPr>
              <a:t>Kingdom</a:t>
            </a:r>
            <a:r>
              <a:rPr lang="cs-CZ" sz="1200" dirty="0" smtClean="0">
                <a:solidFill>
                  <a:schemeClr val="tx1"/>
                </a:solidFill>
              </a:rPr>
              <a:t> na Gymnáziu a JŠ Svitavy; přibližně na jednu hodinu pro výklad i opakování – shrnutí učiva. Obsahuje jednak přehled faktografických údajů, tak i anglickou ustálenou terminologii, doplněné o interaktivní cvičení: videa a poslechy s porozuměním. Je primárně zaměřen na dva poslední ročníky gymnázia, i přesto se dá využít i v nižších ročnících osmiletého i čtyřletého studia vcelku nebo jeho jednotlivé části.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Pomůcky: interaktivní tabule</a:t>
            </a:r>
            <a:endParaRPr lang="en-GB" sz="2000" dirty="0" smtClean="0">
              <a:solidFill>
                <a:schemeClr val="tx1"/>
              </a:solidFill>
            </a:endParaRPr>
          </a:p>
          <a:p>
            <a:pPr algn="just">
              <a:buFont typeface="Arial" charset="0"/>
              <a:buNone/>
            </a:pPr>
            <a:endParaRPr lang="cs-CZ" sz="1700" dirty="0" smtClean="0"/>
          </a:p>
          <a:p>
            <a:pPr>
              <a:buFont typeface="Arial" charset="0"/>
              <a:buNone/>
            </a:pPr>
            <a:endParaRPr lang="cs-CZ" i="1" dirty="0" smtClean="0"/>
          </a:p>
          <a:p>
            <a:pPr>
              <a:buFont typeface="Arial" charset="0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820345"/>
              </p:ext>
            </p:extLst>
          </p:nvPr>
        </p:nvGraphicFramePr>
        <p:xfrm>
          <a:off x="827088" y="2924175"/>
          <a:ext cx="7429501" cy="1354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3"/>
              </a:tblGrid>
              <a:tr h="61245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Anglický jazyk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noProof="0" dirty="0" err="1" smtClean="0"/>
                        <a:t>The</a:t>
                      </a:r>
                      <a:r>
                        <a:rPr lang="cs-CZ" sz="1200" baseline="0" noProof="0" dirty="0" smtClean="0"/>
                        <a:t> United </a:t>
                      </a:r>
                      <a:r>
                        <a:rPr lang="cs-CZ" sz="1200" baseline="0" noProof="0" dirty="0" err="1" smtClean="0"/>
                        <a:t>Kingdom</a:t>
                      </a:r>
                      <a:endParaRPr lang="en-GB" sz="1200" noProof="0" dirty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82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BASIC FACTS</a:t>
            </a:r>
            <a:endParaRPr lang="cs-CZ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the largest financial and commercial centre of Europe</a:t>
            </a:r>
          </a:p>
          <a:p>
            <a:pPr>
              <a:lnSpc>
                <a:spcPct val="150000"/>
              </a:lnSpc>
            </a:pP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headed by the Lord Mayor</a:t>
            </a:r>
          </a:p>
          <a:p>
            <a:pPr>
              <a:lnSpc>
                <a:spcPct val="150000"/>
              </a:lnSpc>
            </a:pP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the historical centre of London</a:t>
            </a:r>
          </a:p>
          <a:p>
            <a:pPr>
              <a:lnSpc>
                <a:spcPct val="15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„</a:t>
            </a: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heart of the city“</a:t>
            </a:r>
          </a:p>
          <a:p>
            <a:pPr>
              <a:lnSpc>
                <a:spcPct val="150000"/>
              </a:lnSpc>
            </a:pP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Tower of London, Tower Bridge, St Paul's Cathedral</a:t>
            </a: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,</a:t>
            </a:r>
            <a:endParaRPr lang="cs-CZ" altLang="cs-CZ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cs-CZ" dirty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cs-CZ" altLang="cs-CZ" dirty="0" smtClean="0">
                <a:solidFill>
                  <a:schemeClr val="tx1"/>
                </a:solidFill>
                <a:latin typeface="Times New Roman" pitchFamily="18" charset="0"/>
              </a:rPr>
              <a:t>    </a:t>
            </a: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en-GB" altLang="cs-CZ" dirty="0">
                <a:solidFill>
                  <a:schemeClr val="tx1"/>
                </a:solidFill>
                <a:latin typeface="Times New Roman" pitchFamily="18" charset="0"/>
              </a:rPr>
              <a:t>the Monument</a:t>
            </a:r>
            <a:endParaRPr lang="cs-CZ" altLang="cs-CZ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561290"/>
            <a:ext cx="1368152" cy="6771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altLang="cs-CZ" sz="2000" dirty="0">
                <a:latin typeface="Georgia" panose="02040502050405020303" pitchFamily="18" charset="0"/>
                <a:hlinkClick r:id="rId2"/>
              </a:rPr>
              <a:t>Video</a:t>
            </a:r>
            <a:endParaRPr lang="en-GB" altLang="cs-CZ" sz="2000" dirty="0">
              <a:latin typeface="Georgia" panose="02040502050405020303" pitchFamily="18" charset="0"/>
            </a:endParaRP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997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SIGHTSEEING</a:t>
            </a:r>
            <a:endParaRPr lang="cs-CZ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398334" y="1596132"/>
            <a:ext cx="2016125" cy="3667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cs-CZ" sz="1800" b="1" dirty="0">
                <a:latin typeface="Georgia" panose="02040502050405020303" pitchFamily="18" charset="0"/>
              </a:rPr>
              <a:t>Tower Bridge</a:t>
            </a:r>
          </a:p>
        </p:txBody>
      </p:sp>
      <p:pic>
        <p:nvPicPr>
          <p:cNvPr id="1031" name="Picture 7" descr="C:\Users\bi\AppData\Local\Microsoft\Windows\Temporary Internet Files\Content.IE5\2KOQI4SG\MP90044230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88" y="2204864"/>
            <a:ext cx="3888818" cy="259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32293" y="516979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21" name="Zástupný symbol pro obsah 20"/>
          <p:cNvSpPr>
            <a:spLocks noGrp="1"/>
          </p:cNvSpPr>
          <p:nvPr>
            <p:ph sz="half" idx="2"/>
          </p:nvPr>
        </p:nvSpPr>
        <p:spPr>
          <a:xfrm>
            <a:off x="4648101" y="1206044"/>
            <a:ext cx="4100264" cy="488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most famous bridge in London</a:t>
            </a:r>
          </a:p>
          <a:p>
            <a:pPr>
              <a:lnSpc>
                <a:spcPct val="150000"/>
              </a:lnSpc>
            </a:pP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raised in the </a:t>
            </a:r>
            <a:r>
              <a:rPr lang="en-GB" altLang="cs-CZ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mi</a:t>
            </a:r>
            <a:r>
              <a:rPr lang="cs-CZ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d</a:t>
            </a:r>
            <a:r>
              <a:rPr lang="en-GB" altLang="cs-CZ" sz="1800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dle</a:t>
            </a:r>
            <a:r>
              <a:rPr lang="en-GB" altLang="cs-CZ" sz="1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to allow ships to pass up the river</a:t>
            </a:r>
            <a:r>
              <a:rPr lang="cs-CZ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, </a:t>
            </a: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the traffic is stopped</a:t>
            </a:r>
          </a:p>
          <a:p>
            <a:pPr>
              <a:lnSpc>
                <a:spcPct val="150000"/>
              </a:lnSpc>
            </a:pP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built in 1894 to replace the old wooden bridge</a:t>
            </a:r>
          </a:p>
          <a:p>
            <a:pPr>
              <a:lnSpc>
                <a:spcPct val="150000"/>
              </a:lnSpc>
            </a:pP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designed by Sir Horace Jones and Sir John Wolfe Barry</a:t>
            </a:r>
            <a:endParaRPr lang="cs-CZ" altLang="cs-CZ" sz="18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en-GB" altLang="cs-CZ" sz="1800" dirty="0">
                <a:solidFill>
                  <a:schemeClr val="tx1"/>
                </a:solidFill>
                <a:latin typeface="Georgia" panose="02040502050405020303" pitchFamily="18" charset="0"/>
              </a:rPr>
              <a:t>Tower Bridge exhibition + watch London from 42 metres above the Thames</a:t>
            </a:r>
          </a:p>
        </p:txBody>
      </p:sp>
    </p:spTree>
    <p:extLst>
      <p:ext uri="{BB962C8B-B14F-4D97-AF65-F5344CB8AC3E}">
        <p14:creationId xmlns:p14="http://schemas.microsoft.com/office/powerpoint/2010/main" val="4726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95056"/>
            <a:ext cx="8229600" cy="768148"/>
          </a:xfrm>
        </p:spPr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SIGHTSEEING</a:t>
            </a:r>
            <a:endParaRPr lang="cs-CZ" dirty="0"/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755576" y="2089696"/>
            <a:ext cx="3094286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cs-CZ" sz="1800" b="1" dirty="0">
                <a:latin typeface="Georgia" panose="02040502050405020303" pitchFamily="18" charset="0"/>
              </a:rPr>
              <a:t>The Tower of London</a:t>
            </a:r>
          </a:p>
        </p:txBody>
      </p:sp>
      <p:pic>
        <p:nvPicPr>
          <p:cNvPr id="4" name="Picture 5" descr="F:\DUMy\dumy\dumy_fotky\fotky_Londyn\2012-11 (XI)\Tower of London_Zdis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416242" cy="256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79463" y="3717032"/>
            <a:ext cx="60486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top tourist attraction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William the Conqueror (1066)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royal home, prison, execution site, royal mint, observatory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nowadays: museum of historical </a:t>
            </a:r>
            <a:r>
              <a:rPr lang="en-GB" altLang="cs-CZ" dirty="0" smtClean="0">
                <a:latin typeface="Times New Roman" pitchFamily="18" charset="0"/>
              </a:rPr>
              <a:t>weapons</a:t>
            </a:r>
            <a:endParaRPr lang="cs-CZ" altLang="cs-CZ" dirty="0" smtClean="0">
              <a:latin typeface="Times New Roman" pitchFamily="18" charset="0"/>
            </a:endParaRPr>
          </a:p>
          <a:p>
            <a:r>
              <a:rPr lang="cs-CZ" altLang="cs-CZ" dirty="0">
                <a:latin typeface="Times New Roman" pitchFamily="18" charset="0"/>
              </a:rPr>
              <a:t> </a:t>
            </a:r>
            <a:r>
              <a:rPr lang="cs-CZ" altLang="cs-CZ" dirty="0" smtClean="0">
                <a:latin typeface="Times New Roman" pitchFamily="18" charset="0"/>
              </a:rPr>
              <a:t>                    </a:t>
            </a:r>
            <a:r>
              <a:rPr lang="en-GB" altLang="cs-CZ" dirty="0" smtClean="0">
                <a:latin typeface="Times New Roman" pitchFamily="18" charset="0"/>
              </a:rPr>
              <a:t> </a:t>
            </a:r>
            <a:r>
              <a:rPr lang="en-GB" altLang="cs-CZ" dirty="0">
                <a:latin typeface="Times New Roman" pitchFamily="18" charset="0"/>
              </a:rPr>
              <a:t>+ the Crown Jewels in the Jewel House</a:t>
            </a:r>
            <a:endParaRPr lang="cs-CZ" altLang="cs-CZ" dirty="0">
              <a:latin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 smtClean="0">
                <a:latin typeface="Times New Roman" pitchFamily="18" charset="0"/>
              </a:rPr>
              <a:t>the </a:t>
            </a:r>
            <a:r>
              <a:rPr lang="en-GB" altLang="cs-CZ" dirty="0">
                <a:latin typeface="Times New Roman" pitchFamily="18" charset="0"/>
              </a:rPr>
              <a:t>Yeomen Warders (Beefeaters,</a:t>
            </a:r>
            <a:r>
              <a:rPr lang="cs-CZ" altLang="cs-CZ" dirty="0">
                <a:latin typeface="Times New Roman" pitchFamily="18" charset="0"/>
              </a:rPr>
              <a:t> </a:t>
            </a:r>
            <a:r>
              <a:rPr lang="en-GB" altLang="cs-CZ" dirty="0">
                <a:latin typeface="Times New Roman" pitchFamily="18" charset="0"/>
              </a:rPr>
              <a:t>Tudor uniforms)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ravens + legend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cs-CZ" dirty="0">
                <a:latin typeface="Times New Roman" pitchFamily="18" charset="0"/>
              </a:rPr>
              <a:t>oldest part = the White Tower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450912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25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SIGHTSEEING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365760" y="1340768"/>
            <a:ext cx="4062224" cy="489493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Sir Christopher </a:t>
            </a: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  <a:hlinkClick r:id="rId2"/>
              </a:rPr>
              <a:t>Wren's masterpiece</a:t>
            </a:r>
            <a:endParaRPr lang="en-GB" altLang="cs-CZ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70000"/>
              </a:lnSpc>
            </a:pP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replaced the original church destroyed during the Great Fire</a:t>
            </a:r>
          </a:p>
          <a:p>
            <a:pPr>
              <a:lnSpc>
                <a:spcPct val="17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Baroque </a:t>
            </a: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style</a:t>
            </a:r>
          </a:p>
          <a:p>
            <a:pPr>
              <a:lnSpc>
                <a:spcPct val="170000"/>
              </a:lnSpc>
            </a:pP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one of the largest in the world</a:t>
            </a:r>
          </a:p>
          <a:p>
            <a:pPr>
              <a:lnSpc>
                <a:spcPct val="170000"/>
              </a:lnSpc>
            </a:pP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the residence of bishop of London</a:t>
            </a:r>
          </a:p>
          <a:p>
            <a:pPr>
              <a:lnSpc>
                <a:spcPct val="170000"/>
              </a:lnSpc>
            </a:pP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place where: funerals (Sir W. Churchill), </a:t>
            </a:r>
            <a:r>
              <a:rPr lang="en-GB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weddings </a:t>
            </a: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(Prince Charles and </a:t>
            </a:r>
            <a:r>
              <a:rPr lang="en-GB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Princess</a:t>
            </a:r>
            <a:r>
              <a:rPr lang="cs-CZ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GB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Diana)</a:t>
            </a:r>
            <a:r>
              <a:rPr lang="cs-CZ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, </a:t>
            </a:r>
            <a:r>
              <a:rPr lang="en-GB" alt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Britain's </a:t>
            </a:r>
            <a:r>
              <a:rPr lang="en-GB" altLang="cs-CZ" dirty="0">
                <a:solidFill>
                  <a:schemeClr val="tx1"/>
                </a:solidFill>
                <a:latin typeface="Georgia" panose="02040502050405020303" pitchFamily="18" charset="0"/>
              </a:rPr>
              <a:t>heroes buried (A. Nelson)</a:t>
            </a:r>
          </a:p>
          <a:p>
            <a:endParaRPr lang="cs-CZ" dirty="0"/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6156176" y="1268760"/>
            <a:ext cx="2233613" cy="3667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cs-CZ" sz="1800" dirty="0">
                <a:latin typeface="Times New Roman" pitchFamily="18" charset="0"/>
              </a:rPr>
              <a:t>St Paul's Cathedral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80112" y="3208536"/>
            <a:ext cx="2021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3"/>
              </a:rPr>
              <a:t>PHOTO : </a:t>
            </a:r>
            <a:r>
              <a:rPr lang="cs-CZ" dirty="0" err="1" smtClean="0">
                <a:hlinkClick r:id="rId3"/>
              </a:rPr>
              <a:t>Look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at</a:t>
            </a:r>
            <a:r>
              <a:rPr lang="cs-CZ" dirty="0" smtClean="0">
                <a:hlinkClick r:id="rId3"/>
              </a:rPr>
              <a:t>: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93550" y="4221088"/>
            <a:ext cx="2270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   </a:t>
            </a:r>
            <a:r>
              <a:rPr lang="cs-CZ" dirty="0" smtClean="0">
                <a:hlinkClick r:id="rId4"/>
              </a:rPr>
              <a:t>VIRTUAL TOUR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76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 animBg="1"/>
      <p:bldP spid="4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SIGHTSEEING</a:t>
            </a:r>
            <a:endParaRPr lang="cs-CZ" dirty="0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488360" y="800893"/>
            <a:ext cx="1871663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cs-CZ" sz="1800" b="1" dirty="0">
                <a:latin typeface="Georgia" panose="02040502050405020303" pitchFamily="18" charset="0"/>
              </a:rPr>
              <a:t>The Monument</a:t>
            </a:r>
          </a:p>
        </p:txBody>
      </p:sp>
      <p:pic>
        <p:nvPicPr>
          <p:cNvPr id="4" name="Picture 4" descr="The Monument">
            <a:hlinkClick r:id="rId3" tooltip="The Monument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7606"/>
            <a:ext cx="1368425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987824" y="2060848"/>
            <a:ext cx="4762500" cy="42767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400" kern="120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400" kern="120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commemorating the place in Pudding Lane where </a:t>
            </a: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  <a:hlinkClick r:id="rId5"/>
              </a:rPr>
              <a:t>the Great Fire of London</a:t>
            </a: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 started</a:t>
            </a:r>
            <a:endParaRPr lang="cs-CZ" altLang="cs-CZ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a 6</a:t>
            </a:r>
            <a:r>
              <a:rPr lang="cs-CZ" altLang="cs-CZ" dirty="0" smtClean="0">
                <a:solidFill>
                  <a:schemeClr val="tx1"/>
                </a:solidFill>
                <a:latin typeface="Times New Roman" pitchFamily="18" charset="0"/>
              </a:rPr>
              <a:t>2</a:t>
            </a: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 metre-high column</a:t>
            </a:r>
            <a:endParaRPr lang="cs-CZ" altLang="cs-CZ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311 steps</a:t>
            </a:r>
            <a:endParaRPr lang="cs-CZ" altLang="cs-CZ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GB" altLang="cs-CZ" dirty="0" smtClean="0">
                <a:solidFill>
                  <a:schemeClr val="tx1"/>
                </a:solidFill>
                <a:latin typeface="Times New Roman" pitchFamily="18" charset="0"/>
              </a:rPr>
              <a:t>beautiful view of the city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835696" y="623731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488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SIGHTSEEING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>
                <a:hlinkClick r:id="rId2"/>
              </a:rPr>
              <a:t>External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images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>
                <a:hlinkClick r:id="rId3"/>
              </a:rPr>
              <a:t>Internal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images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470912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skyscraper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in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London´s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main</a:t>
            </a:r>
            <a:r>
              <a:rPr lang="cs-CZ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financial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district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known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as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the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Gherkin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180 metres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tall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opened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at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the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end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of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May 2004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on a street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called</a:t>
            </a:r>
            <a:r>
              <a:rPr lang="cs-CZ" dirty="0" smtClean="0">
                <a:solidFill>
                  <a:schemeClr val="tx1"/>
                </a:solidFill>
                <a:latin typeface="Georgia" panose="02040502050405020303" pitchFamily="18" charset="0"/>
              </a:rPr>
              <a:t> St Mary </a:t>
            </a:r>
            <a:r>
              <a:rPr lang="cs-CZ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Axe</a:t>
            </a:r>
            <a:endParaRPr lang="cs-CZ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cs-CZ" dirty="0" smtClean="0"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cs-CZ" dirty="0" smtClean="0">
              <a:latin typeface="Georgia" panose="02040502050405020303" pitchFamily="18" charset="0"/>
            </a:endParaRPr>
          </a:p>
          <a:p>
            <a:endParaRPr lang="cs-CZ" dirty="0"/>
          </a:p>
        </p:txBody>
      </p:sp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6228184" y="1136740"/>
            <a:ext cx="2303958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 dirty="0" smtClean="0">
                <a:latin typeface="Georgia" panose="02040502050405020303" pitchFamily="18" charset="0"/>
              </a:rPr>
              <a:t>30 St </a:t>
            </a:r>
            <a:r>
              <a:rPr lang="cs-CZ" altLang="cs-CZ" sz="1800" b="1" dirty="0">
                <a:latin typeface="Georgia" panose="02040502050405020303" pitchFamily="18" charset="0"/>
              </a:rPr>
              <a:t>Mary </a:t>
            </a:r>
            <a:r>
              <a:rPr lang="en-GB" altLang="cs-CZ" sz="1800" b="1" dirty="0">
                <a:latin typeface="Georgia" panose="02040502050405020303" pitchFamily="18" charset="0"/>
              </a:rPr>
              <a:t>Axe</a:t>
            </a:r>
          </a:p>
        </p:txBody>
      </p:sp>
    </p:spTree>
    <p:extLst>
      <p:ext uri="{BB962C8B-B14F-4D97-AF65-F5344CB8AC3E}">
        <p14:creationId xmlns:p14="http://schemas.microsoft.com/office/powerpoint/2010/main" val="367214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LISTENING</a:t>
            </a:r>
            <a:endParaRPr lang="cs-CZ" b="1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hlinkClick r:id="rId2"/>
              </a:rPr>
              <a:t>The City of London:</a:t>
            </a: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</a:rPr>
              <a:t>Upper Intermediate Video Listening 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</a:rPr>
              <a:t>+ comprehension questions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41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219256" cy="5328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Knižní zdroje: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1. CHUDÝ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, Tomáš; CHUDÁ, Jana.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Some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Basic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Facts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about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the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English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Speaking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Countries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. Havlíčkův Brod: Fragment, 1997, ISBN 8072000853.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chemeClr val="tx1"/>
                </a:solidFill>
                <a:latin typeface="Palatino Linotype" panose="02040502050505030304" pitchFamily="18" charset="0"/>
                <a:cs typeface="Times New Roman" pitchFamily="18" charset="0"/>
              </a:rPr>
              <a:t>. 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EL-HMOUDOVÁ, Dagmar. 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Angličtina - Maturitní témata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. Český Těšín: Petra </a:t>
            </a:r>
            <a:r>
              <a:rPr lang="cs-CZ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Velanová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, Třebíč, 2006, ISBN 9788086873046</a:t>
            </a:r>
            <a:r>
              <a:rPr lang="cs-CZ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.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 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3. MANKO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, </a:t>
            </a:r>
            <a:r>
              <a:rPr lang="cs-CZ" dirty="0" err="1">
                <a:solidFill>
                  <a:schemeClr val="tx1"/>
                </a:solidFill>
                <a:latin typeface="Palatino Linotype" panose="02040502050505030304" pitchFamily="18" charset="0"/>
              </a:rPr>
              <a:t>Elzbieta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. </a:t>
            </a:r>
            <a:r>
              <a:rPr lang="cs-CZ" i="1" dirty="0">
                <a:solidFill>
                  <a:schemeClr val="tx1"/>
                </a:solidFill>
                <a:latin typeface="Palatino Linotype" panose="02040502050505030304" pitchFamily="18" charset="0"/>
              </a:rPr>
              <a:t>Angličtina - Maturitní příprava</a:t>
            </a:r>
            <a:r>
              <a:rPr lang="cs-CZ" dirty="0">
                <a:solidFill>
                  <a:schemeClr val="tx1"/>
                </a:solidFill>
                <a:latin typeface="Palatino Linotype" panose="02040502050505030304" pitchFamily="18" charset="0"/>
              </a:rPr>
              <a:t>. Dubicko: INFOA, 2007, ISBN 9788072405497</a:t>
            </a:r>
            <a:r>
              <a:rPr lang="cs-CZ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Fotogalerie:</a:t>
            </a:r>
          </a:p>
          <a:p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pochází z </a:t>
            </a:r>
            <a:r>
              <a:rPr lang="cs-CZ" dirty="0" smtClean="0">
                <a:solidFill>
                  <a:schemeClr val="tx1"/>
                </a:solidFill>
              </a:rPr>
              <a:t>otevřené </a:t>
            </a:r>
            <a:r>
              <a:rPr lang="cs-CZ" dirty="0">
                <a:solidFill>
                  <a:schemeClr val="tx1"/>
                </a:solidFill>
              </a:rPr>
              <a:t>galerie Microsoft Office (</a:t>
            </a:r>
            <a:r>
              <a:rPr lang="cs-CZ" dirty="0" err="1">
                <a:solidFill>
                  <a:schemeClr val="tx1"/>
                </a:solidFill>
              </a:rPr>
              <a:t>Powerpoint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Použito se souhlasem autora: Zdislava Šmídová</a:t>
            </a:r>
          </a:p>
          <a:p>
            <a:r>
              <a:rPr lang="cs-CZ" smtClean="0">
                <a:solidFill>
                  <a:schemeClr val="tx1"/>
                </a:solidFill>
              </a:rPr>
              <a:t>Vlastní galerie autora</a:t>
            </a:r>
            <a:r>
              <a:rPr lang="cs-CZ" dirty="0" smtClean="0">
                <a:solidFill>
                  <a:schemeClr val="tx1"/>
                </a:solidFill>
              </a:rPr>
              <a:t>: Naďa </a:t>
            </a:r>
            <a:r>
              <a:rPr lang="cs-CZ" dirty="0" err="1" smtClean="0">
                <a:solidFill>
                  <a:schemeClr val="tx1"/>
                </a:solidFill>
              </a:rPr>
              <a:t>Bisová</a:t>
            </a:r>
            <a:endParaRPr lang="cs-CZ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 algn="ctr">
              <a:buNone/>
            </a:pPr>
            <a:r>
              <a:rPr lang="cs-CZ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Veškeré </a:t>
            </a:r>
            <a:r>
              <a:rPr lang="cs-CZ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hypertextové odkazy jsou platné ke dni vytvoření díla.</a:t>
            </a:r>
            <a:endParaRPr lang="cs-CZ" dirty="0"/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357</TotalTime>
  <Words>404</Words>
  <Application>Microsoft Office PowerPoint</Application>
  <PresentationFormat>Předvádění na obrazovce (4:3)</PresentationFormat>
  <Paragraphs>104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projekt_logo_cent</vt:lpstr>
      <vt:lpstr>The CITY OF LONDON</vt:lpstr>
      <vt:lpstr>ANOTACE</vt:lpstr>
      <vt:lpstr>BASIC FACTS</vt:lpstr>
      <vt:lpstr>SIGHTSEEING</vt:lpstr>
      <vt:lpstr>SIGHTSEEING</vt:lpstr>
      <vt:lpstr>SIGHTSEEING</vt:lpstr>
      <vt:lpstr>SIGHTSEEING</vt:lpstr>
      <vt:lpstr>SIGHTSEEING</vt:lpstr>
      <vt:lpstr>LISTENING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bi</dc:creator>
  <cp:lastModifiedBy>bi</cp:lastModifiedBy>
  <cp:revision>44</cp:revision>
  <dcterms:created xsi:type="dcterms:W3CDTF">2013-11-24T23:16:21Z</dcterms:created>
  <dcterms:modified xsi:type="dcterms:W3CDTF">2013-11-29T11:26:16Z</dcterms:modified>
</cp:coreProperties>
</file>