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notesMasterIdLst>
    <p:notesMasterId r:id="rId29"/>
  </p:notesMasterIdLst>
  <p:sldIdLst>
    <p:sldId id="256" r:id="rId2"/>
    <p:sldId id="257" r:id="rId3"/>
    <p:sldId id="261" r:id="rId4"/>
    <p:sldId id="259" r:id="rId5"/>
    <p:sldId id="271" r:id="rId6"/>
    <p:sldId id="269" r:id="rId7"/>
    <p:sldId id="270" r:id="rId8"/>
    <p:sldId id="264" r:id="rId9"/>
    <p:sldId id="263" r:id="rId10"/>
    <p:sldId id="273" r:id="rId11"/>
    <p:sldId id="274" r:id="rId12"/>
    <p:sldId id="275" r:id="rId13"/>
    <p:sldId id="276" r:id="rId14"/>
    <p:sldId id="265" r:id="rId15"/>
    <p:sldId id="277" r:id="rId16"/>
    <p:sldId id="267" r:id="rId17"/>
    <p:sldId id="278" r:id="rId18"/>
    <p:sldId id="282" r:id="rId19"/>
    <p:sldId id="279" r:id="rId20"/>
    <p:sldId id="281" r:id="rId21"/>
    <p:sldId id="283" r:id="rId22"/>
    <p:sldId id="284" r:id="rId23"/>
    <p:sldId id="266" r:id="rId24"/>
    <p:sldId id="285" r:id="rId25"/>
    <p:sldId id="280" r:id="rId26"/>
    <p:sldId id="286" r:id="rId27"/>
    <p:sldId id="287" r:id="rId2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1" d="100"/>
          <a:sy n="71" d="100"/>
        </p:scale>
        <p:origin x="-135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36FC3B4-B8A0-4638-BB6F-4DE714714ED3}" type="datetimeFigureOut">
              <a:rPr lang="cs-CZ" smtClean="0"/>
              <a:t>5.1.2014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E862D75-7E7B-4A49-AAC3-38D780136E2B}" type="slidenum">
              <a:rPr lang="cs-CZ" smtClean="0"/>
              <a:t>‹#›</a:t>
            </a:fld>
            <a:endParaRPr lang="cs-CZ"/>
          </a:p>
        </p:txBody>
      </p:sp>
    </p:spTree>
    <p:extLst>
      <p:ext uri="{BB962C8B-B14F-4D97-AF65-F5344CB8AC3E}">
        <p14:creationId xmlns:p14="http://schemas.microsoft.com/office/powerpoint/2010/main" val="876426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err="1" smtClean="0"/>
              <a:t>The</a:t>
            </a:r>
            <a:r>
              <a:rPr lang="cs-CZ" dirty="0" smtClean="0"/>
              <a:t> </a:t>
            </a:r>
            <a:r>
              <a:rPr lang="cs-CZ" dirty="0" err="1" smtClean="0"/>
              <a:t>queen</a:t>
            </a:r>
            <a:r>
              <a:rPr lang="cs-CZ" dirty="0" smtClean="0"/>
              <a:t>: </a:t>
            </a:r>
            <a:r>
              <a:rPr lang="cs-CZ" dirty="0" err="1" smtClean="0"/>
              <a:t>enjoy</a:t>
            </a:r>
            <a:r>
              <a:rPr lang="cs-CZ" dirty="0" smtClean="0"/>
              <a:t>!!!:</a:t>
            </a:r>
            <a:r>
              <a:rPr lang="cs-CZ" baseline="0" dirty="0" smtClean="0"/>
              <a:t> http://www.youtube.com/watch_popup?v=E8nJhG1xE5o</a:t>
            </a:r>
            <a:endParaRPr lang="cs-CZ" dirty="0"/>
          </a:p>
        </p:txBody>
      </p:sp>
      <p:sp>
        <p:nvSpPr>
          <p:cNvPr id="4" name="Zástupný symbol pro číslo snímku 3"/>
          <p:cNvSpPr>
            <a:spLocks noGrp="1"/>
          </p:cNvSpPr>
          <p:nvPr>
            <p:ph type="sldNum" sz="quarter" idx="10"/>
          </p:nvPr>
        </p:nvSpPr>
        <p:spPr/>
        <p:txBody>
          <a:bodyPr/>
          <a:lstStyle/>
          <a:p>
            <a:fld id="{8E862D75-7E7B-4A49-AAC3-38D780136E2B}" type="slidenum">
              <a:rPr lang="cs-CZ" smtClean="0"/>
              <a:t>9</a:t>
            </a:fld>
            <a:endParaRPr lang="cs-CZ"/>
          </a:p>
        </p:txBody>
      </p:sp>
    </p:spTree>
    <p:extLst>
      <p:ext uri="{BB962C8B-B14F-4D97-AF65-F5344CB8AC3E}">
        <p14:creationId xmlns:p14="http://schemas.microsoft.com/office/powerpoint/2010/main" val="2947041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Web </a:t>
            </a:r>
            <a:r>
              <a:rPr lang="cs-CZ" dirty="0" err="1" smtClean="0"/>
              <a:t>page</a:t>
            </a:r>
            <a:r>
              <a:rPr lang="cs-CZ" dirty="0" smtClean="0"/>
              <a:t>: http://www.bbc.co.uk/newsround/18167234</a:t>
            </a:r>
          </a:p>
          <a:p>
            <a:endParaRPr lang="cs-CZ" dirty="0"/>
          </a:p>
        </p:txBody>
      </p:sp>
      <p:sp>
        <p:nvSpPr>
          <p:cNvPr id="4" name="Zástupný symbol pro číslo snímku 3"/>
          <p:cNvSpPr>
            <a:spLocks noGrp="1"/>
          </p:cNvSpPr>
          <p:nvPr>
            <p:ph type="sldNum" sz="quarter" idx="10"/>
          </p:nvPr>
        </p:nvSpPr>
        <p:spPr/>
        <p:txBody>
          <a:bodyPr/>
          <a:lstStyle/>
          <a:p>
            <a:fld id="{8E862D75-7E7B-4A49-AAC3-38D780136E2B}" type="slidenum">
              <a:rPr lang="cs-CZ" smtClean="0"/>
              <a:t>11</a:t>
            </a:fld>
            <a:endParaRPr lang="cs-CZ"/>
          </a:p>
        </p:txBody>
      </p:sp>
    </p:spTree>
    <p:extLst>
      <p:ext uri="{BB962C8B-B14F-4D97-AF65-F5344CB8AC3E}">
        <p14:creationId xmlns:p14="http://schemas.microsoft.com/office/powerpoint/2010/main" val="2613710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Web </a:t>
            </a:r>
            <a:r>
              <a:rPr lang="cs-CZ" dirty="0" err="1" smtClean="0"/>
              <a:t>page</a:t>
            </a:r>
            <a:r>
              <a:rPr lang="cs-CZ" dirty="0" smtClean="0"/>
              <a:t>: http://www.bbc.co.uk/newsround/16908226</a:t>
            </a:r>
          </a:p>
          <a:p>
            <a:endParaRPr lang="cs-CZ" dirty="0"/>
          </a:p>
        </p:txBody>
      </p:sp>
      <p:sp>
        <p:nvSpPr>
          <p:cNvPr id="4" name="Zástupný symbol pro číslo snímku 3"/>
          <p:cNvSpPr>
            <a:spLocks noGrp="1"/>
          </p:cNvSpPr>
          <p:nvPr>
            <p:ph type="sldNum" sz="quarter" idx="10"/>
          </p:nvPr>
        </p:nvSpPr>
        <p:spPr/>
        <p:txBody>
          <a:bodyPr/>
          <a:lstStyle/>
          <a:p>
            <a:fld id="{8E862D75-7E7B-4A49-AAC3-38D780136E2B}" type="slidenum">
              <a:rPr lang="cs-CZ" smtClean="0"/>
              <a:t>12</a:t>
            </a:fld>
            <a:endParaRPr lang="cs-CZ"/>
          </a:p>
        </p:txBody>
      </p:sp>
    </p:spTree>
    <p:extLst>
      <p:ext uri="{BB962C8B-B14F-4D97-AF65-F5344CB8AC3E}">
        <p14:creationId xmlns:p14="http://schemas.microsoft.com/office/powerpoint/2010/main" val="871039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err="1" smtClean="0"/>
              <a:t>Radio</a:t>
            </a:r>
            <a:r>
              <a:rPr lang="cs-CZ" dirty="0" smtClean="0"/>
              <a:t> </a:t>
            </a:r>
            <a:r>
              <a:rPr lang="cs-CZ" dirty="0" err="1" smtClean="0"/>
              <a:t>broadcast</a:t>
            </a:r>
            <a:r>
              <a:rPr lang="cs-CZ" dirty="0" smtClean="0"/>
              <a:t>: http://www.bbc.co.uk/schools/primaryhistory/famouspeople/elizabeth_ii/?famous_monarchs</a:t>
            </a:r>
          </a:p>
          <a:p>
            <a:r>
              <a:rPr lang="cs-CZ" dirty="0" smtClean="0"/>
              <a:t>Video: http://www.youtube.com/watch?v=UHRK4knt7z8</a:t>
            </a:r>
          </a:p>
          <a:p>
            <a:r>
              <a:rPr lang="cs-CZ" dirty="0" smtClean="0"/>
              <a:t>http://www.esolcourses.com/content/lifeintheuk/royal-family/intermediate/queen-elizabeth-II-coronation-vocabulary.html</a:t>
            </a:r>
          </a:p>
          <a:p>
            <a:r>
              <a:rPr lang="cs-CZ" dirty="0" err="1" smtClean="0"/>
              <a:t>Worksheet</a:t>
            </a:r>
            <a:r>
              <a:rPr lang="cs-CZ" dirty="0" smtClean="0"/>
              <a:t> + </a:t>
            </a:r>
            <a:r>
              <a:rPr lang="cs-CZ" dirty="0" err="1" smtClean="0"/>
              <a:t>quiz</a:t>
            </a:r>
            <a:r>
              <a:rPr lang="cs-CZ" dirty="0" smtClean="0"/>
              <a:t>:</a:t>
            </a:r>
            <a:r>
              <a:rPr lang="cs-CZ" baseline="0" dirty="0" smtClean="0"/>
              <a:t> http://www.woodlandtrust.org.uk/en/jubilee-woods/what-you-can-do/individuals/PublishingImages/FunQuiz_300112.pdf</a:t>
            </a:r>
          </a:p>
          <a:p>
            <a:r>
              <a:rPr lang="cs-CZ" dirty="0" smtClean="0"/>
              <a:t>Film: http://www.youtube.com/watch?v=5mCOIgNoyt4</a:t>
            </a:r>
          </a:p>
          <a:p>
            <a:endParaRPr lang="cs-CZ" dirty="0"/>
          </a:p>
        </p:txBody>
      </p:sp>
      <p:sp>
        <p:nvSpPr>
          <p:cNvPr id="4" name="Zástupný symbol pro číslo snímku 3"/>
          <p:cNvSpPr>
            <a:spLocks noGrp="1"/>
          </p:cNvSpPr>
          <p:nvPr>
            <p:ph type="sldNum" sz="quarter" idx="10"/>
          </p:nvPr>
        </p:nvSpPr>
        <p:spPr/>
        <p:txBody>
          <a:bodyPr/>
          <a:lstStyle/>
          <a:p>
            <a:fld id="{8E862D75-7E7B-4A49-AAC3-38D780136E2B}" type="slidenum">
              <a:rPr lang="cs-CZ" smtClean="0"/>
              <a:t>15</a:t>
            </a:fld>
            <a:endParaRPr lang="cs-CZ"/>
          </a:p>
        </p:txBody>
      </p:sp>
    </p:spTree>
    <p:extLst>
      <p:ext uri="{BB962C8B-B14F-4D97-AF65-F5344CB8AC3E}">
        <p14:creationId xmlns:p14="http://schemas.microsoft.com/office/powerpoint/2010/main" val="651497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8E862D75-7E7B-4A49-AAC3-38D780136E2B}" type="slidenum">
              <a:rPr lang="cs-CZ" smtClean="0"/>
              <a:t>16</a:t>
            </a:fld>
            <a:endParaRPr lang="cs-CZ"/>
          </a:p>
        </p:txBody>
      </p:sp>
    </p:spTree>
    <p:extLst>
      <p:ext uri="{BB962C8B-B14F-4D97-AF65-F5344CB8AC3E}">
        <p14:creationId xmlns:p14="http://schemas.microsoft.com/office/powerpoint/2010/main" val="13208145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err="1" smtClean="0"/>
              <a:t>Official</a:t>
            </a:r>
            <a:r>
              <a:rPr lang="cs-CZ" dirty="0" smtClean="0"/>
              <a:t> </a:t>
            </a:r>
            <a:r>
              <a:rPr lang="cs-CZ" dirty="0" err="1" smtClean="0"/>
              <a:t>pages</a:t>
            </a:r>
            <a:r>
              <a:rPr lang="cs-CZ" baseline="0" dirty="0" smtClean="0"/>
              <a:t> </a:t>
            </a:r>
            <a:r>
              <a:rPr lang="cs-CZ" baseline="0" dirty="0" err="1" smtClean="0"/>
              <a:t>of</a:t>
            </a:r>
            <a:r>
              <a:rPr lang="cs-CZ" baseline="0" dirty="0" smtClean="0"/>
              <a:t> </a:t>
            </a:r>
            <a:r>
              <a:rPr lang="cs-CZ" baseline="0" dirty="0" err="1" smtClean="0"/>
              <a:t>the</a:t>
            </a:r>
            <a:r>
              <a:rPr lang="cs-CZ" baseline="0" dirty="0" smtClean="0"/>
              <a:t> Prince </a:t>
            </a:r>
            <a:r>
              <a:rPr lang="cs-CZ" baseline="0" dirty="0" err="1" smtClean="0"/>
              <a:t>of</a:t>
            </a:r>
            <a:r>
              <a:rPr lang="cs-CZ" baseline="0" dirty="0" smtClean="0"/>
              <a:t> Wales and </a:t>
            </a:r>
            <a:r>
              <a:rPr lang="cs-CZ" baseline="0" dirty="0" err="1" smtClean="0"/>
              <a:t>the</a:t>
            </a:r>
            <a:r>
              <a:rPr lang="cs-CZ" baseline="0" dirty="0" smtClean="0"/>
              <a:t> </a:t>
            </a:r>
            <a:r>
              <a:rPr lang="cs-CZ" baseline="0" dirty="0" err="1" smtClean="0"/>
              <a:t>Duchess</a:t>
            </a:r>
            <a:r>
              <a:rPr lang="cs-CZ" baseline="0" dirty="0" smtClean="0"/>
              <a:t> </a:t>
            </a:r>
            <a:r>
              <a:rPr lang="cs-CZ" baseline="0" dirty="0" err="1" smtClean="0"/>
              <a:t>of</a:t>
            </a:r>
            <a:r>
              <a:rPr lang="cs-CZ" baseline="0" dirty="0" smtClean="0"/>
              <a:t> </a:t>
            </a:r>
            <a:r>
              <a:rPr lang="cs-CZ" baseline="0" dirty="0" err="1" smtClean="0"/>
              <a:t>Cornwall</a:t>
            </a:r>
            <a:r>
              <a:rPr lang="cs-CZ" baseline="0" dirty="0" smtClean="0"/>
              <a:t>:  </a:t>
            </a:r>
          </a:p>
          <a:p>
            <a:r>
              <a:rPr lang="cs-CZ" baseline="0" dirty="0" smtClean="0"/>
              <a:t>http://www.princeofwales.gov.uk/for-children/quickfacts#na</a:t>
            </a:r>
          </a:p>
          <a:p>
            <a:r>
              <a:rPr lang="cs-CZ" dirty="0" smtClean="0"/>
              <a:t>http://www.princeofwales.gov.uk/for-children/quizzes/the-prince-of-wales</a:t>
            </a:r>
          </a:p>
        </p:txBody>
      </p:sp>
      <p:sp>
        <p:nvSpPr>
          <p:cNvPr id="4" name="Zástupný symbol pro číslo snímku 3"/>
          <p:cNvSpPr>
            <a:spLocks noGrp="1"/>
          </p:cNvSpPr>
          <p:nvPr>
            <p:ph type="sldNum" sz="quarter" idx="10"/>
          </p:nvPr>
        </p:nvSpPr>
        <p:spPr/>
        <p:txBody>
          <a:bodyPr/>
          <a:lstStyle/>
          <a:p>
            <a:fld id="{8E862D75-7E7B-4A49-AAC3-38D780136E2B}" type="slidenum">
              <a:rPr lang="cs-CZ" smtClean="0"/>
              <a:t>19</a:t>
            </a:fld>
            <a:endParaRPr lang="cs-CZ"/>
          </a:p>
        </p:txBody>
      </p:sp>
    </p:spTree>
    <p:extLst>
      <p:ext uri="{BB962C8B-B14F-4D97-AF65-F5344CB8AC3E}">
        <p14:creationId xmlns:p14="http://schemas.microsoft.com/office/powerpoint/2010/main" val="809239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http://www.princeofwales.gov.uk/for-children/quickfacts#na</a:t>
            </a:r>
          </a:p>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http://www.princeofwales.gov.uk/for-children/quizzes/the-duchess-of-cornwall</a:t>
            </a:r>
          </a:p>
          <a:p>
            <a:endParaRPr lang="cs-CZ" dirty="0"/>
          </a:p>
        </p:txBody>
      </p:sp>
      <p:sp>
        <p:nvSpPr>
          <p:cNvPr id="4" name="Zástupný symbol pro číslo snímku 3"/>
          <p:cNvSpPr>
            <a:spLocks noGrp="1"/>
          </p:cNvSpPr>
          <p:nvPr>
            <p:ph type="sldNum" sz="quarter" idx="10"/>
          </p:nvPr>
        </p:nvSpPr>
        <p:spPr/>
        <p:txBody>
          <a:bodyPr/>
          <a:lstStyle/>
          <a:p>
            <a:fld id="{8E862D75-7E7B-4A49-AAC3-38D780136E2B}" type="slidenum">
              <a:rPr lang="cs-CZ" smtClean="0"/>
              <a:t>20</a:t>
            </a:fld>
            <a:endParaRPr lang="cs-CZ"/>
          </a:p>
        </p:txBody>
      </p:sp>
    </p:spTree>
    <p:extLst>
      <p:ext uri="{BB962C8B-B14F-4D97-AF65-F5344CB8AC3E}">
        <p14:creationId xmlns:p14="http://schemas.microsoft.com/office/powerpoint/2010/main" val="38908917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http://www.princeofwales.gov.uk/for-children/quickfacts</a:t>
            </a:r>
          </a:p>
          <a:p>
            <a:r>
              <a:rPr lang="cs-CZ" dirty="0" smtClean="0"/>
              <a:t>http://www.princeofwales.gov.uk/for-children/quizzes/the-duke-of-cambridge</a:t>
            </a:r>
            <a:endParaRPr lang="cs-CZ" dirty="0"/>
          </a:p>
        </p:txBody>
      </p:sp>
      <p:sp>
        <p:nvSpPr>
          <p:cNvPr id="4" name="Zástupný symbol pro číslo snímku 3"/>
          <p:cNvSpPr>
            <a:spLocks noGrp="1"/>
          </p:cNvSpPr>
          <p:nvPr>
            <p:ph type="sldNum" sz="quarter" idx="10"/>
          </p:nvPr>
        </p:nvSpPr>
        <p:spPr/>
        <p:txBody>
          <a:bodyPr/>
          <a:lstStyle/>
          <a:p>
            <a:fld id="{8E862D75-7E7B-4A49-AAC3-38D780136E2B}" type="slidenum">
              <a:rPr lang="cs-CZ" smtClean="0"/>
              <a:t>21</a:t>
            </a:fld>
            <a:endParaRPr lang="cs-CZ"/>
          </a:p>
        </p:txBody>
      </p:sp>
    </p:spTree>
    <p:extLst>
      <p:ext uri="{BB962C8B-B14F-4D97-AF65-F5344CB8AC3E}">
        <p14:creationId xmlns:p14="http://schemas.microsoft.com/office/powerpoint/2010/main" val="6425336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http://www.princeofwales.gov.uk/for-children/quickfacts</a:t>
            </a:r>
          </a:p>
          <a:p>
            <a:r>
              <a:rPr lang="cs-CZ" dirty="0" smtClean="0"/>
              <a:t>http://www.princeofwales.gov.uk/for-children/quizzes/the-duchess-of-cambridge</a:t>
            </a:r>
            <a:endParaRPr lang="cs-CZ" dirty="0"/>
          </a:p>
        </p:txBody>
      </p:sp>
      <p:sp>
        <p:nvSpPr>
          <p:cNvPr id="4" name="Zástupný symbol pro číslo snímku 3"/>
          <p:cNvSpPr>
            <a:spLocks noGrp="1"/>
          </p:cNvSpPr>
          <p:nvPr>
            <p:ph type="sldNum" sz="quarter" idx="10"/>
          </p:nvPr>
        </p:nvSpPr>
        <p:spPr/>
        <p:txBody>
          <a:bodyPr/>
          <a:lstStyle/>
          <a:p>
            <a:fld id="{8E862D75-7E7B-4A49-AAC3-38D780136E2B}" type="slidenum">
              <a:rPr lang="cs-CZ" smtClean="0"/>
              <a:t>22</a:t>
            </a:fld>
            <a:endParaRPr lang="cs-CZ"/>
          </a:p>
        </p:txBody>
      </p:sp>
    </p:spTree>
    <p:extLst>
      <p:ext uri="{BB962C8B-B14F-4D97-AF65-F5344CB8AC3E}">
        <p14:creationId xmlns:p14="http://schemas.microsoft.com/office/powerpoint/2010/main" val="5055205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err="1" smtClean="0"/>
              <a:t>Article</a:t>
            </a:r>
            <a:r>
              <a:rPr lang="cs-CZ" dirty="0" smtClean="0"/>
              <a:t>:</a:t>
            </a:r>
            <a:r>
              <a:rPr lang="cs-CZ" baseline="0" dirty="0" smtClean="0"/>
              <a:t>  http://www.bbc.co.uk/news/magazine-23444082</a:t>
            </a:r>
          </a:p>
          <a:p>
            <a:pPr marL="0" marR="0" indent="0" algn="l" defTabSz="914400" rtl="0" eaLnBrk="1" fontAlgn="auto" latinLnBrk="0" hangingPunct="1">
              <a:lnSpc>
                <a:spcPct val="100000"/>
              </a:lnSpc>
              <a:spcBef>
                <a:spcPts val="0"/>
              </a:spcBef>
              <a:spcAft>
                <a:spcPts val="0"/>
              </a:spcAft>
              <a:buClrTx/>
              <a:buSzTx/>
              <a:buFontTx/>
              <a:buNone/>
              <a:tabLst/>
              <a:defRPr/>
            </a:pPr>
            <a:r>
              <a:rPr lang="cs-CZ" baseline="0" dirty="0" err="1" smtClean="0"/>
              <a:t>Reading</a:t>
            </a:r>
            <a:r>
              <a:rPr lang="cs-CZ" baseline="0" dirty="0" smtClean="0"/>
              <a:t> + </a:t>
            </a:r>
            <a:r>
              <a:rPr lang="cs-CZ" baseline="0" dirty="0" err="1" smtClean="0"/>
              <a:t>tasks</a:t>
            </a:r>
            <a:r>
              <a:rPr lang="cs-CZ" baseline="0" dirty="0" smtClean="0"/>
              <a:t>: http://learnenglishteens.britishcouncil.org/uk-now/read-uk/royal-baby</a:t>
            </a:r>
          </a:p>
          <a:p>
            <a:pPr marL="0" marR="0" indent="0" algn="l" defTabSz="914400" rtl="0" eaLnBrk="1" fontAlgn="auto" latinLnBrk="0" hangingPunct="1">
              <a:lnSpc>
                <a:spcPct val="100000"/>
              </a:lnSpc>
              <a:spcBef>
                <a:spcPts val="0"/>
              </a:spcBef>
              <a:spcAft>
                <a:spcPts val="0"/>
              </a:spcAft>
              <a:buClrTx/>
              <a:buSzTx/>
              <a:buFontTx/>
              <a:buNone/>
              <a:tabLst/>
              <a:defRPr/>
            </a:pPr>
            <a:endParaRPr lang="cs-CZ" dirty="0" smtClean="0"/>
          </a:p>
        </p:txBody>
      </p:sp>
      <p:sp>
        <p:nvSpPr>
          <p:cNvPr id="4" name="Zástupný symbol pro číslo snímku 3"/>
          <p:cNvSpPr>
            <a:spLocks noGrp="1"/>
          </p:cNvSpPr>
          <p:nvPr>
            <p:ph type="sldNum" sz="quarter" idx="10"/>
          </p:nvPr>
        </p:nvSpPr>
        <p:spPr/>
        <p:txBody>
          <a:bodyPr/>
          <a:lstStyle/>
          <a:p>
            <a:fld id="{8E862D75-7E7B-4A49-AAC3-38D780136E2B}" type="slidenum">
              <a:rPr lang="cs-CZ" smtClean="0"/>
              <a:t>23</a:t>
            </a:fld>
            <a:endParaRPr lang="cs-CZ"/>
          </a:p>
        </p:txBody>
      </p:sp>
    </p:spTree>
    <p:extLst>
      <p:ext uri="{BB962C8B-B14F-4D97-AF65-F5344CB8AC3E}">
        <p14:creationId xmlns:p14="http://schemas.microsoft.com/office/powerpoint/2010/main" val="42389758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http://www.princeofwales.gov.uk/for-children/quickfacts#na</a:t>
            </a:r>
          </a:p>
          <a:p>
            <a:r>
              <a:rPr lang="cs-CZ" dirty="0" smtClean="0"/>
              <a:t>http://www.princeofwales.gov.uk/for-children/quizzes/prince-harry</a:t>
            </a:r>
            <a:endParaRPr lang="cs-CZ" dirty="0"/>
          </a:p>
        </p:txBody>
      </p:sp>
      <p:sp>
        <p:nvSpPr>
          <p:cNvPr id="4" name="Zástupný symbol pro číslo snímku 3"/>
          <p:cNvSpPr>
            <a:spLocks noGrp="1"/>
          </p:cNvSpPr>
          <p:nvPr>
            <p:ph type="sldNum" sz="quarter" idx="10"/>
          </p:nvPr>
        </p:nvSpPr>
        <p:spPr/>
        <p:txBody>
          <a:bodyPr/>
          <a:lstStyle/>
          <a:p>
            <a:fld id="{8E862D75-7E7B-4A49-AAC3-38D780136E2B}" type="slidenum">
              <a:rPr lang="cs-CZ" smtClean="0"/>
              <a:t>24</a:t>
            </a:fld>
            <a:endParaRPr lang="cs-CZ"/>
          </a:p>
        </p:txBody>
      </p:sp>
    </p:spTree>
    <p:extLst>
      <p:ext uri="{BB962C8B-B14F-4D97-AF65-F5344CB8AC3E}">
        <p14:creationId xmlns:p14="http://schemas.microsoft.com/office/powerpoint/2010/main" val="12850170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http://www.youtube.com/watch?v=TIhlp9LL4f8</a:t>
            </a:r>
          </a:p>
          <a:p>
            <a:r>
              <a:rPr lang="cs-CZ" dirty="0" smtClean="0"/>
              <a:t>http://www.youtube.com/watch?v=_Efz3s7QiM8</a:t>
            </a:r>
          </a:p>
          <a:p>
            <a:r>
              <a:rPr lang="cs-CZ" dirty="0" smtClean="0"/>
              <a:t>http://www.youtube.com/watch?v=P57FPSIAlG4</a:t>
            </a:r>
            <a:endParaRPr lang="cs-CZ" dirty="0"/>
          </a:p>
        </p:txBody>
      </p:sp>
      <p:sp>
        <p:nvSpPr>
          <p:cNvPr id="4" name="Zástupný symbol pro číslo snímku 3"/>
          <p:cNvSpPr>
            <a:spLocks noGrp="1"/>
          </p:cNvSpPr>
          <p:nvPr>
            <p:ph type="sldNum" sz="quarter" idx="10"/>
          </p:nvPr>
        </p:nvSpPr>
        <p:spPr/>
        <p:txBody>
          <a:bodyPr/>
          <a:lstStyle/>
          <a:p>
            <a:fld id="{8E862D75-7E7B-4A49-AAC3-38D780136E2B}" type="slidenum">
              <a:rPr lang="cs-CZ" smtClean="0"/>
              <a:t>25</a:t>
            </a:fld>
            <a:endParaRPr lang="cs-CZ"/>
          </a:p>
        </p:txBody>
      </p:sp>
    </p:spTree>
    <p:extLst>
      <p:ext uri="{BB962C8B-B14F-4D97-AF65-F5344CB8AC3E}">
        <p14:creationId xmlns:p14="http://schemas.microsoft.com/office/powerpoint/2010/main" val="220973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err="1" smtClean="0"/>
              <a:t>Listening</a:t>
            </a:r>
            <a:r>
              <a:rPr lang="cs-CZ" dirty="0" smtClean="0"/>
              <a:t>: http://www.esolcourses.com/content/lifeintheuk/jobs/butlering.html</a:t>
            </a:r>
          </a:p>
          <a:p>
            <a:r>
              <a:rPr lang="cs-CZ" dirty="0" smtClean="0"/>
              <a:t>Video:</a:t>
            </a:r>
            <a:r>
              <a:rPr lang="cs-CZ" baseline="0" dirty="0" smtClean="0"/>
              <a:t> http://www.youtube.com/watch?v=jUH8hL3i_kM</a:t>
            </a:r>
            <a:endParaRPr lang="cs-CZ" dirty="0"/>
          </a:p>
        </p:txBody>
      </p:sp>
      <p:sp>
        <p:nvSpPr>
          <p:cNvPr id="4" name="Zástupný symbol pro číslo snímku 3"/>
          <p:cNvSpPr>
            <a:spLocks noGrp="1"/>
          </p:cNvSpPr>
          <p:nvPr>
            <p:ph type="sldNum" sz="quarter" idx="10"/>
          </p:nvPr>
        </p:nvSpPr>
        <p:spPr/>
        <p:txBody>
          <a:bodyPr/>
          <a:lstStyle/>
          <a:p>
            <a:fld id="{8E862D75-7E7B-4A49-AAC3-38D780136E2B}" type="slidenum">
              <a:rPr lang="cs-CZ" smtClean="0"/>
              <a:t>26</a:t>
            </a:fld>
            <a:endParaRPr lang="cs-CZ"/>
          </a:p>
        </p:txBody>
      </p:sp>
    </p:spTree>
    <p:extLst>
      <p:ext uri="{BB962C8B-B14F-4D97-AF65-F5344CB8AC3E}">
        <p14:creationId xmlns:p14="http://schemas.microsoft.com/office/powerpoint/2010/main" val="228903695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Pr>
        <a:blipFill dpi="0" rotWithShape="1">
          <a:blip r:embed="rId2">
            <a:lum/>
          </a:blip>
          <a:srcRect/>
          <a:stretch>
            <a:fillRect l="-2000" r="-2000"/>
          </a:stretch>
        </a:blipFill>
        <a:effectLst/>
      </p:bgPr>
    </p:bg>
    <p:spTree>
      <p:nvGrpSpPr>
        <p:cNvPr id="1" name=""/>
        <p:cNvGrpSpPr/>
        <p:nvPr/>
      </p:nvGrpSpPr>
      <p:grpSpPr>
        <a:xfrm>
          <a:off x="0" y="0"/>
          <a:ext cx="0" cy="0"/>
          <a:chOff x="0" y="0"/>
          <a:chExt cx="0" cy="0"/>
        </a:xfrm>
      </p:grpSpPr>
      <p:pic>
        <p:nvPicPr>
          <p:cNvPr id="12" name="Obrázek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98294" y="3266324"/>
            <a:ext cx="5760720" cy="1258824"/>
          </a:xfrm>
          <a:prstGeom prst="rect">
            <a:avLst/>
          </a:prstGeom>
        </p:spPr>
      </p:pic>
      <p:sp>
        <p:nvSpPr>
          <p:cNvPr id="2" name="Title 1"/>
          <p:cNvSpPr>
            <a:spLocks noGrp="1"/>
          </p:cNvSpPr>
          <p:nvPr>
            <p:ph type="ctrTitle"/>
          </p:nvPr>
        </p:nvSpPr>
        <p:spPr>
          <a:xfrm>
            <a:off x="685800" y="2071678"/>
            <a:ext cx="7774632" cy="997282"/>
          </a:xfrm>
        </p:spPr>
        <p:txBody>
          <a:bodyPr anchor="b">
            <a:noAutofit/>
          </a:bodyPr>
          <a:lstStyle>
            <a:lvl1pPr>
              <a:lnSpc>
                <a:spcPct val="100000"/>
              </a:lnSpc>
              <a:defRPr sz="2800" cap="small" baseline="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C2583FC6-98E3-4817-A823-02847B694C6F}" type="datetimeFigureOut">
              <a:rPr lang="cs-CZ" smtClean="0"/>
              <a:pPr/>
              <a:t>5.1.2014</a:t>
            </a:fld>
            <a:endParaRPr lang="cs-CZ"/>
          </a:p>
        </p:txBody>
      </p:sp>
      <p:sp>
        <p:nvSpPr>
          <p:cNvPr id="8" name="Slide Number Placeholder 7"/>
          <p:cNvSpPr>
            <a:spLocks noGrp="1"/>
          </p:cNvSpPr>
          <p:nvPr>
            <p:ph type="sldNum" sz="quarter" idx="11"/>
          </p:nvPr>
        </p:nvSpPr>
        <p:spPr/>
        <p:txBody>
          <a:bodyPr/>
          <a:lstStyle/>
          <a:p>
            <a:fld id="{B737E477-D391-4165-A77F-C9D579ADD3BE}" type="slidenum">
              <a:rPr lang="cs-CZ" smtClean="0"/>
              <a:pPr/>
              <a:t>‹#›</a:t>
            </a:fld>
            <a:endParaRPr lang="cs-CZ"/>
          </a:p>
        </p:txBody>
      </p:sp>
      <p:sp>
        <p:nvSpPr>
          <p:cNvPr id="9" name="Footer Placeholder 8"/>
          <p:cNvSpPr>
            <a:spLocks noGrp="1"/>
          </p:cNvSpPr>
          <p:nvPr>
            <p:ph type="ftr" sz="quarter" idx="12"/>
          </p:nvPr>
        </p:nvSpPr>
        <p:spPr>
          <a:xfrm>
            <a:off x="323528" y="6309320"/>
            <a:ext cx="5713035" cy="365125"/>
          </a:xfrm>
        </p:spPr>
        <p:txBody>
          <a:bodyPr/>
          <a:lstStyle/>
          <a:p>
            <a:endParaRPr lang="cs-CZ" smtClean="0"/>
          </a:p>
          <a:p>
            <a:endParaRPr lang="cs-CZ" dirty="0"/>
          </a:p>
        </p:txBody>
      </p:sp>
      <p:pic>
        <p:nvPicPr>
          <p:cNvPr id="10" name="Obrázek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798294" y="3266324"/>
            <a:ext cx="5760720" cy="1258824"/>
          </a:xfrm>
          <a:prstGeom prst="rect">
            <a:avLst/>
          </a:prstGeom>
        </p:spPr>
      </p:pic>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pic>
        <p:nvPicPr>
          <p:cNvPr id="7" name="Obrázek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
        <p:nvSpPr>
          <p:cNvPr id="2" name="Title 1"/>
          <p:cNvSpPr>
            <a:spLocks noGrp="1"/>
          </p:cNvSpPr>
          <p:nvPr>
            <p:ph type="title"/>
          </p:nvPr>
        </p:nvSpPr>
        <p:spPr/>
        <p:txBody>
          <a:bodyPr/>
          <a:lstStyle>
            <a:lvl1pPr>
              <a:defRPr sz="2800"/>
            </a:lvl1pPr>
          </a:lstStyle>
          <a:p>
            <a:r>
              <a:rPr lang="cs-CZ" smtClean="0"/>
              <a:t>Kliknutím lze upravit styl.</a:t>
            </a:r>
            <a:endParaRPr lang="en-US" dirty="0"/>
          </a:p>
        </p:txBody>
      </p:sp>
      <p:sp>
        <p:nvSpPr>
          <p:cNvPr id="3" name="Content Placeholder 2"/>
          <p:cNvSpPr>
            <a:spLocks noGrp="1"/>
          </p:cNvSpPr>
          <p:nvPr>
            <p:ph idx="1"/>
          </p:nvPr>
        </p:nvSpPr>
        <p:spPr>
          <a:xfrm>
            <a:off x="457200" y="1600201"/>
            <a:ext cx="8219256" cy="3998976"/>
          </a:xfrm>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C2583FC6-98E3-4817-A823-02847B694C6F}" type="datetimeFigureOut">
              <a:rPr lang="cs-CZ" smtClean="0"/>
              <a:pPr/>
              <a:t>5.1.2014</a:t>
            </a:fld>
            <a:endParaRPr lang="cs-CZ"/>
          </a:p>
        </p:txBody>
      </p:sp>
      <p:sp>
        <p:nvSpPr>
          <p:cNvPr id="5" name="Footer Placeholder 4"/>
          <p:cNvSpPr>
            <a:spLocks noGrp="1"/>
          </p:cNvSpPr>
          <p:nvPr>
            <p:ph type="ftr" sz="quarter" idx="11"/>
          </p:nvPr>
        </p:nvSpPr>
        <p:spPr>
          <a:xfrm>
            <a:off x="659165" y="6356350"/>
            <a:ext cx="2626951" cy="365125"/>
          </a:xfrm>
        </p:spPr>
        <p:txBody>
          <a:bodyPr/>
          <a:lstStyle/>
          <a:p>
            <a:endParaRPr lang="cs-CZ" dirty="0"/>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Zdroje a literatura">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428604"/>
            <a:ext cx="8229600" cy="840156"/>
          </a:xfrm>
        </p:spPr>
        <p:txBody>
          <a:bodyPr/>
          <a:lstStyle>
            <a:lvl1pPr>
              <a:defRPr sz="2800"/>
            </a:lvl1pPr>
          </a:lstStyle>
          <a:p>
            <a:r>
              <a:rPr lang="cs-CZ" dirty="0" smtClean="0"/>
              <a:t>Zdroje a použitá literatura</a:t>
            </a:r>
            <a:endParaRPr lang="en-US" dirty="0"/>
          </a:p>
        </p:txBody>
      </p:sp>
      <p:sp>
        <p:nvSpPr>
          <p:cNvPr id="3" name="Content Placeholder 2"/>
          <p:cNvSpPr>
            <a:spLocks noGrp="1"/>
          </p:cNvSpPr>
          <p:nvPr>
            <p:ph idx="1"/>
          </p:nvPr>
        </p:nvSpPr>
        <p:spPr>
          <a:xfrm>
            <a:off x="457200" y="1412776"/>
            <a:ext cx="8219256" cy="4186401"/>
          </a:xfrm>
        </p:spPr>
        <p:txBody>
          <a:bodyPr>
            <a:normAutofit/>
          </a:bodyPr>
          <a:lstStyle>
            <a:lvl1pPr marL="457200" indent="-457200">
              <a:buFont typeface="+mj-lt"/>
              <a:buAutoNum type="arabicPeriod"/>
              <a:defRPr sz="2000"/>
            </a:lvl1pPr>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C2583FC6-98E3-4817-A823-02847B694C6F}" type="datetimeFigureOut">
              <a:rPr lang="cs-CZ" smtClean="0"/>
              <a:pPr/>
              <a:t>5.1.2014</a:t>
            </a:fld>
            <a:endParaRPr lang="cs-CZ"/>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
        <p:nvSpPr>
          <p:cNvPr id="9" name="TextovéPole 8"/>
          <p:cNvSpPr txBox="1"/>
          <p:nvPr userDrawn="1"/>
        </p:nvSpPr>
        <p:spPr>
          <a:xfrm>
            <a:off x="714348" y="5715016"/>
            <a:ext cx="7672293" cy="400110"/>
          </a:xfrm>
          <a:prstGeom prst="rect">
            <a:avLst/>
          </a:prstGeom>
          <a:noFill/>
        </p:spPr>
        <p:txBody>
          <a:bodyPr wrap="none" rtlCol="0">
            <a:spAutoFit/>
          </a:bodyPr>
          <a:lstStyle/>
          <a:p>
            <a:pPr algn="ctr"/>
            <a:r>
              <a:rPr lang="cs-CZ" sz="1000" b="0" i="0" kern="1200" dirty="0" smtClean="0">
                <a:solidFill>
                  <a:schemeClr val="tx1"/>
                </a:solidFill>
                <a:latin typeface="Bookman Old Style" pitchFamily="18" charset="0"/>
                <a:ea typeface="+mn-ea"/>
                <a:cs typeface="+mn-cs"/>
              </a:rPr>
              <a:t>Materiál je určen pro bezplatné používání pro potřeby výuky a vzdělávání na všech typech škol a školských zařízeních. </a:t>
            </a:r>
          </a:p>
          <a:p>
            <a:pPr algn="ctr"/>
            <a:r>
              <a:rPr lang="cs-CZ" sz="1000" b="0" i="0" kern="1200" dirty="0" smtClean="0">
                <a:solidFill>
                  <a:schemeClr val="tx1"/>
                </a:solidFill>
                <a:latin typeface="Bookman Old Style" pitchFamily="18" charset="0"/>
                <a:ea typeface="+mn-ea"/>
                <a:cs typeface="+mn-cs"/>
              </a:rPr>
              <a:t>Jakékoliv další využití podléhá autorskému zákonu.</a:t>
            </a:r>
            <a:endParaRPr lang="cs-CZ" sz="1000" dirty="0">
              <a:latin typeface="Bookman Old Style" pitchFamily="18" charset="0"/>
            </a:endParaRPr>
          </a:p>
        </p:txBody>
      </p:sp>
    </p:spTree>
    <p:extLst>
      <p:ext uri="{BB962C8B-B14F-4D97-AF65-F5344CB8AC3E}">
        <p14:creationId xmlns:p14="http://schemas.microsoft.com/office/powerpoint/2010/main" val="3599116310"/>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C2583FC6-98E3-4817-A823-02847B694C6F}" type="datetimeFigureOut">
              <a:rPr lang="cs-CZ" smtClean="0"/>
              <a:pPr/>
              <a:t>5.1.2014</a:t>
            </a:fld>
            <a:endParaRPr lang="cs-CZ"/>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Obrázek 1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cs-CZ" smtClean="0"/>
              <a:t>Kliknutím lze upravit styl.</a:t>
            </a:r>
            <a:endParaRPr lang="en-US" dirty="0"/>
          </a:p>
        </p:txBody>
      </p:sp>
      <p:sp>
        <p:nvSpPr>
          <p:cNvPr id="4" name="Content Placeholder 3"/>
          <p:cNvSpPr>
            <a:spLocks noGrp="1"/>
          </p:cNvSpPr>
          <p:nvPr>
            <p:ph sz="half" idx="2"/>
          </p:nvPr>
        </p:nvSpPr>
        <p:spPr>
          <a:xfrm>
            <a:off x="4648200" y="1600201"/>
            <a:ext cx="4100264" cy="3998976"/>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C2583FC6-98E3-4817-A823-02847B694C6F}" type="datetimeFigureOut">
              <a:rPr lang="cs-CZ" smtClean="0"/>
              <a:pPr/>
              <a:t>5.1.2014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sp>
        <p:nvSpPr>
          <p:cNvPr id="9" name="Content Placeholder 8"/>
          <p:cNvSpPr>
            <a:spLocks noGrp="1"/>
          </p:cNvSpPr>
          <p:nvPr>
            <p:ph sz="quarter" idx="13"/>
          </p:nvPr>
        </p:nvSpPr>
        <p:spPr>
          <a:xfrm>
            <a:off x="365760" y="1600200"/>
            <a:ext cx="4062224" cy="3998976"/>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pic>
        <p:nvPicPr>
          <p:cNvPr id="11" name="Obrázek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792088"/>
          </a:xfrm>
        </p:spPr>
        <p:txBody>
          <a:bodyPr/>
          <a:lstStyle>
            <a:lvl1pPr>
              <a:defRPr sz="2800"/>
            </a:lvl1pPr>
          </a:lstStyle>
          <a:p>
            <a:r>
              <a:rPr lang="cs-CZ" smtClean="0"/>
              <a:t>Kliknutím lze upravit styl.</a:t>
            </a:r>
            <a:endParaRPr lang="en-US" dirty="0"/>
          </a:p>
        </p:txBody>
      </p:sp>
      <p:sp>
        <p:nvSpPr>
          <p:cNvPr id="3" name="Text Placeholder 2"/>
          <p:cNvSpPr>
            <a:spLocks noGrp="1"/>
          </p:cNvSpPr>
          <p:nvPr>
            <p:ph type="body" idx="1"/>
          </p:nvPr>
        </p:nvSpPr>
        <p:spPr>
          <a:xfrm>
            <a:off x="457200" y="1268760"/>
            <a:ext cx="4040188" cy="609600"/>
          </a:xfrm>
        </p:spPr>
        <p:txBody>
          <a:bodyPr anchor="b">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268760"/>
            <a:ext cx="4041775" cy="609600"/>
          </a:xfrm>
        </p:spPr>
        <p:txBody>
          <a:bodyPr anchor="b">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C2583FC6-98E3-4817-A823-02847B694C6F}" type="datetimeFigureOut">
              <a:rPr lang="cs-CZ" smtClean="0"/>
              <a:pPr/>
              <a:t>5.1.2014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737E477-D391-4165-A77F-C9D579ADD3BE}" type="slidenum">
              <a:rPr lang="cs-CZ" smtClean="0"/>
              <a:pPr/>
              <a:t>‹#›</a:t>
            </a:fld>
            <a:endParaRPr lang="cs-CZ"/>
          </a:p>
        </p:txBody>
      </p:sp>
      <p:sp>
        <p:nvSpPr>
          <p:cNvPr id="11" name="Content Placeholder 10"/>
          <p:cNvSpPr>
            <a:spLocks noGrp="1"/>
          </p:cNvSpPr>
          <p:nvPr>
            <p:ph sz="quarter" idx="13"/>
          </p:nvPr>
        </p:nvSpPr>
        <p:spPr>
          <a:xfrm>
            <a:off x="457200" y="2060848"/>
            <a:ext cx="4135586" cy="3538328"/>
          </a:xfrm>
        </p:spPr>
        <p:txBody>
          <a:bodyPr/>
          <a:lstStyle>
            <a:lvl1pPr>
              <a:defRPr sz="1800"/>
            </a:lvl1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060848"/>
            <a:ext cx="4075880" cy="3538329"/>
          </a:xfrm>
        </p:spPr>
        <p:txBody>
          <a:bodyPr/>
          <a:lstStyle>
            <a:lvl1pPr>
              <a:defRPr sz="1800"/>
            </a:lvl1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pic>
        <p:nvPicPr>
          <p:cNvPr id="14" name="Obrázek 1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a:xfrm>
            <a:off x="457200" y="428604"/>
            <a:ext cx="8229600" cy="768148"/>
          </a:xfrm>
        </p:spPr>
        <p:txBody>
          <a:bodyPr/>
          <a:lstStyle>
            <a:lvl1pPr>
              <a:defRPr sz="2800"/>
            </a:lvl1p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C2583FC6-98E3-4817-A823-02847B694C6F}" type="datetimeFigureOut">
              <a:rPr lang="cs-CZ" smtClean="0"/>
              <a:pPr/>
              <a:t>5.1.2014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737E477-D391-4165-A77F-C9D579ADD3BE}" type="slidenum">
              <a:rPr lang="cs-CZ" smtClean="0"/>
              <a:pPr/>
              <a:t>‹#›</a:t>
            </a:fld>
            <a:endParaRPr lang="cs-CZ"/>
          </a:p>
        </p:txBody>
      </p:sp>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583FC6-98E3-4817-A823-02847B694C6F}" type="datetimeFigureOut">
              <a:rPr lang="cs-CZ" smtClean="0"/>
              <a:pPr/>
              <a:t>5.1.2014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737E477-D391-4165-A77F-C9D579ADD3BE}" type="slidenum">
              <a:rPr lang="cs-CZ" smtClean="0"/>
              <a:pPr/>
              <a:t>‹#›</a:t>
            </a:fld>
            <a:endParaRPr lang="cs-CZ"/>
          </a:p>
        </p:txBody>
      </p:sp>
      <p:pic>
        <p:nvPicPr>
          <p:cNvPr id="7" name="Obrázek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428604"/>
            <a:ext cx="3008313" cy="1933596"/>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500041"/>
            <a:ext cx="5004991" cy="5099135"/>
          </a:xfrm>
        </p:spPr>
        <p:txBody>
          <a:bodyPr>
            <a:normAutofit/>
          </a:bodyPr>
          <a:lstStyle>
            <a:lvl1pPr>
              <a:defRPr sz="2000"/>
            </a:lvl1pPr>
            <a:lvl2pPr>
              <a:defRPr sz="2000"/>
            </a:lvl2pPr>
            <a:lvl3pPr>
              <a:defRPr sz="20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1"/>
            <a:ext cx="2985393" cy="3160776"/>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2583FC6-98E3-4817-A823-02847B694C6F}" type="datetimeFigureOut">
              <a:rPr lang="cs-CZ" smtClean="0"/>
              <a:pPr/>
              <a:t>5.1.2014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pic>
        <p:nvPicPr>
          <p:cNvPr id="10" name="Obrázek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71472" y="476672"/>
            <a:ext cx="8143932" cy="647278"/>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5" name="Date Placeholder 4"/>
          <p:cNvSpPr>
            <a:spLocks noGrp="1"/>
          </p:cNvSpPr>
          <p:nvPr>
            <p:ph type="dt" sz="half" idx="10"/>
          </p:nvPr>
        </p:nvSpPr>
        <p:spPr/>
        <p:txBody>
          <a:bodyPr/>
          <a:lstStyle/>
          <a:p>
            <a:fld id="{C2583FC6-98E3-4817-A823-02847B694C6F}" type="datetimeFigureOut">
              <a:rPr lang="cs-CZ" smtClean="0"/>
              <a:pPr/>
              <a:t>5.1.2014</a:t>
            </a:fld>
            <a:endParaRPr lang="cs-CZ"/>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57166"/>
            <a:ext cx="8229600" cy="839586"/>
          </a:xfrm>
        </p:spPr>
        <p:txBody>
          <a:bodyPr/>
          <a:lstStyle>
            <a:lvl1pPr>
              <a:defRPr sz="2800"/>
            </a:lvl1p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C2583FC6-98E3-4817-A823-02847B694C6F}" type="datetimeFigureOut">
              <a:rPr lang="cs-CZ" smtClean="0"/>
              <a:pPr/>
              <a:t>5.1.2014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pic>
        <p:nvPicPr>
          <p:cNvPr id="9" name="Obrázek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4357888" y="5219001"/>
            <a:ext cx="900684" cy="2385060"/>
          </a:xfrm>
          <a:prstGeom prst="rect">
            <a:avLst/>
          </a:prstGeom>
        </p:spPr>
      </p:pic>
      <p:sp>
        <p:nvSpPr>
          <p:cNvPr id="2" name="Vertical Title 1"/>
          <p:cNvSpPr>
            <a:spLocks noGrp="1"/>
          </p:cNvSpPr>
          <p:nvPr>
            <p:ph type="title" orient="vert"/>
          </p:nvPr>
        </p:nvSpPr>
        <p:spPr>
          <a:xfrm>
            <a:off x="6629400" y="428604"/>
            <a:ext cx="2057400" cy="5697559"/>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428604"/>
            <a:ext cx="6019800" cy="569755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C2583FC6-98E3-4817-A823-02847B694C6F}" type="datetimeFigureOut">
              <a:rPr lang="cs-CZ" smtClean="0"/>
              <a:pPr/>
              <a:t>5.1.2014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476672"/>
            <a:ext cx="5711824" cy="647278"/>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5" name="Date Placeholder 4"/>
          <p:cNvSpPr>
            <a:spLocks noGrp="1"/>
          </p:cNvSpPr>
          <p:nvPr>
            <p:ph type="dt" sz="half" idx="10"/>
          </p:nvPr>
        </p:nvSpPr>
        <p:spPr/>
        <p:txBody>
          <a:bodyPr/>
          <a:lstStyle/>
          <a:p>
            <a:fld id="{C2583FC6-98E3-4817-A823-02847B694C6F}" type="datetimeFigureOut">
              <a:rPr lang="cs-CZ" smtClean="0"/>
              <a:pPr/>
              <a:t>5.1.2014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pic>
        <p:nvPicPr>
          <p:cNvPr id="12" name="Obrázek 1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6000">
              <a:schemeClr val="bg1">
                <a:tint val="80000"/>
                <a:satMod val="250000"/>
              </a:schemeClr>
            </a:gs>
            <a:gs pos="62000">
              <a:schemeClr val="bg1">
                <a:tint val="90000"/>
                <a:shade val="90000"/>
                <a:satMod val="200000"/>
              </a:schemeClr>
            </a:gs>
            <a:gs pos="92000">
              <a:srgbClr val="7030A0">
                <a:alpha val="33000"/>
              </a:srgbClr>
            </a:gs>
          </a:gsLst>
          <a:lin ang="162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357166"/>
            <a:ext cx="8229600" cy="839586"/>
          </a:xfrm>
          <a:prstGeom prst="rect">
            <a:avLst/>
          </a:prstGeom>
        </p:spPr>
        <p:txBody>
          <a:bodyPr vert="horz" lIns="91440" tIns="45720" rIns="91440" bIns="45720" rtlCol="0" anchor="b">
            <a:noAutofit/>
          </a:bodyPr>
          <a:lstStyle/>
          <a:p>
            <a:r>
              <a:rPr lang="cs-CZ" dirty="0" smtClean="0"/>
              <a:t>Kliknutím lze upravit styl.</a:t>
            </a:r>
            <a:endParaRPr lang="en-US" dirty="0"/>
          </a:p>
        </p:txBody>
      </p:sp>
      <p:sp>
        <p:nvSpPr>
          <p:cNvPr id="3" name="Text Placeholder 2"/>
          <p:cNvSpPr>
            <a:spLocks noGrp="1"/>
          </p:cNvSpPr>
          <p:nvPr>
            <p:ph type="body" idx="1"/>
          </p:nvPr>
        </p:nvSpPr>
        <p:spPr>
          <a:xfrm>
            <a:off x="457200" y="1340768"/>
            <a:ext cx="8229600" cy="4785395"/>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Verdana" pitchFamily="34" charset="0"/>
                <a:ea typeface="Verdana" pitchFamily="34" charset="0"/>
                <a:cs typeface="Verdana" pitchFamily="34" charset="0"/>
              </a:defRPr>
            </a:lvl1pPr>
          </a:lstStyle>
          <a:p>
            <a:fld id="{C2583FC6-98E3-4817-A823-02847B694C6F}" type="datetimeFigureOut">
              <a:rPr lang="cs-CZ" smtClean="0"/>
              <a:pPr/>
              <a:t>5.1.2014</a:t>
            </a:fld>
            <a:endParaRPr lang="cs-CZ"/>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Verdana" pitchFamily="34" charset="0"/>
                <a:ea typeface="Verdana" pitchFamily="34" charset="0"/>
                <a:cs typeface="Verdana" pitchFamily="34" charset="0"/>
              </a:defRPr>
            </a:lvl1pPr>
          </a:lstStyle>
          <a:p>
            <a:endParaRPr lang="cs-CZ" dirty="0"/>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Verdana" pitchFamily="34" charset="0"/>
                <a:ea typeface="Verdana" pitchFamily="34" charset="0"/>
                <a:cs typeface="Verdana" pitchFamily="34" charset="0"/>
              </a:defRPr>
            </a:lvl1pPr>
          </a:lstStyle>
          <a:p>
            <a:fld id="{B737E477-D391-4165-A77F-C9D579ADD3BE}" type="slidenum">
              <a:rPr lang="cs-CZ" smtClean="0"/>
              <a:pPr/>
              <a:t>‹#›</a:t>
            </a:fld>
            <a:endParaRPr lang="cs-CZ"/>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ovéPole 9"/>
          <p:cNvSpPr txBox="1"/>
          <p:nvPr/>
        </p:nvSpPr>
        <p:spPr>
          <a:xfrm>
            <a:off x="1355595" y="44624"/>
            <a:ext cx="6672789" cy="307777"/>
          </a:xfrm>
          <a:prstGeom prst="rect">
            <a:avLst/>
          </a:prstGeom>
          <a:noFill/>
        </p:spPr>
        <p:txBody>
          <a:bodyPr wrap="none" rtlCol="0">
            <a:spAutoFit/>
          </a:bodyPr>
          <a:lstStyle/>
          <a:p>
            <a:pPr algn="ctr"/>
            <a:r>
              <a:rPr lang="cs-CZ" sz="1400" dirty="0" smtClean="0">
                <a:solidFill>
                  <a:schemeClr val="bg1"/>
                </a:solidFill>
                <a:latin typeface="Verdana" pitchFamily="34" charset="0"/>
                <a:ea typeface="Verdana" pitchFamily="34" charset="0"/>
                <a:cs typeface="Verdana" pitchFamily="34" charset="0"/>
              </a:rPr>
              <a:t>Gymnázium a Jazyková škola</a:t>
            </a:r>
            <a:r>
              <a:rPr lang="cs-CZ" sz="1400" baseline="0" dirty="0" smtClean="0">
                <a:solidFill>
                  <a:schemeClr val="bg1"/>
                </a:solidFill>
                <a:latin typeface="Verdana" pitchFamily="34" charset="0"/>
                <a:ea typeface="Verdana" pitchFamily="34" charset="0"/>
                <a:cs typeface="Verdana" pitchFamily="34" charset="0"/>
              </a:rPr>
              <a:t> s právem státní jazykové zkoušky Svitavy</a:t>
            </a:r>
            <a:endParaRPr lang="cs-CZ" sz="1400" dirty="0">
              <a:solidFill>
                <a:schemeClr val="bg1"/>
              </a:solidFill>
              <a:latin typeface="Verdana" pitchFamily="34" charset="0"/>
              <a:ea typeface="Verdana" pitchFamily="34" charset="0"/>
              <a:cs typeface="Verdana" pitchFamily="34" charset="0"/>
            </a:endParaRPr>
          </a:p>
        </p:txBody>
      </p:sp>
      <p:sp>
        <p:nvSpPr>
          <p:cNvPr id="11" name="TextovéPole 10"/>
          <p:cNvSpPr txBox="1"/>
          <p:nvPr/>
        </p:nvSpPr>
        <p:spPr>
          <a:xfrm>
            <a:off x="1355595" y="44624"/>
            <a:ext cx="6672789" cy="307777"/>
          </a:xfrm>
          <a:prstGeom prst="rect">
            <a:avLst/>
          </a:prstGeom>
          <a:noFill/>
        </p:spPr>
        <p:txBody>
          <a:bodyPr wrap="none" rtlCol="0">
            <a:spAutoFit/>
          </a:bodyPr>
          <a:lstStyle/>
          <a:p>
            <a:pPr algn="ctr"/>
            <a:r>
              <a:rPr lang="cs-CZ" sz="1400" dirty="0" smtClean="0">
                <a:solidFill>
                  <a:schemeClr val="bg1"/>
                </a:solidFill>
                <a:latin typeface="Verdana" pitchFamily="34" charset="0"/>
                <a:ea typeface="Verdana" pitchFamily="34" charset="0"/>
                <a:cs typeface="Verdana" pitchFamily="34" charset="0"/>
              </a:rPr>
              <a:t>Gymnázium a Jazyková škola</a:t>
            </a:r>
            <a:r>
              <a:rPr lang="cs-CZ" sz="1400" baseline="0" dirty="0" smtClean="0">
                <a:solidFill>
                  <a:schemeClr val="bg1"/>
                </a:solidFill>
                <a:latin typeface="Verdana" pitchFamily="34" charset="0"/>
                <a:ea typeface="Verdana" pitchFamily="34" charset="0"/>
                <a:cs typeface="Verdana" pitchFamily="34" charset="0"/>
              </a:rPr>
              <a:t> s právem státní jazykové zkoušky Svitavy</a:t>
            </a:r>
            <a:endParaRPr lang="cs-CZ" sz="1400" dirty="0">
              <a:solidFill>
                <a:schemeClr val="bg1"/>
              </a:solidFill>
              <a:latin typeface="Verdana" pitchFamily="34" charset="0"/>
              <a:ea typeface="Verdana" pitchFamily="34" charset="0"/>
              <a:cs typeface="Verdana" pitchFamily="34" charset="0"/>
            </a:endParaRPr>
          </a:p>
        </p:txBody>
      </p:sp>
    </p:spTree>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05" r:id="rId13"/>
  </p:sldLayoutIdLst>
  <p:timing>
    <p:tnLst>
      <p:par>
        <p:cTn id="1" dur="indefinite" restart="never" nodeType="tmRoot"/>
      </p:par>
    </p:tnLst>
  </p:timing>
  <p:txStyles>
    <p:titleStyle>
      <a:lvl1pPr algn="ctr" defTabSz="914400" rtl="0" eaLnBrk="1" latinLnBrk="0" hangingPunct="1">
        <a:lnSpc>
          <a:spcPts val="5800"/>
        </a:lnSpc>
        <a:spcBef>
          <a:spcPct val="0"/>
        </a:spcBef>
        <a:buNone/>
        <a:defRPr sz="2800" kern="1200">
          <a:solidFill>
            <a:schemeClr val="tx2"/>
          </a:solidFill>
          <a:effectLst>
            <a:outerShdw blurRad="63500" dist="38100" dir="5400000" algn="t" rotWithShape="0">
              <a:prstClr val="black">
                <a:alpha val="25000"/>
              </a:prstClr>
            </a:outerShdw>
          </a:effectLst>
          <a:latin typeface="Bookman Old Style" pitchFamily="18"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2">
              <a:lumMod val="50000"/>
            </a:schemeClr>
          </a:solidFill>
          <a:latin typeface="Verdana" pitchFamily="34" charset="0"/>
          <a:ea typeface="Verdana" pitchFamily="34" charset="0"/>
          <a:cs typeface="Verdana" pitchFamily="34" charset="0"/>
        </a:defRPr>
      </a:lvl1pPr>
      <a:lvl2pPr marL="742950" indent="-285750" algn="l" defTabSz="914400" rtl="0" eaLnBrk="1" latinLnBrk="0" hangingPunct="1">
        <a:spcBef>
          <a:spcPct val="20000"/>
        </a:spcBef>
        <a:buFont typeface="Courier New" pitchFamily="49" charset="0"/>
        <a:buChar char="o"/>
        <a:defRPr sz="2400" kern="1200">
          <a:solidFill>
            <a:schemeClr val="tx2">
              <a:lumMod val="50000"/>
            </a:schemeClr>
          </a:solidFill>
          <a:latin typeface="Verdana" pitchFamily="34" charset="0"/>
          <a:ea typeface="Verdana" pitchFamily="34" charset="0"/>
          <a:cs typeface="Verdana" pitchFamily="34" charset="0"/>
        </a:defRPr>
      </a:lvl2pPr>
      <a:lvl3pPr marL="1143000" indent="-228600" algn="l" defTabSz="914400" rtl="0" eaLnBrk="1" latinLnBrk="0" hangingPunct="1">
        <a:spcBef>
          <a:spcPct val="20000"/>
        </a:spcBef>
        <a:buFont typeface="Arial" pitchFamily="34" charset="0"/>
        <a:buChar char="•"/>
        <a:defRPr sz="2400" kern="1200">
          <a:solidFill>
            <a:schemeClr val="tx2">
              <a:lumMod val="50000"/>
            </a:schemeClr>
          </a:solidFill>
          <a:latin typeface="Verdana" pitchFamily="34" charset="0"/>
          <a:ea typeface="Verdana" pitchFamily="34" charset="0"/>
          <a:cs typeface="Verdana" pitchFamily="34" charset="0"/>
        </a:defRPr>
      </a:lvl3pPr>
      <a:lvl4pPr marL="1600200" indent="-228600" algn="l" defTabSz="914400" rtl="0" eaLnBrk="1" latinLnBrk="0" hangingPunct="1">
        <a:spcBef>
          <a:spcPct val="20000"/>
        </a:spcBef>
        <a:buFont typeface="Courier New" pitchFamily="49" charset="0"/>
        <a:buChar char="o"/>
        <a:defRPr sz="2400" kern="1200">
          <a:solidFill>
            <a:schemeClr val="tx2">
              <a:lumMod val="50000"/>
            </a:schemeClr>
          </a:solidFill>
          <a:latin typeface="Verdana" pitchFamily="34" charset="0"/>
          <a:ea typeface="Verdana" pitchFamily="34" charset="0"/>
          <a:cs typeface="Verdana" pitchFamily="34" charset="0"/>
        </a:defRPr>
      </a:lvl4pPr>
      <a:lvl5pPr marL="2057400" indent="-228600" algn="l" defTabSz="914400" rtl="0" eaLnBrk="1" latinLnBrk="0" hangingPunct="1">
        <a:spcBef>
          <a:spcPct val="20000"/>
        </a:spcBef>
        <a:buFont typeface="Arial" pitchFamily="34" charset="0"/>
        <a:buChar char="•"/>
        <a:defRPr sz="2400" kern="1200">
          <a:solidFill>
            <a:schemeClr val="tx2">
              <a:lumMod val="50000"/>
            </a:schemeClr>
          </a:solidFill>
          <a:latin typeface="Verdana" pitchFamily="34" charset="0"/>
          <a:ea typeface="Verdana" pitchFamily="34" charset="0"/>
          <a:cs typeface="Verdana" pitchFamily="34" charset="0"/>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www.youtube.com/watch_popup?v=E8nJhG1xE5o" TargetMode="External"/><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bbc.co.uk/newsround/18167234"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bbc.co.uk/newsround/16908226"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bbc.co.uk/newsround/18281067"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4.wmf"/><Relationship Id="rId3" Type="http://schemas.openxmlformats.org/officeDocument/2006/relationships/image" Target="../media/image9.wmf"/><Relationship Id="rId7" Type="http://schemas.openxmlformats.org/officeDocument/2006/relationships/image" Target="../media/image13.wmf"/><Relationship Id="rId2" Type="http://schemas.openxmlformats.org/officeDocument/2006/relationships/image" Target="../media/image8.wmf"/><Relationship Id="rId1" Type="http://schemas.openxmlformats.org/officeDocument/2006/relationships/slideLayout" Target="../slideLayouts/slideLayout2.xml"/><Relationship Id="rId6" Type="http://schemas.openxmlformats.org/officeDocument/2006/relationships/image" Target="../media/image12.wmf"/><Relationship Id="rId5" Type="http://schemas.openxmlformats.org/officeDocument/2006/relationships/image" Target="../media/image11.wmf"/><Relationship Id="rId10" Type="http://schemas.openxmlformats.org/officeDocument/2006/relationships/image" Target="../media/image16.wmf"/><Relationship Id="rId4" Type="http://schemas.openxmlformats.org/officeDocument/2006/relationships/image" Target="../media/image10.jpeg"/><Relationship Id="rId9" Type="http://schemas.openxmlformats.org/officeDocument/2006/relationships/image" Target="../media/image15.jpeg"/></Relationships>
</file>

<file path=ppt/slides/_rels/slide15.xml.rels><?xml version="1.0" encoding="UTF-8" standalone="yes"?>
<Relationships xmlns="http://schemas.openxmlformats.org/package/2006/relationships"><Relationship Id="rId8" Type="http://schemas.openxmlformats.org/officeDocument/2006/relationships/hyperlink" Target="http://www.youtube.com/watch?v=5mCOIgNoyt4" TargetMode="External"/><Relationship Id="rId3" Type="http://schemas.openxmlformats.org/officeDocument/2006/relationships/hyperlink" Target="http://www.woodlandtrust.org.uk/en/jubilee-woods/what-you-can-do/individuals/PublishingImages/FunQuiz_300112.pdf" TargetMode="External"/><Relationship Id="rId7" Type="http://schemas.openxmlformats.org/officeDocument/2006/relationships/hyperlink" Target="http://www.esolcourses.com/content/lifeintheuk/royal-family/intermediate/queen-elizabeth-II-coronation-vocabulary.html"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www.youtube.com/watch?v=UHRK4knt7z8" TargetMode="External"/><Relationship Id="rId5" Type="http://schemas.openxmlformats.org/officeDocument/2006/relationships/hyperlink" Target="http://www.bbc.co.uk/schools/primaryhistory/famouspeople/elizabeth_ii/?famous_monarchs" TargetMode="External"/><Relationship Id="rId4" Type="http://schemas.openxmlformats.org/officeDocument/2006/relationships/hyperlink" Target="http://www.royal.gov.uk/"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news.bbc.co.uk/cbbcnews/hi/uk/newsid_1902000/1902816.stm" TargetMode="External"/><Relationship Id="rId2" Type="http://schemas.openxmlformats.org/officeDocument/2006/relationships/hyperlink" Target="http://www.biography.com/people/queen-mother-elizabeth-9286203" TargetMode="External"/><Relationship Id="rId1" Type="http://schemas.openxmlformats.org/officeDocument/2006/relationships/slideLayout" Target="../slideLayouts/slideLayout2.xml"/><Relationship Id="rId4" Type="http://schemas.openxmlformats.org/officeDocument/2006/relationships/hyperlink" Target="http://www.funtrivia.com/playquiz/quiz317701245ef60.html"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www.princeofwales.gov.uk/for-children/quickfacts#na" TargetMode="External"/><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hyperlink" Target="http://www.princeofwales.gov.uk/for-children/quizzes/the-prince-of-wale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www.princeofwales.gov.uk/for-children/quickfacts#na" TargetMode="External"/><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www.princeofwales.gov.uk/for-children/quizzes/the-duchess-of-cornwall"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www.princeofwales.gov.uk/for-children/quizzes/the-duke-of-cambridge" TargetMode="External"/><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hyperlink" Target="http://www.princeofwales.gov.uk/for-children/quickfacts#na" TargetMode="External"/><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hyperlink" Target="http://www.princeofwales.gov.uk/for-children/quizzes/the-duchess-of-cambridge"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bbc.co.uk/news/uk-23413944"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www.bbc.co.uk/news/magazine-23444082" TargetMode="External"/><Relationship Id="rId5" Type="http://schemas.openxmlformats.org/officeDocument/2006/relationships/hyperlink" Target="http://learnenglishteens.britishcouncil.org/uk-now/read-uk/royal-baby" TargetMode="External"/><Relationship Id="rId4" Type="http://schemas.openxmlformats.org/officeDocument/2006/relationships/hyperlink" Target="http://www.theguardian.com/uk-news/2013/jul/24/prince-george-alexander-louis-royal-baby"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www.princeofwales.gov.uk/for-children/quickfacts#na" TargetMode="External"/><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hyperlink" Target="http://www.princeofwales.gov.uk/for-children/quizzes/prince-harry"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famouspeoplelessons.com/d/princess_diana.html"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hyperlink" Target="http://www.youtube.com/watch?v=P57FPSIAlG4" TargetMode="External"/><Relationship Id="rId4" Type="http://schemas.openxmlformats.org/officeDocument/2006/relationships/hyperlink" Target="https://mail.google.com/mail/?shva=1#inbox"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www.letshavefunwithenglish.com/projects/british_culture/buckingham_palace.htm"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www.royal.gov.uk/theroyalresidences/buckinghampalace/virtualrooms/overview.aspx" TargetMode="External"/><Relationship Id="rId5" Type="http://schemas.openxmlformats.org/officeDocument/2006/relationships/hyperlink" Target="http://www.esolcourses.com/content/lifeintheuk/jobs/butlering.html" TargetMode="External"/><Relationship Id="rId4" Type="http://schemas.openxmlformats.org/officeDocument/2006/relationships/hyperlink" Target="http://www.youtube.com/watch?v=jUH8hL3i_kM"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512" y="1988840"/>
            <a:ext cx="8964488" cy="1296144"/>
          </a:xfrm>
        </p:spPr>
        <p:txBody>
          <a:bodyPr/>
          <a:lstStyle/>
          <a:p>
            <a:r>
              <a:rPr lang="en-GB" sz="3200" dirty="0" smtClean="0">
                <a:solidFill>
                  <a:schemeClr val="tx1"/>
                </a:solidFill>
                <a:effectLst/>
                <a:latin typeface="Verdana" pitchFamily="34" charset="0"/>
                <a:ea typeface="Verdana" pitchFamily="34" charset="0"/>
                <a:cs typeface="Verdana" pitchFamily="34" charset="0"/>
              </a:rPr>
              <a:t>The British Roy</a:t>
            </a:r>
            <a:r>
              <a:rPr lang="cs-CZ" sz="3200" smtClean="0">
                <a:solidFill>
                  <a:schemeClr val="tx1"/>
                </a:solidFill>
                <a:effectLst/>
                <a:latin typeface="Verdana" pitchFamily="34" charset="0"/>
                <a:ea typeface="Verdana" pitchFamily="34" charset="0"/>
                <a:cs typeface="Verdana" pitchFamily="34" charset="0"/>
              </a:rPr>
              <a:t>a</a:t>
            </a:r>
            <a:r>
              <a:rPr lang="en-GB" sz="3200" smtClean="0">
                <a:solidFill>
                  <a:schemeClr val="tx1"/>
                </a:solidFill>
                <a:effectLst/>
                <a:latin typeface="Verdana" pitchFamily="34" charset="0"/>
                <a:ea typeface="Verdana" pitchFamily="34" charset="0"/>
                <a:cs typeface="Verdana" pitchFamily="34" charset="0"/>
              </a:rPr>
              <a:t>l </a:t>
            </a:r>
            <a:r>
              <a:rPr lang="en-GB" sz="3200" dirty="0" smtClean="0">
                <a:solidFill>
                  <a:schemeClr val="tx1"/>
                </a:solidFill>
                <a:effectLst/>
                <a:latin typeface="Verdana" pitchFamily="34" charset="0"/>
                <a:ea typeface="Verdana" pitchFamily="34" charset="0"/>
                <a:cs typeface="Verdana" pitchFamily="34" charset="0"/>
              </a:rPr>
              <a:t>Family </a:t>
            </a:r>
            <a:br>
              <a:rPr lang="en-GB" sz="3200" dirty="0" smtClean="0">
                <a:solidFill>
                  <a:schemeClr val="tx1"/>
                </a:solidFill>
                <a:effectLst/>
                <a:latin typeface="Verdana" pitchFamily="34" charset="0"/>
                <a:ea typeface="Verdana" pitchFamily="34" charset="0"/>
                <a:cs typeface="Verdana" pitchFamily="34" charset="0"/>
              </a:rPr>
            </a:br>
            <a:r>
              <a:rPr lang="en-GB" sz="3200" dirty="0" smtClean="0">
                <a:solidFill>
                  <a:schemeClr val="tx1"/>
                </a:solidFill>
                <a:effectLst/>
                <a:latin typeface="Verdana" pitchFamily="34" charset="0"/>
                <a:ea typeface="Verdana" pitchFamily="34" charset="0"/>
                <a:cs typeface="Verdana" pitchFamily="34" charset="0"/>
              </a:rPr>
              <a:t>&amp; Buckingham Palace </a:t>
            </a:r>
            <a:endParaRPr lang="en-GB" sz="3200" dirty="0">
              <a:solidFill>
                <a:schemeClr val="tx1"/>
              </a:solidFill>
              <a:effectLst/>
              <a:latin typeface="Verdana" pitchFamily="34" charset="0"/>
              <a:ea typeface="Verdana" pitchFamily="34" charset="0"/>
              <a:cs typeface="Verdana" pitchFamily="34" charset="0"/>
            </a:endParaRPr>
          </a:p>
        </p:txBody>
      </p:sp>
      <p:sp>
        <p:nvSpPr>
          <p:cNvPr id="3" name="Podnadpis 2"/>
          <p:cNvSpPr>
            <a:spLocks noGrp="1"/>
          </p:cNvSpPr>
          <p:nvPr>
            <p:ph type="subTitle" idx="1"/>
          </p:nvPr>
        </p:nvSpPr>
        <p:spPr/>
        <p:txBody>
          <a:bodyPr/>
          <a:lstStyle/>
          <a:p>
            <a:r>
              <a:rPr lang="cs-CZ" dirty="0" smtClean="0">
                <a:solidFill>
                  <a:schemeClr val="tx1"/>
                </a:solidFill>
              </a:rPr>
              <a:t>Mgr. Naďa </a:t>
            </a:r>
            <a:r>
              <a:rPr lang="cs-CZ" dirty="0" err="1" smtClean="0">
                <a:solidFill>
                  <a:schemeClr val="tx1"/>
                </a:solidFill>
              </a:rPr>
              <a:t>Bisová</a:t>
            </a:r>
            <a:endParaRPr lang="cs-CZ" dirty="0">
              <a:solidFill>
                <a:schemeClr val="tx1"/>
              </a:solidFill>
            </a:endParaRPr>
          </a:p>
        </p:txBody>
      </p:sp>
    </p:spTree>
    <p:extLst>
      <p:ext uri="{BB962C8B-B14F-4D97-AF65-F5344CB8AC3E}">
        <p14:creationId xmlns:p14="http://schemas.microsoft.com/office/powerpoint/2010/main" val="40528324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57200" y="428625"/>
            <a:ext cx="8229600" cy="571500"/>
          </a:xfrm>
        </p:spPr>
        <p:txBody>
          <a:bodyPr/>
          <a:lstStyle/>
          <a:p>
            <a:pPr fontAlgn="auto">
              <a:spcAft>
                <a:spcPts val="0"/>
              </a:spcAft>
              <a:defRPr/>
            </a:pPr>
            <a:r>
              <a:rPr lang="cs-CZ" dirty="0" smtClean="0"/>
              <a:t>ANOTACE</a:t>
            </a:r>
            <a:endParaRPr lang="cs-CZ" dirty="0"/>
          </a:p>
        </p:txBody>
      </p:sp>
      <p:sp>
        <p:nvSpPr>
          <p:cNvPr id="5" name="Zástupný symbol pro obsah 4"/>
          <p:cNvSpPr>
            <a:spLocks noGrp="1"/>
          </p:cNvSpPr>
          <p:nvPr>
            <p:ph idx="1"/>
          </p:nvPr>
        </p:nvSpPr>
        <p:spPr>
          <a:xfrm>
            <a:off x="457200" y="1052513"/>
            <a:ext cx="8218488" cy="5040312"/>
          </a:xfrm>
        </p:spPr>
        <p:txBody>
          <a:bodyPr>
            <a:normAutofit/>
          </a:bodyPr>
          <a:lstStyle/>
          <a:p>
            <a:r>
              <a:rPr lang="cs-CZ" sz="1200" b="1" dirty="0" smtClean="0">
                <a:solidFill>
                  <a:schemeClr val="tx1"/>
                </a:solidFill>
              </a:rPr>
              <a:t>Kód </a:t>
            </a:r>
            <a:r>
              <a:rPr lang="cs-CZ" sz="1200" b="1" dirty="0" err="1" smtClean="0">
                <a:solidFill>
                  <a:schemeClr val="tx1"/>
                </a:solidFill>
              </a:rPr>
              <a:t>DUMu</a:t>
            </a:r>
            <a:r>
              <a:rPr lang="cs-CZ" sz="1200" b="1" dirty="0" smtClean="0">
                <a:solidFill>
                  <a:schemeClr val="tx1"/>
                </a:solidFill>
              </a:rPr>
              <a:t>: </a:t>
            </a:r>
            <a:r>
              <a:rPr lang="cs-CZ" sz="1200" b="1" dirty="0" smtClean="0"/>
              <a:t>	</a:t>
            </a:r>
            <a:r>
              <a:rPr lang="cs-CZ" sz="1200" dirty="0" smtClean="0">
                <a:solidFill>
                  <a:schemeClr val="tx1"/>
                </a:solidFill>
              </a:rPr>
              <a:t>VY_32_INOVACE_2.AJ.13</a:t>
            </a:r>
          </a:p>
          <a:p>
            <a:pPr>
              <a:buFont typeface="Arial" charset="0"/>
              <a:buNone/>
            </a:pPr>
            <a:endParaRPr lang="cs-CZ" sz="1200" dirty="0" smtClean="0">
              <a:solidFill>
                <a:schemeClr val="tx1"/>
              </a:solidFill>
            </a:endParaRPr>
          </a:p>
          <a:p>
            <a:r>
              <a:rPr lang="cs-CZ" sz="1200" b="1" dirty="0" smtClean="0">
                <a:solidFill>
                  <a:schemeClr val="tx1"/>
                </a:solidFill>
              </a:rPr>
              <a:t>Číslo projektu: 	</a:t>
            </a:r>
            <a:r>
              <a:rPr lang="cs-CZ" sz="1200" dirty="0" smtClean="0">
                <a:solidFill>
                  <a:schemeClr val="tx1"/>
                </a:solidFill>
              </a:rPr>
              <a:t>CZ.1.07/1.5.00/34.0114	</a:t>
            </a:r>
            <a:endParaRPr lang="cs-CZ" sz="1200" b="1" dirty="0" smtClean="0">
              <a:solidFill>
                <a:schemeClr val="tx1"/>
              </a:solidFill>
            </a:endParaRPr>
          </a:p>
          <a:p>
            <a:endParaRPr lang="cs-CZ" sz="1200" b="1" dirty="0" smtClean="0">
              <a:solidFill>
                <a:schemeClr val="tx1"/>
              </a:solidFill>
            </a:endParaRPr>
          </a:p>
          <a:p>
            <a:r>
              <a:rPr lang="cs-CZ" sz="1200" b="1" dirty="0" smtClean="0">
                <a:solidFill>
                  <a:schemeClr val="tx1"/>
                </a:solidFill>
              </a:rPr>
              <a:t>Vytvořeno: 	</a:t>
            </a:r>
            <a:r>
              <a:rPr lang="cs-CZ" sz="1200" dirty="0" smtClean="0">
                <a:solidFill>
                  <a:schemeClr val="tx1"/>
                </a:solidFill>
              </a:rPr>
              <a:t>červenec  2013 – říjen 2013</a:t>
            </a:r>
          </a:p>
          <a:p>
            <a:endParaRPr lang="cs-CZ" sz="1200" dirty="0" smtClean="0">
              <a:solidFill>
                <a:schemeClr val="tx1"/>
              </a:solidFill>
            </a:endParaRPr>
          </a:p>
          <a:p>
            <a:pPr>
              <a:buFont typeface="Arial" charset="0"/>
              <a:buAutoNum type="arabicPeriod"/>
            </a:pPr>
            <a:r>
              <a:rPr lang="cs-CZ" sz="1200" b="1" dirty="0" smtClean="0">
                <a:solidFill>
                  <a:schemeClr val="tx1"/>
                </a:solidFill>
              </a:rPr>
              <a:t>Ročník: 	</a:t>
            </a:r>
            <a:r>
              <a:rPr lang="cs-CZ" sz="1200" dirty="0" smtClean="0">
                <a:solidFill>
                  <a:schemeClr val="tx1"/>
                </a:solidFill>
              </a:rPr>
              <a:t>3. ročník a 4. ročník – čtyřleté gymnázium (RVP-G)</a:t>
            </a:r>
          </a:p>
          <a:p>
            <a:pPr>
              <a:buFont typeface="Arial" charset="0"/>
              <a:buNone/>
            </a:pPr>
            <a:r>
              <a:rPr lang="cs-CZ" sz="1200" dirty="0" smtClean="0">
                <a:solidFill>
                  <a:schemeClr val="tx1"/>
                </a:solidFill>
              </a:rPr>
              <a:t>                                  Septima a Oktáva – osmileté gymnázium (RVP-G)</a:t>
            </a:r>
          </a:p>
          <a:p>
            <a:endParaRPr lang="cs-CZ" sz="1200" dirty="0" smtClean="0">
              <a:solidFill>
                <a:schemeClr val="tx1"/>
              </a:solidFill>
            </a:endParaRPr>
          </a:p>
          <a:p>
            <a:endParaRPr lang="cs-CZ" sz="1200" dirty="0" smtClean="0">
              <a:solidFill>
                <a:schemeClr val="tx1"/>
              </a:solidFill>
            </a:endParaRPr>
          </a:p>
          <a:p>
            <a:endParaRPr lang="cs-CZ" sz="1600" b="1" dirty="0" smtClean="0">
              <a:solidFill>
                <a:schemeClr val="tx1"/>
              </a:solidFill>
            </a:endParaRPr>
          </a:p>
          <a:p>
            <a:endParaRPr lang="cs-CZ" sz="1600" dirty="0" smtClean="0">
              <a:solidFill>
                <a:schemeClr val="tx1"/>
              </a:solidFill>
            </a:endParaRPr>
          </a:p>
          <a:p>
            <a:endParaRPr lang="cs-CZ" sz="1600" dirty="0" smtClean="0">
              <a:solidFill>
                <a:schemeClr val="tx1"/>
              </a:solidFill>
            </a:endParaRPr>
          </a:p>
          <a:p>
            <a:endParaRPr lang="cs-CZ" sz="1600" dirty="0" smtClean="0">
              <a:solidFill>
                <a:schemeClr val="tx1"/>
              </a:solidFill>
            </a:endParaRPr>
          </a:p>
          <a:p>
            <a:pPr algn="just"/>
            <a:r>
              <a:rPr lang="cs-CZ" sz="1200" b="1" dirty="0" smtClean="0">
                <a:solidFill>
                  <a:schemeClr val="tx1"/>
                </a:solidFill>
              </a:rPr>
              <a:t>Anotace: </a:t>
            </a:r>
          </a:p>
          <a:p>
            <a:pPr algn="just">
              <a:buFont typeface="Arial" charset="0"/>
              <a:buNone/>
            </a:pPr>
            <a:r>
              <a:rPr lang="cs-CZ" sz="1200" dirty="0" smtClean="0">
                <a:solidFill>
                  <a:schemeClr val="tx1"/>
                </a:solidFill>
              </a:rPr>
              <a:t>      Tento materiál by vytvořen jako téma pro maturitní </a:t>
            </a:r>
            <a:r>
              <a:rPr lang="cs-CZ" sz="1200" smtClean="0">
                <a:solidFill>
                  <a:schemeClr val="tx1"/>
                </a:solidFill>
              </a:rPr>
              <a:t>okruh: The</a:t>
            </a:r>
            <a:r>
              <a:rPr lang="cs-CZ" sz="1200" dirty="0" smtClean="0">
                <a:solidFill>
                  <a:schemeClr val="tx1"/>
                </a:solidFill>
              </a:rPr>
              <a:t> </a:t>
            </a:r>
            <a:r>
              <a:rPr lang="cs-CZ" sz="1200" dirty="0" smtClean="0">
                <a:solidFill>
                  <a:schemeClr val="tx1"/>
                </a:solidFill>
              </a:rPr>
              <a:t>United </a:t>
            </a:r>
            <a:r>
              <a:rPr lang="cs-CZ" sz="1200" dirty="0" err="1" smtClean="0">
                <a:solidFill>
                  <a:schemeClr val="tx1"/>
                </a:solidFill>
              </a:rPr>
              <a:t>Kingdom</a:t>
            </a:r>
            <a:r>
              <a:rPr lang="cs-CZ" sz="1200" dirty="0" smtClean="0">
                <a:solidFill>
                  <a:schemeClr val="tx1"/>
                </a:solidFill>
              </a:rPr>
              <a:t> na Gymnáziu a JŠ Svitavy; přibližně na jednu, popřípadě více vyučovacích hodin (pro výklad i opakování – shrnutí učiva</a:t>
            </a:r>
            <a:r>
              <a:rPr lang="cs-CZ" sz="1200" dirty="0">
                <a:solidFill>
                  <a:schemeClr val="tx1"/>
                </a:solidFill>
              </a:rPr>
              <a:t>)</a:t>
            </a:r>
            <a:r>
              <a:rPr lang="cs-CZ" sz="1200" dirty="0" smtClean="0">
                <a:solidFill>
                  <a:schemeClr val="tx1"/>
                </a:solidFill>
              </a:rPr>
              <a:t>. Obsahuje jednak přehled faktografických údajů, tak i anglickou ustálenou terminologii, doplněné o interaktivní cvičení: kvízy, otázky, videa s porozuměním, mluvení na základě  obrázků. Je primárně zaměřen na dva poslední ročníky gymnázia, i přesto se dá využít i v nižších ročnících osmiletého i čtyřletého studia vcelku nebo jeho jednotlivé části. </a:t>
            </a:r>
          </a:p>
          <a:p>
            <a:pPr algn="just">
              <a:buFont typeface="Arial" charset="0"/>
              <a:buNone/>
            </a:pPr>
            <a:r>
              <a:rPr lang="cs-CZ" sz="1200" dirty="0" smtClean="0">
                <a:solidFill>
                  <a:schemeClr val="tx1"/>
                </a:solidFill>
              </a:rPr>
              <a:t>Pomůcky: interaktivní tabule, </a:t>
            </a:r>
            <a:r>
              <a:rPr lang="cs-CZ" sz="1200" dirty="0" err="1" smtClean="0">
                <a:solidFill>
                  <a:schemeClr val="tx1"/>
                </a:solidFill>
              </a:rPr>
              <a:t>Timesaver</a:t>
            </a:r>
            <a:r>
              <a:rPr lang="cs-CZ" sz="1200" dirty="0" smtClean="0">
                <a:solidFill>
                  <a:schemeClr val="tx1"/>
                </a:solidFill>
              </a:rPr>
              <a:t> </a:t>
            </a:r>
            <a:r>
              <a:rPr lang="cs-CZ" sz="1200" dirty="0" err="1" smtClean="0">
                <a:solidFill>
                  <a:schemeClr val="tx1"/>
                </a:solidFill>
              </a:rPr>
              <a:t>Interactive</a:t>
            </a:r>
            <a:r>
              <a:rPr lang="cs-CZ" sz="1200" dirty="0" smtClean="0">
                <a:solidFill>
                  <a:schemeClr val="tx1"/>
                </a:solidFill>
              </a:rPr>
              <a:t> Video </a:t>
            </a:r>
            <a:r>
              <a:rPr lang="cs-CZ" sz="1200" dirty="0" err="1" smtClean="0">
                <a:solidFill>
                  <a:schemeClr val="tx1"/>
                </a:solidFill>
              </a:rPr>
              <a:t>Prompts</a:t>
            </a:r>
            <a:r>
              <a:rPr lang="cs-CZ" sz="1200" dirty="0" smtClean="0">
                <a:solidFill>
                  <a:schemeClr val="tx1"/>
                </a:solidFill>
              </a:rPr>
              <a:t> </a:t>
            </a:r>
            <a:r>
              <a:rPr lang="cs-CZ" sz="1200" dirty="0" err="1" smtClean="0">
                <a:solidFill>
                  <a:schemeClr val="tx1"/>
                </a:solidFill>
              </a:rPr>
              <a:t>for</a:t>
            </a:r>
            <a:r>
              <a:rPr lang="cs-CZ" sz="1200" dirty="0" smtClean="0">
                <a:solidFill>
                  <a:schemeClr val="tx1"/>
                </a:solidFill>
              </a:rPr>
              <a:t> </a:t>
            </a:r>
            <a:r>
              <a:rPr lang="cs-CZ" sz="1200" dirty="0" err="1" smtClean="0">
                <a:solidFill>
                  <a:schemeClr val="tx1"/>
                </a:solidFill>
              </a:rPr>
              <a:t>Class</a:t>
            </a:r>
            <a:r>
              <a:rPr lang="cs-CZ" sz="1200" dirty="0" smtClean="0">
                <a:solidFill>
                  <a:schemeClr val="tx1"/>
                </a:solidFill>
              </a:rPr>
              <a:t> </a:t>
            </a:r>
            <a:r>
              <a:rPr lang="cs-CZ" sz="1200" dirty="0" err="1" smtClean="0">
                <a:solidFill>
                  <a:schemeClr val="tx1"/>
                </a:solidFill>
              </a:rPr>
              <a:t>Discussions</a:t>
            </a:r>
            <a:endParaRPr lang="cs-CZ" sz="1700" dirty="0" smtClean="0">
              <a:solidFill>
                <a:schemeClr val="tx1"/>
              </a:solidFill>
            </a:endParaRPr>
          </a:p>
          <a:p>
            <a:pPr>
              <a:buFont typeface="Arial" charset="0"/>
              <a:buNone/>
            </a:pPr>
            <a:endParaRPr lang="cs-CZ" i="1" dirty="0" smtClean="0"/>
          </a:p>
          <a:p>
            <a:pPr>
              <a:buFont typeface="Arial" charset="0"/>
              <a:buNone/>
            </a:pPr>
            <a:endParaRPr lang="cs-CZ" i="1" dirty="0" smtClean="0"/>
          </a:p>
        </p:txBody>
      </p:sp>
      <p:graphicFrame>
        <p:nvGraphicFramePr>
          <p:cNvPr id="6" name="Tabulka 5"/>
          <p:cNvGraphicFramePr>
            <a:graphicFrameLocks noGrp="1"/>
          </p:cNvGraphicFramePr>
          <p:nvPr>
            <p:extLst>
              <p:ext uri="{D42A27DB-BD31-4B8C-83A1-F6EECF244321}">
                <p14:modId xmlns:p14="http://schemas.microsoft.com/office/powerpoint/2010/main" val="1083676858"/>
              </p:ext>
            </p:extLst>
          </p:nvPr>
        </p:nvGraphicFramePr>
        <p:xfrm>
          <a:off x="827088" y="2924175"/>
          <a:ext cx="7429501" cy="1354138"/>
        </p:xfrm>
        <a:graphic>
          <a:graphicData uri="http://schemas.openxmlformats.org/drawingml/2006/table">
            <a:tbl>
              <a:tblPr firstRow="1" bandRow="1">
                <a:tableStyleId>{5C22544A-7EE6-4342-B048-85BDC9FD1C3A}</a:tableStyleId>
              </a:tblPr>
              <a:tblGrid>
                <a:gridCol w="2071688"/>
                <a:gridCol w="5357813"/>
              </a:tblGrid>
              <a:tr h="612456">
                <a:tc>
                  <a:txBody>
                    <a:bodyPr/>
                    <a:lstStyle/>
                    <a:p>
                      <a:r>
                        <a:rPr lang="cs-CZ" sz="1200" dirty="0" smtClean="0"/>
                        <a:t>Vzdělávací oblast</a:t>
                      </a:r>
                      <a:endParaRPr lang="cs-CZ" sz="1200" dirty="0"/>
                    </a:p>
                  </a:txBody>
                  <a:tcPr marL="91439" marR="91439"/>
                </a:tc>
                <a:tc>
                  <a:txBody>
                    <a:bodyPr/>
                    <a:lstStyle/>
                    <a:p>
                      <a:r>
                        <a:rPr lang="cs-CZ" sz="1200" dirty="0" smtClean="0"/>
                        <a:t>Jazyk a jazyková komunikace</a:t>
                      </a:r>
                      <a:endParaRPr lang="cs-CZ" sz="1200" dirty="0"/>
                    </a:p>
                  </a:txBody>
                  <a:tcPr marL="91439" marR="91439"/>
                </a:tc>
              </a:tr>
              <a:tr h="370841">
                <a:tc>
                  <a:txBody>
                    <a:bodyPr/>
                    <a:lstStyle/>
                    <a:p>
                      <a:r>
                        <a:rPr lang="cs-CZ" sz="1200" dirty="0" smtClean="0"/>
                        <a:t>Vzdělávací obor</a:t>
                      </a:r>
                      <a:endParaRPr lang="cs-CZ" sz="1200" dirty="0"/>
                    </a:p>
                  </a:txBody>
                  <a:tcPr marL="91439" marR="91439"/>
                </a:tc>
                <a:tc>
                  <a:txBody>
                    <a:bodyPr/>
                    <a:lstStyle/>
                    <a:p>
                      <a:r>
                        <a:rPr lang="cs-CZ" sz="1200" baseline="0" dirty="0" smtClean="0"/>
                        <a:t>Anglický jazyk</a:t>
                      </a:r>
                      <a:endParaRPr lang="cs-CZ" sz="1200" dirty="0"/>
                    </a:p>
                  </a:txBody>
                  <a:tcPr marL="91439" marR="91439"/>
                </a:tc>
              </a:tr>
              <a:tr h="370841">
                <a:tc>
                  <a:txBody>
                    <a:bodyPr/>
                    <a:lstStyle/>
                    <a:p>
                      <a:r>
                        <a:rPr lang="cs-CZ" sz="1200" dirty="0" smtClean="0"/>
                        <a:t>Tematický okruh</a:t>
                      </a:r>
                      <a:endParaRPr lang="cs-CZ" sz="1200" dirty="0"/>
                    </a:p>
                  </a:txBody>
                  <a:tcPr marL="91439" marR="91439"/>
                </a:tc>
                <a:tc>
                  <a:txBody>
                    <a:bodyPr/>
                    <a:lstStyle/>
                    <a:p>
                      <a:r>
                        <a:rPr lang="cs-CZ" sz="1200" noProof="0" dirty="0" err="1" smtClean="0"/>
                        <a:t>The</a:t>
                      </a:r>
                      <a:r>
                        <a:rPr lang="cs-CZ" sz="1200" baseline="0" noProof="0" dirty="0" smtClean="0"/>
                        <a:t> United </a:t>
                      </a:r>
                      <a:r>
                        <a:rPr lang="cs-CZ" sz="1200" baseline="0" noProof="0" dirty="0" err="1" smtClean="0"/>
                        <a:t>Kingdom</a:t>
                      </a:r>
                      <a:endParaRPr lang="en-GB" sz="1200" noProof="0" dirty="0"/>
                    </a:p>
                  </a:txBody>
                  <a:tcPr marL="91439" marR="91439"/>
                </a:tc>
              </a:tr>
            </a:tbl>
          </a:graphicData>
        </a:graphic>
      </p:graphicFrame>
    </p:spTree>
    <p:extLst>
      <p:ext uri="{BB962C8B-B14F-4D97-AF65-F5344CB8AC3E}">
        <p14:creationId xmlns:p14="http://schemas.microsoft.com/office/powerpoint/2010/main" val="1063270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1772816"/>
            <a:ext cx="8229600" cy="2592288"/>
          </a:xfrm>
        </p:spPr>
        <p:txBody>
          <a:bodyPr/>
          <a:lstStyle/>
          <a:p>
            <a:r>
              <a:rPr lang="cs-CZ" sz="3600" b="1" dirty="0" smtClean="0">
                <a:solidFill>
                  <a:schemeClr val="tx1"/>
                </a:solidFill>
                <a:effectLst/>
                <a:latin typeface="Georgia" pitchFamily="18" charset="0"/>
              </a:rPr>
              <a:t>THE </a:t>
            </a:r>
            <a:br>
              <a:rPr lang="cs-CZ" sz="3600" b="1" dirty="0" smtClean="0">
                <a:solidFill>
                  <a:schemeClr val="tx1"/>
                </a:solidFill>
                <a:effectLst/>
                <a:latin typeface="Georgia" pitchFamily="18" charset="0"/>
              </a:rPr>
            </a:br>
            <a:r>
              <a:rPr lang="cs-CZ" sz="3600" b="1" dirty="0" smtClean="0">
                <a:solidFill>
                  <a:schemeClr val="tx1"/>
                </a:solidFill>
                <a:effectLst/>
                <a:latin typeface="Georgia" pitchFamily="18" charset="0"/>
              </a:rPr>
              <a:t>BRITISH ROYAL </a:t>
            </a:r>
            <a:br>
              <a:rPr lang="cs-CZ" sz="3600" b="1" dirty="0" smtClean="0">
                <a:solidFill>
                  <a:schemeClr val="tx1"/>
                </a:solidFill>
                <a:effectLst/>
                <a:latin typeface="Georgia" pitchFamily="18" charset="0"/>
              </a:rPr>
            </a:br>
            <a:r>
              <a:rPr lang="cs-CZ" sz="3600" b="1" dirty="0" smtClean="0">
                <a:solidFill>
                  <a:schemeClr val="tx1"/>
                </a:solidFill>
                <a:effectLst/>
                <a:latin typeface="Georgia" pitchFamily="18" charset="0"/>
              </a:rPr>
              <a:t>FAMILY TREE</a:t>
            </a:r>
            <a:endParaRPr lang="cs-CZ" sz="3600" b="1" dirty="0">
              <a:solidFill>
                <a:schemeClr val="tx1"/>
              </a:solidFill>
              <a:effectLst/>
              <a:latin typeface="Georgia" pitchFamily="18" charset="0"/>
            </a:endParaRPr>
          </a:p>
        </p:txBody>
      </p:sp>
    </p:spTree>
    <p:extLst>
      <p:ext uri="{BB962C8B-B14F-4D97-AF65-F5344CB8AC3E}">
        <p14:creationId xmlns:p14="http://schemas.microsoft.com/office/powerpoint/2010/main" val="10721859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llipszis 3"/>
          <p:cNvSpPr/>
          <p:nvPr/>
        </p:nvSpPr>
        <p:spPr>
          <a:xfrm>
            <a:off x="2700338" y="558734"/>
            <a:ext cx="1512888" cy="15113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hu-HU" dirty="0"/>
          </a:p>
        </p:txBody>
      </p:sp>
      <p:cxnSp>
        <p:nvCxnSpPr>
          <p:cNvPr id="14" name="Egyenes összekötő 13"/>
          <p:cNvCxnSpPr>
            <a:stCxn id="4" idx="6"/>
          </p:cNvCxnSpPr>
          <p:nvPr/>
        </p:nvCxnSpPr>
        <p:spPr>
          <a:xfrm>
            <a:off x="4213226" y="1314384"/>
            <a:ext cx="465887" cy="899"/>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Egyenes összekötő 15"/>
          <p:cNvCxnSpPr/>
          <p:nvPr/>
        </p:nvCxnSpPr>
        <p:spPr>
          <a:xfrm flipH="1">
            <a:off x="4437041" y="1337397"/>
            <a:ext cx="18256" cy="1007955"/>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Egyenes összekötő 19"/>
          <p:cNvCxnSpPr/>
          <p:nvPr/>
        </p:nvCxnSpPr>
        <p:spPr>
          <a:xfrm>
            <a:off x="4464050" y="2349501"/>
            <a:ext cx="341993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7" name="Egyenes összekötő 66"/>
          <p:cNvCxnSpPr/>
          <p:nvPr/>
        </p:nvCxnSpPr>
        <p:spPr>
          <a:xfrm flipH="1">
            <a:off x="972344" y="2349501"/>
            <a:ext cx="3455193" cy="0"/>
          </a:xfrm>
          <a:prstGeom prst="line">
            <a:avLst/>
          </a:prstGeom>
        </p:spPr>
        <p:style>
          <a:lnRef idx="1">
            <a:schemeClr val="accent1"/>
          </a:lnRef>
          <a:fillRef idx="0">
            <a:schemeClr val="accent1"/>
          </a:fillRef>
          <a:effectRef idx="0">
            <a:schemeClr val="accent1"/>
          </a:effectRef>
          <a:fontRef idx="minor">
            <a:schemeClr val="tx1"/>
          </a:fontRef>
        </p:style>
      </p:cxnSp>
      <p:sp>
        <p:nvSpPr>
          <p:cNvPr id="119" name="Lekerekített téglalap 118"/>
          <p:cNvSpPr/>
          <p:nvPr/>
        </p:nvSpPr>
        <p:spPr>
          <a:xfrm>
            <a:off x="507705" y="836712"/>
            <a:ext cx="1944688" cy="788816"/>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dirty="0" smtClean="0">
              <a:solidFill>
                <a:schemeClr val="tx1"/>
              </a:solidFill>
              <a:latin typeface="Comic Sans MS" pitchFamily="66" charset="0"/>
            </a:endParaRPr>
          </a:p>
          <a:p>
            <a:pPr algn="ctr" fontAlgn="auto">
              <a:spcBef>
                <a:spcPts val="0"/>
              </a:spcBef>
              <a:spcAft>
                <a:spcPts val="0"/>
              </a:spcAft>
              <a:defRPr/>
            </a:pPr>
            <a:r>
              <a:rPr lang="en-GB" dirty="0" smtClean="0">
                <a:solidFill>
                  <a:schemeClr val="tx1"/>
                </a:solidFill>
                <a:latin typeface="Comic Sans MS" pitchFamily="66" charset="0"/>
              </a:rPr>
              <a:t>Queen Elizabeth II</a:t>
            </a:r>
            <a:endParaRPr lang="cs-CZ" dirty="0">
              <a:solidFill>
                <a:schemeClr val="tx1"/>
              </a:solidFill>
              <a:latin typeface="Comic Sans MS" pitchFamily="66" charset="0"/>
            </a:endParaRPr>
          </a:p>
          <a:p>
            <a:pPr algn="ctr" fontAlgn="auto">
              <a:spcBef>
                <a:spcPts val="0"/>
              </a:spcBef>
              <a:spcAft>
                <a:spcPts val="0"/>
              </a:spcAft>
              <a:defRPr/>
            </a:pPr>
            <a:endParaRPr lang="en-GB" dirty="0">
              <a:solidFill>
                <a:schemeClr val="tx1"/>
              </a:solidFill>
              <a:latin typeface="Comic Sans MS" pitchFamily="66" charset="0"/>
            </a:endParaRPr>
          </a:p>
        </p:txBody>
      </p:sp>
      <p:sp>
        <p:nvSpPr>
          <p:cNvPr id="120" name="Lekerekített téglalap 119"/>
          <p:cNvSpPr/>
          <p:nvPr/>
        </p:nvSpPr>
        <p:spPr>
          <a:xfrm>
            <a:off x="4694634" y="839859"/>
            <a:ext cx="2160587" cy="1017522"/>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dirty="0" smtClean="0">
                <a:solidFill>
                  <a:schemeClr val="tx1"/>
                </a:solidFill>
                <a:latin typeface="Comic Sans MS" pitchFamily="66" charset="0"/>
              </a:rPr>
              <a:t>Prince Philip, </a:t>
            </a:r>
            <a:r>
              <a:rPr lang="en-GB" dirty="0" smtClean="0">
                <a:solidFill>
                  <a:schemeClr val="tx1"/>
                </a:solidFill>
                <a:latin typeface="Comic Sans MS" pitchFamily="66" charset="0"/>
              </a:rPr>
              <a:t>Duke of Edinburgh</a:t>
            </a:r>
            <a:endParaRPr lang="en-GB" dirty="0">
              <a:solidFill>
                <a:schemeClr val="tx1"/>
              </a:solidFill>
              <a:latin typeface="Comic Sans MS" pitchFamily="66" charset="0"/>
            </a:endParaRPr>
          </a:p>
        </p:txBody>
      </p:sp>
      <p:cxnSp>
        <p:nvCxnSpPr>
          <p:cNvPr id="80" name="Egyenes összekötő 15"/>
          <p:cNvCxnSpPr/>
          <p:nvPr/>
        </p:nvCxnSpPr>
        <p:spPr>
          <a:xfrm>
            <a:off x="972344" y="2340896"/>
            <a:ext cx="0" cy="585785"/>
          </a:xfrm>
          <a:prstGeom prst="line">
            <a:avLst/>
          </a:prstGeom>
        </p:spPr>
        <p:style>
          <a:lnRef idx="1">
            <a:schemeClr val="accent1"/>
          </a:lnRef>
          <a:fillRef idx="0">
            <a:schemeClr val="accent1"/>
          </a:fillRef>
          <a:effectRef idx="0">
            <a:schemeClr val="accent1"/>
          </a:effectRef>
          <a:fontRef idx="minor">
            <a:schemeClr val="tx1"/>
          </a:fontRef>
        </p:style>
      </p:cxnSp>
      <p:cxnSp>
        <p:nvCxnSpPr>
          <p:cNvPr id="81" name="Egyenes összekötő 15"/>
          <p:cNvCxnSpPr/>
          <p:nvPr/>
        </p:nvCxnSpPr>
        <p:spPr>
          <a:xfrm>
            <a:off x="3171077" y="2383884"/>
            <a:ext cx="0" cy="585785"/>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Egyenes összekötő 15"/>
          <p:cNvCxnSpPr/>
          <p:nvPr/>
        </p:nvCxnSpPr>
        <p:spPr>
          <a:xfrm>
            <a:off x="5510314" y="2383883"/>
            <a:ext cx="0" cy="585785"/>
          </a:xfrm>
          <a:prstGeom prst="line">
            <a:avLst/>
          </a:prstGeom>
        </p:spPr>
        <p:style>
          <a:lnRef idx="1">
            <a:schemeClr val="accent1"/>
          </a:lnRef>
          <a:fillRef idx="0">
            <a:schemeClr val="accent1"/>
          </a:fillRef>
          <a:effectRef idx="0">
            <a:schemeClr val="accent1"/>
          </a:effectRef>
          <a:fontRef idx="minor">
            <a:schemeClr val="tx1"/>
          </a:fontRef>
        </p:style>
      </p:cxnSp>
      <p:cxnSp>
        <p:nvCxnSpPr>
          <p:cNvPr id="83" name="Egyenes összekötő 15"/>
          <p:cNvCxnSpPr/>
          <p:nvPr/>
        </p:nvCxnSpPr>
        <p:spPr>
          <a:xfrm>
            <a:off x="7883983" y="2349501"/>
            <a:ext cx="1" cy="553105"/>
          </a:xfrm>
          <a:prstGeom prst="line">
            <a:avLst/>
          </a:prstGeom>
        </p:spPr>
        <p:style>
          <a:lnRef idx="1">
            <a:schemeClr val="accent1"/>
          </a:lnRef>
          <a:fillRef idx="0">
            <a:schemeClr val="accent1"/>
          </a:fillRef>
          <a:effectRef idx="0">
            <a:schemeClr val="accent1"/>
          </a:effectRef>
          <a:fontRef idx="minor">
            <a:schemeClr val="tx1"/>
          </a:fontRef>
        </p:style>
      </p:cxnSp>
      <p:sp>
        <p:nvSpPr>
          <p:cNvPr id="89" name="Lekerekített téglalap 118"/>
          <p:cNvSpPr/>
          <p:nvPr/>
        </p:nvSpPr>
        <p:spPr>
          <a:xfrm>
            <a:off x="107504" y="2980979"/>
            <a:ext cx="2153178" cy="919145"/>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smtClean="0">
                <a:solidFill>
                  <a:schemeClr val="tx1"/>
                </a:solidFill>
                <a:latin typeface="Comic Sans MS" panose="030F0702030302020204" pitchFamily="66" charset="0"/>
              </a:rPr>
              <a:t>Charles</a:t>
            </a:r>
            <a:r>
              <a:rPr lang="cs-CZ" dirty="0" smtClean="0">
                <a:solidFill>
                  <a:schemeClr val="tx1"/>
                </a:solidFill>
                <a:latin typeface="Comic Sans MS" panose="030F0702030302020204" pitchFamily="66" charset="0"/>
              </a:rPr>
              <a:t>, </a:t>
            </a:r>
          </a:p>
          <a:p>
            <a:pPr algn="ctr" fontAlgn="auto">
              <a:spcBef>
                <a:spcPts val="0"/>
              </a:spcBef>
              <a:spcAft>
                <a:spcPts val="0"/>
              </a:spcAft>
              <a:defRPr/>
            </a:pPr>
            <a:r>
              <a:rPr lang="cs-CZ" dirty="0" smtClean="0">
                <a:solidFill>
                  <a:schemeClr val="tx1"/>
                </a:solidFill>
                <a:latin typeface="Comic Sans MS" panose="030F0702030302020204" pitchFamily="66" charset="0"/>
              </a:rPr>
              <a:t>Prince </a:t>
            </a:r>
            <a:r>
              <a:rPr lang="en-GB" dirty="0" smtClean="0">
                <a:solidFill>
                  <a:schemeClr val="tx1"/>
                </a:solidFill>
                <a:latin typeface="Comic Sans MS" panose="030F0702030302020204" pitchFamily="66" charset="0"/>
              </a:rPr>
              <a:t>of</a:t>
            </a:r>
            <a:r>
              <a:rPr lang="cs-CZ" dirty="0" smtClean="0">
                <a:solidFill>
                  <a:schemeClr val="tx1"/>
                </a:solidFill>
                <a:latin typeface="Comic Sans MS" panose="030F0702030302020204" pitchFamily="66" charset="0"/>
              </a:rPr>
              <a:t> Wales</a:t>
            </a:r>
          </a:p>
          <a:p>
            <a:pPr algn="ctr" fontAlgn="auto">
              <a:spcBef>
                <a:spcPts val="0"/>
              </a:spcBef>
              <a:spcAft>
                <a:spcPts val="0"/>
              </a:spcAft>
              <a:defRPr/>
            </a:pPr>
            <a:endParaRPr lang="en-GB" dirty="0">
              <a:solidFill>
                <a:schemeClr val="tx1"/>
              </a:solidFill>
              <a:latin typeface="Comic Sans MS" panose="030F0702030302020204" pitchFamily="66" charset="0"/>
            </a:endParaRPr>
          </a:p>
        </p:txBody>
      </p:sp>
      <p:pic>
        <p:nvPicPr>
          <p:cNvPr id="1026" name="Picture 2" descr="C:\Users\bi\AppData\Local\Microsoft\Windows\Temporary Internet Files\Content.IE5\5A5QYLR8\MC90043033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97164" y="559633"/>
            <a:ext cx="1854200" cy="1577975"/>
          </a:xfrm>
          <a:prstGeom prst="rect">
            <a:avLst/>
          </a:prstGeom>
          <a:noFill/>
          <a:extLst>
            <a:ext uri="{909E8E84-426E-40DD-AFC4-6F175D3DCCD1}">
              <a14:hiddenFill xmlns:a14="http://schemas.microsoft.com/office/drawing/2010/main">
                <a:solidFill>
                  <a:srgbClr val="FFFFFF"/>
                </a:solidFill>
              </a14:hiddenFill>
            </a:ext>
          </a:extLst>
        </p:spPr>
      </p:pic>
      <p:sp>
        <p:nvSpPr>
          <p:cNvPr id="21" name="Lekerekített téglalap 118"/>
          <p:cNvSpPr/>
          <p:nvPr/>
        </p:nvSpPr>
        <p:spPr>
          <a:xfrm>
            <a:off x="4679113" y="3004425"/>
            <a:ext cx="1944688" cy="90529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dirty="0" smtClean="0">
                <a:solidFill>
                  <a:schemeClr val="tx1"/>
                </a:solidFill>
                <a:latin typeface="Comic Sans MS" pitchFamily="66" charset="0"/>
              </a:rPr>
              <a:t>Prince Andrew,</a:t>
            </a:r>
          </a:p>
          <a:p>
            <a:pPr algn="ctr" fontAlgn="auto">
              <a:spcBef>
                <a:spcPts val="0"/>
              </a:spcBef>
              <a:spcAft>
                <a:spcPts val="0"/>
              </a:spcAft>
              <a:defRPr/>
            </a:pPr>
            <a:r>
              <a:rPr lang="en-GB" dirty="0" smtClean="0">
                <a:solidFill>
                  <a:schemeClr val="tx1"/>
                </a:solidFill>
                <a:latin typeface="Comic Sans MS" pitchFamily="66" charset="0"/>
              </a:rPr>
              <a:t>Duke of </a:t>
            </a:r>
            <a:r>
              <a:rPr lang="cs-CZ" dirty="0" smtClean="0">
                <a:solidFill>
                  <a:schemeClr val="tx1"/>
                </a:solidFill>
                <a:latin typeface="Comic Sans MS" pitchFamily="66" charset="0"/>
              </a:rPr>
              <a:t>York</a:t>
            </a:r>
            <a:endParaRPr lang="en-GB" dirty="0">
              <a:solidFill>
                <a:schemeClr val="tx1"/>
              </a:solidFill>
              <a:latin typeface="Comic Sans MS" pitchFamily="66" charset="0"/>
            </a:endParaRPr>
          </a:p>
        </p:txBody>
      </p:sp>
      <p:sp>
        <p:nvSpPr>
          <p:cNvPr id="22" name="Lekerekített téglalap 118"/>
          <p:cNvSpPr/>
          <p:nvPr/>
        </p:nvSpPr>
        <p:spPr>
          <a:xfrm>
            <a:off x="6855221" y="2951443"/>
            <a:ext cx="1944688" cy="90529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dirty="0" smtClean="0">
                <a:solidFill>
                  <a:schemeClr val="tx1"/>
                </a:solidFill>
                <a:latin typeface="Comic Sans MS" pitchFamily="66" charset="0"/>
              </a:rPr>
              <a:t>Prince Edward,</a:t>
            </a:r>
          </a:p>
          <a:p>
            <a:pPr algn="ctr" fontAlgn="auto">
              <a:spcBef>
                <a:spcPts val="0"/>
              </a:spcBef>
              <a:spcAft>
                <a:spcPts val="0"/>
              </a:spcAft>
              <a:defRPr/>
            </a:pPr>
            <a:r>
              <a:rPr lang="cs-CZ" dirty="0" smtClean="0">
                <a:solidFill>
                  <a:schemeClr val="tx1"/>
                </a:solidFill>
                <a:latin typeface="Comic Sans MS" pitchFamily="66" charset="0"/>
              </a:rPr>
              <a:t>Earl </a:t>
            </a:r>
            <a:r>
              <a:rPr lang="en-GB" dirty="0" smtClean="0">
                <a:solidFill>
                  <a:schemeClr val="tx1"/>
                </a:solidFill>
                <a:latin typeface="Comic Sans MS" pitchFamily="66" charset="0"/>
              </a:rPr>
              <a:t>of</a:t>
            </a:r>
            <a:r>
              <a:rPr lang="cs-CZ" dirty="0" smtClean="0">
                <a:solidFill>
                  <a:schemeClr val="tx1"/>
                </a:solidFill>
                <a:latin typeface="Comic Sans MS" pitchFamily="66" charset="0"/>
              </a:rPr>
              <a:t> Wessex</a:t>
            </a:r>
            <a:endParaRPr lang="en-GB" dirty="0">
              <a:solidFill>
                <a:schemeClr val="tx1"/>
              </a:solidFill>
              <a:latin typeface="Comic Sans MS" pitchFamily="66" charset="0"/>
            </a:endParaRPr>
          </a:p>
        </p:txBody>
      </p:sp>
      <p:sp>
        <p:nvSpPr>
          <p:cNvPr id="23" name="Lekerekített téglalap 118"/>
          <p:cNvSpPr/>
          <p:nvPr/>
        </p:nvSpPr>
        <p:spPr>
          <a:xfrm>
            <a:off x="2492353" y="3006625"/>
            <a:ext cx="1944688" cy="90529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smtClean="0">
                <a:solidFill>
                  <a:schemeClr val="tx1"/>
                </a:solidFill>
                <a:latin typeface="Comic Sans MS" pitchFamily="66" charset="0"/>
              </a:rPr>
              <a:t>Anne</a:t>
            </a:r>
            <a:r>
              <a:rPr lang="cs-CZ" dirty="0" smtClean="0">
                <a:solidFill>
                  <a:schemeClr val="tx1"/>
                </a:solidFill>
                <a:latin typeface="Comic Sans MS" pitchFamily="66" charset="0"/>
              </a:rPr>
              <a:t>, </a:t>
            </a:r>
            <a:r>
              <a:rPr lang="en-GB" dirty="0" smtClean="0">
                <a:solidFill>
                  <a:schemeClr val="tx1"/>
                </a:solidFill>
                <a:latin typeface="Comic Sans MS" pitchFamily="66" charset="0"/>
              </a:rPr>
              <a:t>the Princess Royal</a:t>
            </a:r>
            <a:endParaRPr lang="en-GB" dirty="0">
              <a:solidFill>
                <a:schemeClr val="tx1"/>
              </a:solidFill>
              <a:latin typeface="Comic Sans MS" pitchFamily="66" charset="0"/>
            </a:endParaRPr>
          </a:p>
        </p:txBody>
      </p:sp>
      <p:sp>
        <p:nvSpPr>
          <p:cNvPr id="18" name="Lekerekített téglalap 118"/>
          <p:cNvSpPr/>
          <p:nvPr/>
        </p:nvSpPr>
        <p:spPr>
          <a:xfrm>
            <a:off x="2424138" y="4437112"/>
            <a:ext cx="1944688" cy="90529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dirty="0">
                <a:solidFill>
                  <a:schemeClr val="tx1"/>
                </a:solidFill>
                <a:latin typeface="Comic Sans MS" panose="030F0702030302020204" pitchFamily="66" charset="0"/>
              </a:rPr>
              <a:t>C</a:t>
            </a:r>
            <a:r>
              <a:rPr lang="cs-CZ" dirty="0" smtClean="0">
                <a:solidFill>
                  <a:schemeClr val="tx1"/>
                </a:solidFill>
                <a:latin typeface="Comic Sans MS" panose="030F0702030302020204" pitchFamily="66" charset="0"/>
              </a:rPr>
              <a:t>atherine, </a:t>
            </a:r>
            <a:r>
              <a:rPr lang="en-GB" dirty="0" smtClean="0">
                <a:solidFill>
                  <a:schemeClr val="tx1"/>
                </a:solidFill>
                <a:latin typeface="Comic Sans MS" panose="030F0702030302020204" pitchFamily="66" charset="0"/>
              </a:rPr>
              <a:t>Duchess of </a:t>
            </a:r>
            <a:r>
              <a:rPr lang="cs-CZ" dirty="0" smtClean="0">
                <a:solidFill>
                  <a:schemeClr val="tx1"/>
                </a:solidFill>
                <a:latin typeface="Comic Sans MS" panose="030F0702030302020204" pitchFamily="66" charset="0"/>
              </a:rPr>
              <a:t>Cambridge</a:t>
            </a:r>
            <a:endParaRPr lang="en-GB" dirty="0">
              <a:solidFill>
                <a:schemeClr val="tx1"/>
              </a:solidFill>
              <a:latin typeface="Comic Sans MS" panose="030F0702030302020204" pitchFamily="66" charset="0"/>
            </a:endParaRPr>
          </a:p>
        </p:txBody>
      </p:sp>
      <p:sp>
        <p:nvSpPr>
          <p:cNvPr id="19" name="Lekerekített téglalap 118"/>
          <p:cNvSpPr/>
          <p:nvPr/>
        </p:nvSpPr>
        <p:spPr>
          <a:xfrm>
            <a:off x="4999487" y="4418694"/>
            <a:ext cx="1944688" cy="92370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dirty="0" smtClean="0">
                <a:solidFill>
                  <a:schemeClr val="tx1"/>
                </a:solidFill>
                <a:latin typeface="Comic Sans MS" panose="030F0702030302020204" pitchFamily="66" charset="0"/>
              </a:rPr>
              <a:t>Prince </a:t>
            </a:r>
            <a:r>
              <a:rPr lang="en-GB" dirty="0" smtClean="0">
                <a:solidFill>
                  <a:schemeClr val="tx1"/>
                </a:solidFill>
                <a:latin typeface="Comic Sans MS" panose="030F0702030302020204" pitchFamily="66" charset="0"/>
              </a:rPr>
              <a:t>Harry</a:t>
            </a:r>
          </a:p>
          <a:p>
            <a:pPr algn="ctr" fontAlgn="auto">
              <a:spcBef>
                <a:spcPts val="0"/>
              </a:spcBef>
              <a:spcAft>
                <a:spcPts val="0"/>
              </a:spcAft>
              <a:defRPr/>
            </a:pPr>
            <a:r>
              <a:rPr lang="en-GB" dirty="0" smtClean="0">
                <a:solidFill>
                  <a:schemeClr val="tx1"/>
                </a:solidFill>
                <a:latin typeface="Comic Sans MS" panose="030F0702030302020204" pitchFamily="66" charset="0"/>
              </a:rPr>
              <a:t>of </a:t>
            </a:r>
            <a:r>
              <a:rPr lang="cs-CZ" dirty="0" smtClean="0">
                <a:solidFill>
                  <a:schemeClr val="tx1"/>
                </a:solidFill>
                <a:latin typeface="Comic Sans MS" panose="030F0702030302020204" pitchFamily="66" charset="0"/>
              </a:rPr>
              <a:t>Wales</a:t>
            </a:r>
          </a:p>
        </p:txBody>
      </p:sp>
      <p:sp>
        <p:nvSpPr>
          <p:cNvPr id="24" name="Lekerekített téglalap 118"/>
          <p:cNvSpPr/>
          <p:nvPr/>
        </p:nvSpPr>
        <p:spPr>
          <a:xfrm>
            <a:off x="179512" y="4418693"/>
            <a:ext cx="1944688" cy="90529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smtClean="0">
                <a:solidFill>
                  <a:schemeClr val="tx1"/>
                </a:solidFill>
                <a:latin typeface="Comic Sans MS" panose="030F0702030302020204" pitchFamily="66" charset="0"/>
              </a:rPr>
              <a:t>Prince</a:t>
            </a:r>
            <a:r>
              <a:rPr lang="cs-CZ" dirty="0" smtClean="0">
                <a:solidFill>
                  <a:schemeClr val="tx1"/>
                </a:solidFill>
                <a:latin typeface="Comic Sans MS" panose="030F0702030302020204" pitchFamily="66" charset="0"/>
              </a:rPr>
              <a:t> William, </a:t>
            </a:r>
            <a:r>
              <a:rPr lang="en-GB" dirty="0" smtClean="0">
                <a:solidFill>
                  <a:schemeClr val="tx1"/>
                </a:solidFill>
                <a:latin typeface="Comic Sans MS" panose="030F0702030302020204" pitchFamily="66" charset="0"/>
              </a:rPr>
              <a:t>Duke of </a:t>
            </a:r>
            <a:r>
              <a:rPr lang="cs-CZ" dirty="0" smtClean="0">
                <a:solidFill>
                  <a:schemeClr val="tx1"/>
                </a:solidFill>
                <a:latin typeface="Comic Sans MS" panose="030F0702030302020204" pitchFamily="66" charset="0"/>
              </a:rPr>
              <a:t>Cambridge</a:t>
            </a:r>
            <a:endParaRPr lang="en-GB" dirty="0">
              <a:solidFill>
                <a:schemeClr val="tx1"/>
              </a:solidFill>
              <a:latin typeface="Comic Sans MS" panose="030F0702030302020204" pitchFamily="66" charset="0"/>
            </a:endParaRPr>
          </a:p>
        </p:txBody>
      </p:sp>
      <p:sp>
        <p:nvSpPr>
          <p:cNvPr id="25" name="Lekerekített téglalap 118"/>
          <p:cNvSpPr/>
          <p:nvPr/>
        </p:nvSpPr>
        <p:spPr>
          <a:xfrm>
            <a:off x="972344" y="5612904"/>
            <a:ext cx="1944688" cy="90529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dirty="0" smtClean="0">
                <a:solidFill>
                  <a:schemeClr val="tx1"/>
                </a:solidFill>
                <a:latin typeface="Comic Sans MS" panose="030F0702030302020204" pitchFamily="66" charset="0"/>
              </a:rPr>
              <a:t>Prince George </a:t>
            </a:r>
            <a:r>
              <a:rPr lang="cs-CZ" dirty="0" err="1" smtClean="0">
                <a:solidFill>
                  <a:schemeClr val="tx1"/>
                </a:solidFill>
                <a:latin typeface="Comic Sans MS" panose="030F0702030302020204" pitchFamily="66" charset="0"/>
              </a:rPr>
              <a:t>of</a:t>
            </a:r>
            <a:r>
              <a:rPr lang="cs-CZ" dirty="0" smtClean="0">
                <a:solidFill>
                  <a:schemeClr val="tx1"/>
                </a:solidFill>
                <a:latin typeface="Comic Sans MS" panose="030F0702030302020204" pitchFamily="66" charset="0"/>
              </a:rPr>
              <a:t> Cambridge</a:t>
            </a:r>
            <a:endParaRPr lang="en-GB" dirty="0">
              <a:solidFill>
                <a:schemeClr val="tx1"/>
              </a:solidFill>
              <a:latin typeface="Comic Sans MS" panose="030F0702030302020204" pitchFamily="66" charset="0"/>
            </a:endParaRPr>
          </a:p>
        </p:txBody>
      </p:sp>
      <p:cxnSp>
        <p:nvCxnSpPr>
          <p:cNvPr id="26" name="Egyenes összekötő 13"/>
          <p:cNvCxnSpPr/>
          <p:nvPr/>
        </p:nvCxnSpPr>
        <p:spPr>
          <a:xfrm>
            <a:off x="2124200" y="4797152"/>
            <a:ext cx="27296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Egyenes összekötő 15"/>
          <p:cNvCxnSpPr/>
          <p:nvPr/>
        </p:nvCxnSpPr>
        <p:spPr>
          <a:xfrm>
            <a:off x="2260682" y="4797152"/>
            <a:ext cx="0" cy="797238"/>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Egyenes összekötő 15"/>
          <p:cNvCxnSpPr>
            <a:endCxn id="24" idx="0"/>
          </p:cNvCxnSpPr>
          <p:nvPr/>
        </p:nvCxnSpPr>
        <p:spPr>
          <a:xfrm>
            <a:off x="1151856" y="3900125"/>
            <a:ext cx="0" cy="518568"/>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Egyenes összekötő 15"/>
          <p:cNvCxnSpPr/>
          <p:nvPr/>
        </p:nvCxnSpPr>
        <p:spPr>
          <a:xfrm>
            <a:off x="1944688" y="3874958"/>
            <a:ext cx="3051482" cy="590067"/>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ovéPole 1"/>
          <p:cNvSpPr txBox="1"/>
          <p:nvPr/>
        </p:nvSpPr>
        <p:spPr>
          <a:xfrm>
            <a:off x="1944688" y="1857381"/>
            <a:ext cx="357790" cy="369332"/>
          </a:xfrm>
          <a:prstGeom prst="rect">
            <a:avLst/>
          </a:prstGeom>
          <a:noFill/>
        </p:spPr>
        <p:txBody>
          <a:bodyPr wrap="none" rtlCol="0">
            <a:spAutoFit/>
          </a:bodyPr>
          <a:lstStyle/>
          <a:p>
            <a:r>
              <a:rPr lang="cs-CZ" dirty="0" smtClean="0"/>
              <a:t>1.</a:t>
            </a:r>
            <a:endParaRPr lang="cs-CZ" dirty="0"/>
          </a:p>
        </p:txBody>
      </p:sp>
    </p:spTree>
    <p:extLst>
      <p:ext uri="{BB962C8B-B14F-4D97-AF65-F5344CB8AC3E}">
        <p14:creationId xmlns:p14="http://schemas.microsoft.com/office/powerpoint/2010/main" val="3752171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0">
                                            <p:txEl>
                                              <p:pRg st="0" end="0"/>
                                            </p:txEl>
                                          </p:spTgt>
                                        </p:tgtEl>
                                        <p:attrNameLst>
                                          <p:attrName>style.visibility</p:attrName>
                                        </p:attrNameLst>
                                      </p:cBhvr>
                                      <p:to>
                                        <p:strVal val="visible"/>
                                      </p:to>
                                    </p:set>
                                    <p:anim calcmode="lin" valueType="num">
                                      <p:cBhvr additive="base">
                                        <p:cTn id="7" dur="500" fill="hold"/>
                                        <p:tgtEl>
                                          <p:spTgt spid="12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9">
                                            <p:txEl>
                                              <p:pRg st="0" end="0"/>
                                            </p:txEl>
                                          </p:spTgt>
                                        </p:tgtEl>
                                        <p:attrNameLst>
                                          <p:attrName>style.visibility</p:attrName>
                                        </p:attrNameLst>
                                      </p:cBhvr>
                                      <p:to>
                                        <p:strVal val="visible"/>
                                      </p:to>
                                    </p:set>
                                    <p:anim calcmode="lin" valueType="num">
                                      <p:cBhvr additive="base">
                                        <p:cTn id="13" dur="500" fill="hold"/>
                                        <p:tgtEl>
                                          <p:spTgt spid="8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9">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89">
                                            <p:txEl>
                                              <p:pRg st="1" end="1"/>
                                            </p:txEl>
                                          </p:spTgt>
                                        </p:tgtEl>
                                        <p:attrNameLst>
                                          <p:attrName>style.visibility</p:attrName>
                                        </p:attrNameLst>
                                      </p:cBhvr>
                                      <p:to>
                                        <p:strVal val="visible"/>
                                      </p:to>
                                    </p:set>
                                    <p:anim calcmode="lin" valueType="num">
                                      <p:cBhvr additive="base">
                                        <p:cTn id="17" dur="500" fill="hold"/>
                                        <p:tgtEl>
                                          <p:spTgt spid="89">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8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3">
                                            <p:txEl>
                                              <p:pRg st="0" end="0"/>
                                            </p:txEl>
                                          </p:spTgt>
                                        </p:tgtEl>
                                        <p:attrNameLst>
                                          <p:attrName>style.visibility</p:attrName>
                                        </p:attrNameLst>
                                      </p:cBhvr>
                                      <p:to>
                                        <p:strVal val="visible"/>
                                      </p:to>
                                    </p:set>
                                    <p:anim calcmode="lin" valueType="num">
                                      <p:cBhvr additive="base">
                                        <p:cTn id="23" dur="500" fill="hold"/>
                                        <p:tgtEl>
                                          <p:spTgt spid="23">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1">
                                            <p:txEl>
                                              <p:pRg st="0" end="0"/>
                                            </p:txEl>
                                          </p:spTgt>
                                        </p:tgtEl>
                                        <p:attrNameLst>
                                          <p:attrName>style.visibility</p:attrName>
                                        </p:attrNameLst>
                                      </p:cBhvr>
                                      <p:to>
                                        <p:strVal val="visible"/>
                                      </p:to>
                                    </p:set>
                                    <p:anim calcmode="lin" valueType="num">
                                      <p:cBhvr additive="base">
                                        <p:cTn id="29"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1">
                                            <p:txEl>
                                              <p:pRg st="0" end="0"/>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1">
                                            <p:txEl>
                                              <p:pRg st="1" end="1"/>
                                            </p:txEl>
                                          </p:spTgt>
                                        </p:tgtEl>
                                        <p:attrNameLst>
                                          <p:attrName>style.visibility</p:attrName>
                                        </p:attrNameLst>
                                      </p:cBhvr>
                                      <p:to>
                                        <p:strVal val="visible"/>
                                      </p:to>
                                    </p:set>
                                    <p:anim calcmode="lin" valueType="num">
                                      <p:cBhvr additive="base">
                                        <p:cTn id="33" dur="500" fill="hold"/>
                                        <p:tgtEl>
                                          <p:spTgt spid="21">
                                            <p:txEl>
                                              <p:pRg st="1" end="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22">
                                            <p:txEl>
                                              <p:pRg st="0" end="0"/>
                                            </p:txEl>
                                          </p:spTgt>
                                        </p:tgtEl>
                                        <p:attrNameLst>
                                          <p:attrName>style.visibility</p:attrName>
                                        </p:attrNameLst>
                                      </p:cBhvr>
                                      <p:to>
                                        <p:strVal val="visible"/>
                                      </p:to>
                                    </p:set>
                                    <p:anim calcmode="lin" valueType="num">
                                      <p:cBhvr additive="base">
                                        <p:cTn id="39" dur="500" fill="hold"/>
                                        <p:tgtEl>
                                          <p:spTgt spid="22">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2">
                                            <p:txEl>
                                              <p:pRg st="0" end="0"/>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22">
                                            <p:txEl>
                                              <p:pRg st="1" end="1"/>
                                            </p:txEl>
                                          </p:spTgt>
                                        </p:tgtEl>
                                        <p:attrNameLst>
                                          <p:attrName>style.visibility</p:attrName>
                                        </p:attrNameLst>
                                      </p:cBhvr>
                                      <p:to>
                                        <p:strVal val="visible"/>
                                      </p:to>
                                    </p:set>
                                    <p:anim calcmode="lin" valueType="num">
                                      <p:cBhvr additive="base">
                                        <p:cTn id="43" dur="500" fill="hold"/>
                                        <p:tgtEl>
                                          <p:spTgt spid="22">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4">
                                            <p:txEl>
                                              <p:pRg st="0" end="0"/>
                                            </p:txEl>
                                          </p:spTgt>
                                        </p:tgtEl>
                                        <p:attrNameLst>
                                          <p:attrName>style.visibility</p:attrName>
                                        </p:attrNameLst>
                                      </p:cBhvr>
                                      <p:to>
                                        <p:strVal val="visible"/>
                                      </p:to>
                                    </p:set>
                                    <p:anim calcmode="lin" valueType="num">
                                      <p:cBhvr additive="base">
                                        <p:cTn id="49" dur="500" fill="hold"/>
                                        <p:tgtEl>
                                          <p:spTgt spid="24">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8">
                                            <p:txEl>
                                              <p:pRg st="0" end="0"/>
                                            </p:txEl>
                                          </p:spTgt>
                                        </p:tgtEl>
                                        <p:attrNameLst>
                                          <p:attrName>style.visibility</p:attrName>
                                        </p:attrNameLst>
                                      </p:cBhvr>
                                      <p:to>
                                        <p:strVal val="visible"/>
                                      </p:to>
                                    </p:set>
                                    <p:anim calcmode="lin" valueType="num">
                                      <p:cBhvr additive="base">
                                        <p:cTn id="55"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19">
                                            <p:txEl>
                                              <p:pRg st="0" end="0"/>
                                            </p:txEl>
                                          </p:spTgt>
                                        </p:tgtEl>
                                        <p:attrNameLst>
                                          <p:attrName>style.visibility</p:attrName>
                                        </p:attrNameLst>
                                      </p:cBhvr>
                                      <p:to>
                                        <p:strVal val="visible"/>
                                      </p:to>
                                    </p:set>
                                    <p:anim calcmode="lin" valueType="num">
                                      <p:cBhvr additive="base">
                                        <p:cTn id="61" dur="500" fill="hold"/>
                                        <p:tgtEl>
                                          <p:spTgt spid="19">
                                            <p:txEl>
                                              <p:pRg st="0" end="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9">
                                            <p:txEl>
                                              <p:pRg st="0" end="0"/>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19">
                                            <p:txEl>
                                              <p:pRg st="1" end="1"/>
                                            </p:txEl>
                                          </p:spTgt>
                                        </p:tgtEl>
                                        <p:attrNameLst>
                                          <p:attrName>style.visibility</p:attrName>
                                        </p:attrNameLst>
                                      </p:cBhvr>
                                      <p:to>
                                        <p:strVal val="visible"/>
                                      </p:to>
                                    </p:set>
                                    <p:anim calcmode="lin" valueType="num">
                                      <p:cBhvr additive="base">
                                        <p:cTn id="65" dur="500" fill="hold"/>
                                        <p:tgtEl>
                                          <p:spTgt spid="19">
                                            <p:txEl>
                                              <p:pRg st="1" end="1"/>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25">
                                            <p:txEl>
                                              <p:pRg st="0" end="0"/>
                                            </p:txEl>
                                          </p:spTgt>
                                        </p:tgtEl>
                                        <p:attrNameLst>
                                          <p:attrName>style.visibility</p:attrName>
                                        </p:attrNameLst>
                                      </p:cBhvr>
                                      <p:to>
                                        <p:strVal val="visible"/>
                                      </p:to>
                                    </p:set>
                                    <p:anim calcmode="lin" valueType="num">
                                      <p:cBhvr additive="base">
                                        <p:cTn id="71" dur="500" fill="hold"/>
                                        <p:tgtEl>
                                          <p:spTgt spid="25">
                                            <p:txEl>
                                              <p:pRg st="0" end="0"/>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2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428604"/>
            <a:ext cx="8229600" cy="4944612"/>
          </a:xfrm>
        </p:spPr>
        <p:txBody>
          <a:bodyPr/>
          <a:lstStyle/>
          <a:p>
            <a:r>
              <a:rPr lang="en-GB" dirty="0" smtClean="0">
                <a:solidFill>
                  <a:schemeClr val="tx1"/>
                </a:solidFill>
                <a:effectLst>
                  <a:outerShdw blurRad="38100" dist="38100" dir="2700000" algn="tl">
                    <a:srgbClr val="000000">
                      <a:alpha val="43137"/>
                    </a:srgbClr>
                  </a:outerShdw>
                </a:effectLst>
                <a:latin typeface="Georgia" panose="02040502050405020303" pitchFamily="18" charset="0"/>
              </a:rPr>
              <a:t>Timesaver: Video Prompts</a:t>
            </a:r>
            <a:r>
              <a:rPr lang="cs-CZ" dirty="0" smtClean="0"/>
              <a:t/>
            </a:r>
            <a:br>
              <a:rPr lang="cs-CZ" dirty="0" smtClean="0"/>
            </a:br>
            <a:r>
              <a:rPr lang="cs-CZ" dirty="0"/>
              <a:t/>
            </a:r>
            <a:br>
              <a:rPr lang="cs-CZ" dirty="0"/>
            </a:br>
            <a:r>
              <a:rPr lang="en-GB" b="1" dirty="0" smtClean="0">
                <a:solidFill>
                  <a:srgbClr val="C00000"/>
                </a:solidFill>
                <a:effectLst/>
                <a:latin typeface="Georgia" panose="02040502050405020303" pitchFamily="18" charset="0"/>
              </a:rPr>
              <a:t>Match the labels to the members of the royal family.</a:t>
            </a:r>
            <a:br>
              <a:rPr lang="en-GB" b="1" dirty="0" smtClean="0">
                <a:solidFill>
                  <a:srgbClr val="C00000"/>
                </a:solidFill>
                <a:effectLst/>
                <a:latin typeface="Georgia" panose="02040502050405020303" pitchFamily="18" charset="0"/>
              </a:rPr>
            </a:br>
            <a:endParaRPr lang="en-GB" b="1" dirty="0">
              <a:solidFill>
                <a:srgbClr val="C00000"/>
              </a:solidFill>
              <a:effectLst/>
              <a:latin typeface="Georgia" panose="02040502050405020303" pitchFamily="18" charset="0"/>
            </a:endParaRPr>
          </a:p>
        </p:txBody>
      </p:sp>
    </p:spTree>
    <p:extLst>
      <p:ext uri="{BB962C8B-B14F-4D97-AF65-F5344CB8AC3E}">
        <p14:creationId xmlns:p14="http://schemas.microsoft.com/office/powerpoint/2010/main" val="397166036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22313" y="836712"/>
            <a:ext cx="7772400" cy="3816424"/>
          </a:xfrm>
        </p:spPr>
        <p:txBody>
          <a:bodyPr/>
          <a:lstStyle/>
          <a:p>
            <a:pPr algn="just">
              <a:lnSpc>
                <a:spcPct val="150000"/>
              </a:lnSpc>
            </a:pPr>
            <a:r>
              <a:rPr lang="en-GB" sz="2000" dirty="0" smtClean="0">
                <a:solidFill>
                  <a:schemeClr val="tx1"/>
                </a:solidFill>
                <a:effectLst/>
                <a:latin typeface="Georgia" panose="02040502050405020303" pitchFamily="18" charset="0"/>
              </a:rPr>
              <a:t>England has had ……….. and ………… for more than 1,000 years. Today´s royal family are direct …………………. of William the …………………, who became king of England on Christmas Day 1066. When Prince William becomes king, he </a:t>
            </a:r>
            <a:r>
              <a:rPr lang="en-GB" sz="2000" dirty="0" err="1" smtClean="0">
                <a:solidFill>
                  <a:schemeClr val="tx1"/>
                </a:solidFill>
                <a:effectLst/>
                <a:latin typeface="Georgia" panose="02040502050405020303" pitchFamily="18" charset="0"/>
              </a:rPr>
              <a:t>wil</a:t>
            </a:r>
            <a:r>
              <a:rPr lang="cs-CZ" sz="2000" dirty="0" smtClean="0">
                <a:solidFill>
                  <a:schemeClr val="tx1"/>
                </a:solidFill>
                <a:effectLst/>
                <a:latin typeface="Georgia" panose="02040502050405020303" pitchFamily="18" charset="0"/>
              </a:rPr>
              <a:t>l</a:t>
            </a:r>
            <a:r>
              <a:rPr lang="en-GB" sz="2000" dirty="0" smtClean="0">
                <a:solidFill>
                  <a:schemeClr val="tx1"/>
                </a:solidFill>
                <a:effectLst/>
                <a:latin typeface="Georgia" panose="02040502050405020303" pitchFamily="18" charset="0"/>
              </a:rPr>
              <a:t> be king ………………….  .</a:t>
            </a:r>
            <a:br>
              <a:rPr lang="en-GB" sz="2000" dirty="0" smtClean="0">
                <a:solidFill>
                  <a:schemeClr val="tx1"/>
                </a:solidFill>
                <a:effectLst/>
                <a:latin typeface="Georgia" panose="02040502050405020303" pitchFamily="18" charset="0"/>
              </a:rPr>
            </a:br>
            <a:r>
              <a:rPr lang="en-GB" sz="2000" dirty="0" smtClean="0">
                <a:solidFill>
                  <a:schemeClr val="tx1"/>
                </a:solidFill>
                <a:effectLst/>
                <a:latin typeface="Georgia" panose="02040502050405020303" pitchFamily="18" charset="0"/>
              </a:rPr>
              <a:t>The present ………………., Queen Elizabeth II, celebrated …………. years on the ……………… in 2012. Many of the other royal families in Europe are ………………………. to Britain´s royal family. </a:t>
            </a:r>
            <a:br>
              <a:rPr lang="en-GB" sz="2000" dirty="0" smtClean="0">
                <a:solidFill>
                  <a:schemeClr val="tx1"/>
                </a:solidFill>
                <a:effectLst/>
                <a:latin typeface="Georgia" panose="02040502050405020303" pitchFamily="18" charset="0"/>
              </a:rPr>
            </a:br>
            <a:r>
              <a:rPr lang="en-GB" sz="2000" dirty="0" smtClean="0">
                <a:solidFill>
                  <a:schemeClr val="tx1"/>
                </a:solidFill>
                <a:effectLst/>
                <a:latin typeface="Georgia" panose="02040502050405020303" pitchFamily="18" charset="0"/>
              </a:rPr>
              <a:t> </a:t>
            </a:r>
            <a:endParaRPr lang="en-GB" sz="2000" dirty="0">
              <a:solidFill>
                <a:schemeClr val="tx1"/>
              </a:solidFill>
              <a:effectLst/>
              <a:latin typeface="Georgia" panose="02040502050405020303" pitchFamily="18" charset="0"/>
            </a:endParaRPr>
          </a:p>
        </p:txBody>
      </p:sp>
      <p:sp>
        <p:nvSpPr>
          <p:cNvPr id="3" name="Zástupný symbol pro text 2"/>
          <p:cNvSpPr>
            <a:spLocks noGrp="1"/>
          </p:cNvSpPr>
          <p:nvPr>
            <p:ph type="body" idx="1"/>
          </p:nvPr>
        </p:nvSpPr>
        <p:spPr>
          <a:xfrm>
            <a:off x="683568" y="4725144"/>
            <a:ext cx="7772400" cy="1131887"/>
          </a:xfrm>
        </p:spPr>
        <p:txBody>
          <a:bodyPr/>
          <a:lstStyle/>
          <a:p>
            <a:r>
              <a:rPr lang="cs-CZ" b="1" dirty="0" err="1" smtClean="0">
                <a:solidFill>
                  <a:srgbClr val="C00000"/>
                </a:solidFill>
                <a:latin typeface="Georgia" panose="02040502050405020303" pitchFamily="18" charset="0"/>
              </a:rPr>
              <a:t>Conqueror</a:t>
            </a:r>
            <a:r>
              <a:rPr lang="cs-CZ" b="1" dirty="0" smtClean="0">
                <a:solidFill>
                  <a:srgbClr val="C00000"/>
                </a:solidFill>
                <a:latin typeface="Georgia" panose="02040502050405020303" pitchFamily="18" charset="0"/>
              </a:rPr>
              <a:t>,   </a:t>
            </a:r>
            <a:r>
              <a:rPr lang="cs-CZ" b="1" dirty="0" err="1" smtClean="0">
                <a:solidFill>
                  <a:srgbClr val="C00000"/>
                </a:solidFill>
                <a:latin typeface="Georgia" panose="02040502050405020303" pitchFamily="18" charset="0"/>
              </a:rPr>
              <a:t>related</a:t>
            </a:r>
            <a:r>
              <a:rPr lang="cs-CZ" b="1" dirty="0" smtClean="0">
                <a:solidFill>
                  <a:srgbClr val="C00000"/>
                </a:solidFill>
                <a:latin typeface="Georgia" panose="02040502050405020303" pitchFamily="18" charset="0"/>
              </a:rPr>
              <a:t>, </a:t>
            </a:r>
            <a:r>
              <a:rPr lang="cs-CZ" b="1" dirty="0" err="1" smtClean="0">
                <a:solidFill>
                  <a:srgbClr val="C00000"/>
                </a:solidFill>
                <a:latin typeface="Georgia" panose="02040502050405020303" pitchFamily="18" charset="0"/>
              </a:rPr>
              <a:t>descendats</a:t>
            </a:r>
            <a:r>
              <a:rPr lang="cs-CZ" b="1" dirty="0" smtClean="0">
                <a:solidFill>
                  <a:srgbClr val="C00000"/>
                </a:solidFill>
                <a:latin typeface="Georgia" panose="02040502050405020303" pitchFamily="18" charset="0"/>
              </a:rPr>
              <a:t>, </a:t>
            </a:r>
            <a:r>
              <a:rPr lang="cs-CZ" b="1" dirty="0" err="1" smtClean="0">
                <a:solidFill>
                  <a:srgbClr val="C00000"/>
                </a:solidFill>
                <a:latin typeface="Georgia" panose="02040502050405020303" pitchFamily="18" charset="0"/>
              </a:rPr>
              <a:t>kings</a:t>
            </a:r>
            <a:r>
              <a:rPr lang="cs-CZ" b="1" dirty="0" smtClean="0">
                <a:solidFill>
                  <a:srgbClr val="C00000"/>
                </a:solidFill>
                <a:latin typeface="Georgia" panose="02040502050405020303" pitchFamily="18" charset="0"/>
              </a:rPr>
              <a:t>, </a:t>
            </a:r>
            <a:r>
              <a:rPr lang="cs-CZ" b="1" dirty="0" err="1" smtClean="0">
                <a:solidFill>
                  <a:srgbClr val="C00000"/>
                </a:solidFill>
                <a:latin typeface="Georgia" panose="02040502050405020303" pitchFamily="18" charset="0"/>
              </a:rPr>
              <a:t>queens</a:t>
            </a:r>
            <a:r>
              <a:rPr lang="cs-CZ" b="1" dirty="0" smtClean="0">
                <a:solidFill>
                  <a:srgbClr val="C00000"/>
                </a:solidFill>
                <a:latin typeface="Georgia" panose="02040502050405020303" pitchFamily="18" charset="0"/>
              </a:rPr>
              <a:t>, </a:t>
            </a:r>
          </a:p>
          <a:p>
            <a:r>
              <a:rPr lang="cs-CZ" b="1" dirty="0" smtClean="0">
                <a:solidFill>
                  <a:srgbClr val="C00000"/>
                </a:solidFill>
                <a:latin typeface="Georgia" panose="02040502050405020303" pitchFamily="18" charset="0"/>
              </a:rPr>
              <a:t>60, William V, </a:t>
            </a:r>
            <a:r>
              <a:rPr lang="cs-CZ" b="1" dirty="0" err="1" smtClean="0">
                <a:solidFill>
                  <a:srgbClr val="C00000"/>
                </a:solidFill>
                <a:latin typeface="Georgia" panose="02040502050405020303" pitchFamily="18" charset="0"/>
              </a:rPr>
              <a:t>monarch</a:t>
            </a:r>
            <a:r>
              <a:rPr lang="cs-CZ" b="1" dirty="0" smtClean="0">
                <a:solidFill>
                  <a:srgbClr val="C00000"/>
                </a:solidFill>
                <a:latin typeface="Georgia" panose="02040502050405020303" pitchFamily="18" charset="0"/>
              </a:rPr>
              <a:t>, </a:t>
            </a:r>
            <a:r>
              <a:rPr lang="cs-CZ" b="1" dirty="0" err="1" smtClean="0">
                <a:solidFill>
                  <a:srgbClr val="C00000"/>
                </a:solidFill>
                <a:latin typeface="Georgia" panose="02040502050405020303" pitchFamily="18" charset="0"/>
              </a:rPr>
              <a:t>throne</a:t>
            </a:r>
            <a:endParaRPr lang="cs-CZ" b="1" dirty="0">
              <a:solidFill>
                <a:srgbClr val="C00000"/>
              </a:solidFill>
              <a:latin typeface="Georgia" panose="02040502050405020303" pitchFamily="18" charset="0"/>
            </a:endParaRPr>
          </a:p>
        </p:txBody>
      </p:sp>
    </p:spTree>
    <p:extLst>
      <p:ext uri="{BB962C8B-B14F-4D97-AF65-F5344CB8AC3E}">
        <p14:creationId xmlns:p14="http://schemas.microsoft.com/office/powerpoint/2010/main" val="43031753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53040" y="836712"/>
            <a:ext cx="7772400" cy="4705106"/>
          </a:xfrm>
        </p:spPr>
        <p:txBody>
          <a:bodyPr/>
          <a:lstStyle/>
          <a:p>
            <a:pPr algn="just">
              <a:lnSpc>
                <a:spcPct val="200000"/>
              </a:lnSpc>
            </a:pPr>
            <a:r>
              <a:rPr lang="en-GB" sz="2000" dirty="0" smtClean="0">
                <a:solidFill>
                  <a:schemeClr val="tx1"/>
                </a:solidFill>
                <a:effectLst/>
                <a:latin typeface="Georgia" panose="02040502050405020303" pitchFamily="18" charset="0"/>
              </a:rPr>
              <a:t>England has had</a:t>
            </a:r>
            <a:r>
              <a:rPr lang="cs-CZ" sz="2000" b="1" dirty="0">
                <a:solidFill>
                  <a:srgbClr val="C00000"/>
                </a:solidFill>
                <a:latin typeface="Georgia" panose="02040502050405020303" pitchFamily="18" charset="0"/>
              </a:rPr>
              <a:t> </a:t>
            </a:r>
            <a:r>
              <a:rPr lang="cs-CZ" sz="2000" b="1" dirty="0" err="1" smtClean="0">
                <a:solidFill>
                  <a:srgbClr val="C00000"/>
                </a:solidFill>
                <a:latin typeface="Georgia" panose="02040502050405020303" pitchFamily="18" charset="0"/>
              </a:rPr>
              <a:t>kings</a:t>
            </a:r>
            <a:r>
              <a:rPr lang="cs-CZ" sz="2000" b="1" dirty="0" smtClean="0">
                <a:solidFill>
                  <a:srgbClr val="C00000"/>
                </a:solidFill>
                <a:latin typeface="Georgia" panose="02040502050405020303" pitchFamily="18" charset="0"/>
              </a:rPr>
              <a:t> </a:t>
            </a:r>
            <a:r>
              <a:rPr lang="cs-CZ" sz="2000" dirty="0" smtClean="0">
                <a:solidFill>
                  <a:schemeClr val="tx1"/>
                </a:solidFill>
                <a:latin typeface="Georgia" panose="02040502050405020303" pitchFamily="18" charset="0"/>
              </a:rPr>
              <a:t>and</a:t>
            </a:r>
            <a:r>
              <a:rPr lang="cs-CZ" sz="2000" b="1" dirty="0" smtClean="0">
                <a:solidFill>
                  <a:srgbClr val="C00000"/>
                </a:solidFill>
                <a:latin typeface="Georgia" panose="02040502050405020303" pitchFamily="18" charset="0"/>
              </a:rPr>
              <a:t> </a:t>
            </a:r>
            <a:r>
              <a:rPr lang="cs-CZ" sz="2000" b="1" dirty="0" err="1">
                <a:solidFill>
                  <a:srgbClr val="C00000"/>
                </a:solidFill>
                <a:latin typeface="Georgia" panose="02040502050405020303" pitchFamily="18" charset="0"/>
              </a:rPr>
              <a:t>queens</a:t>
            </a:r>
            <a:r>
              <a:rPr lang="en-GB" sz="2000" dirty="0" smtClean="0">
                <a:solidFill>
                  <a:schemeClr val="tx1"/>
                </a:solidFill>
                <a:effectLst/>
                <a:latin typeface="Georgia" panose="02040502050405020303" pitchFamily="18" charset="0"/>
              </a:rPr>
              <a:t>  for more than 1,000 years. Today´s royal family are direct </a:t>
            </a:r>
            <a:r>
              <a:rPr lang="cs-CZ" sz="2000" b="1" dirty="0" err="1">
                <a:solidFill>
                  <a:srgbClr val="C00000"/>
                </a:solidFill>
                <a:latin typeface="Georgia" panose="02040502050405020303" pitchFamily="18" charset="0"/>
              </a:rPr>
              <a:t>descendats</a:t>
            </a:r>
            <a:r>
              <a:rPr lang="cs-CZ" sz="2000" b="1" dirty="0">
                <a:solidFill>
                  <a:srgbClr val="C00000"/>
                </a:solidFill>
                <a:latin typeface="Georgia" panose="02040502050405020303" pitchFamily="18" charset="0"/>
              </a:rPr>
              <a:t> </a:t>
            </a:r>
            <a:r>
              <a:rPr lang="en-GB" sz="2000" dirty="0" smtClean="0">
                <a:solidFill>
                  <a:schemeClr val="tx1"/>
                </a:solidFill>
                <a:effectLst/>
                <a:latin typeface="Georgia" panose="02040502050405020303" pitchFamily="18" charset="0"/>
              </a:rPr>
              <a:t>of William the </a:t>
            </a:r>
            <a:r>
              <a:rPr lang="cs-CZ" sz="2000" b="1" dirty="0" err="1" smtClean="0">
                <a:solidFill>
                  <a:srgbClr val="C00000"/>
                </a:solidFill>
                <a:latin typeface="Georgia" panose="02040502050405020303" pitchFamily="18" charset="0"/>
              </a:rPr>
              <a:t>Conqueror</a:t>
            </a:r>
            <a:r>
              <a:rPr lang="cs-CZ" sz="2000" dirty="0">
                <a:solidFill>
                  <a:schemeClr val="tx1"/>
                </a:solidFill>
                <a:latin typeface="Georgia" panose="02040502050405020303" pitchFamily="18" charset="0"/>
              </a:rPr>
              <a:t>,</a:t>
            </a:r>
            <a:r>
              <a:rPr lang="en-GB" sz="2000" dirty="0" smtClean="0">
                <a:solidFill>
                  <a:schemeClr val="tx1"/>
                </a:solidFill>
                <a:effectLst/>
                <a:latin typeface="Georgia" panose="02040502050405020303" pitchFamily="18" charset="0"/>
              </a:rPr>
              <a:t> who became king of England on Christmas Day 1066. When Prince William becomes king, he </a:t>
            </a:r>
            <a:r>
              <a:rPr lang="en-GB" sz="2000" dirty="0" err="1" smtClean="0">
                <a:solidFill>
                  <a:schemeClr val="tx1"/>
                </a:solidFill>
                <a:effectLst/>
                <a:latin typeface="Georgia" panose="02040502050405020303" pitchFamily="18" charset="0"/>
              </a:rPr>
              <a:t>wil</a:t>
            </a:r>
            <a:r>
              <a:rPr lang="cs-CZ" sz="2000" dirty="0" smtClean="0">
                <a:solidFill>
                  <a:schemeClr val="tx1"/>
                </a:solidFill>
                <a:effectLst/>
                <a:latin typeface="Georgia" panose="02040502050405020303" pitchFamily="18" charset="0"/>
              </a:rPr>
              <a:t>l</a:t>
            </a:r>
            <a:r>
              <a:rPr lang="en-GB" sz="2000" dirty="0" smtClean="0">
                <a:solidFill>
                  <a:schemeClr val="tx1"/>
                </a:solidFill>
                <a:effectLst/>
                <a:latin typeface="Georgia" panose="02040502050405020303" pitchFamily="18" charset="0"/>
              </a:rPr>
              <a:t> be king </a:t>
            </a:r>
            <a:r>
              <a:rPr lang="cs-CZ" sz="2000" b="1" dirty="0">
                <a:solidFill>
                  <a:srgbClr val="C00000"/>
                </a:solidFill>
                <a:latin typeface="Georgia" panose="02040502050405020303" pitchFamily="18" charset="0"/>
              </a:rPr>
              <a:t>William </a:t>
            </a:r>
            <a:r>
              <a:rPr lang="cs-CZ" sz="2000" b="1" dirty="0" smtClean="0">
                <a:solidFill>
                  <a:srgbClr val="C00000"/>
                </a:solidFill>
                <a:latin typeface="Georgia" panose="02040502050405020303" pitchFamily="18" charset="0"/>
              </a:rPr>
              <a:t>V</a:t>
            </a:r>
            <a:r>
              <a:rPr lang="en-GB" sz="2000" dirty="0" smtClean="0">
                <a:solidFill>
                  <a:schemeClr val="tx1"/>
                </a:solidFill>
                <a:effectLst/>
                <a:latin typeface="Georgia" panose="02040502050405020303" pitchFamily="18" charset="0"/>
              </a:rPr>
              <a:t>.</a:t>
            </a:r>
            <a:br>
              <a:rPr lang="en-GB" sz="2000" dirty="0" smtClean="0">
                <a:solidFill>
                  <a:schemeClr val="tx1"/>
                </a:solidFill>
                <a:effectLst/>
                <a:latin typeface="Georgia" panose="02040502050405020303" pitchFamily="18" charset="0"/>
              </a:rPr>
            </a:br>
            <a:r>
              <a:rPr lang="en-GB" sz="2000" dirty="0" smtClean="0">
                <a:solidFill>
                  <a:schemeClr val="tx1"/>
                </a:solidFill>
                <a:effectLst/>
                <a:latin typeface="Georgia" panose="02040502050405020303" pitchFamily="18" charset="0"/>
              </a:rPr>
              <a:t>The present </a:t>
            </a:r>
            <a:r>
              <a:rPr lang="cs-CZ" sz="2000" b="1" dirty="0">
                <a:solidFill>
                  <a:srgbClr val="C00000"/>
                </a:solidFill>
                <a:latin typeface="Georgia" panose="02040502050405020303" pitchFamily="18" charset="0"/>
              </a:rPr>
              <a:t> </a:t>
            </a:r>
            <a:r>
              <a:rPr lang="cs-CZ" sz="2000" b="1" dirty="0" err="1" smtClean="0">
                <a:solidFill>
                  <a:srgbClr val="C00000"/>
                </a:solidFill>
                <a:latin typeface="Georgia" panose="02040502050405020303" pitchFamily="18" charset="0"/>
              </a:rPr>
              <a:t>monarch</a:t>
            </a:r>
            <a:r>
              <a:rPr lang="en-GB" sz="2000" dirty="0" smtClean="0">
                <a:solidFill>
                  <a:schemeClr val="tx1"/>
                </a:solidFill>
                <a:effectLst/>
                <a:latin typeface="Georgia" panose="02040502050405020303" pitchFamily="18" charset="0"/>
              </a:rPr>
              <a:t>, Queen Elizabeth II, celebrated </a:t>
            </a:r>
            <a:r>
              <a:rPr lang="cs-CZ" sz="2000" b="1" dirty="0">
                <a:solidFill>
                  <a:srgbClr val="C00000"/>
                </a:solidFill>
                <a:latin typeface="Georgia" panose="02040502050405020303" pitchFamily="18" charset="0"/>
              </a:rPr>
              <a:t>60</a:t>
            </a:r>
            <a:r>
              <a:rPr lang="en-GB" sz="2000" dirty="0" smtClean="0">
                <a:solidFill>
                  <a:schemeClr val="tx1"/>
                </a:solidFill>
                <a:effectLst/>
                <a:latin typeface="Georgia" panose="02040502050405020303" pitchFamily="18" charset="0"/>
              </a:rPr>
              <a:t> years on the </a:t>
            </a:r>
            <a:r>
              <a:rPr lang="cs-CZ" sz="2000" b="1" dirty="0" err="1">
                <a:solidFill>
                  <a:srgbClr val="C00000"/>
                </a:solidFill>
                <a:latin typeface="Georgia" panose="02040502050405020303" pitchFamily="18" charset="0"/>
              </a:rPr>
              <a:t>throne</a:t>
            </a:r>
            <a:r>
              <a:rPr lang="cs-CZ" sz="2000" b="1" dirty="0">
                <a:solidFill>
                  <a:srgbClr val="C00000"/>
                </a:solidFill>
                <a:latin typeface="Georgia" panose="02040502050405020303" pitchFamily="18" charset="0"/>
              </a:rPr>
              <a:t> </a:t>
            </a:r>
            <a:r>
              <a:rPr lang="en-GB" sz="2000" dirty="0" smtClean="0">
                <a:solidFill>
                  <a:schemeClr val="tx1"/>
                </a:solidFill>
                <a:effectLst/>
                <a:latin typeface="Georgia" panose="02040502050405020303" pitchFamily="18" charset="0"/>
              </a:rPr>
              <a:t>in 2012. Many of the other royal families in Europe are </a:t>
            </a:r>
            <a:r>
              <a:rPr lang="cs-CZ" sz="2000" b="1" dirty="0" err="1">
                <a:solidFill>
                  <a:srgbClr val="C00000"/>
                </a:solidFill>
                <a:latin typeface="Georgia" panose="02040502050405020303" pitchFamily="18" charset="0"/>
              </a:rPr>
              <a:t>related</a:t>
            </a:r>
            <a:r>
              <a:rPr lang="cs-CZ" sz="2000" b="1" dirty="0">
                <a:solidFill>
                  <a:srgbClr val="C00000"/>
                </a:solidFill>
                <a:latin typeface="Georgia" panose="02040502050405020303" pitchFamily="18" charset="0"/>
              </a:rPr>
              <a:t> </a:t>
            </a:r>
            <a:r>
              <a:rPr lang="en-GB" sz="2000" dirty="0" smtClean="0">
                <a:solidFill>
                  <a:schemeClr val="tx1"/>
                </a:solidFill>
                <a:effectLst/>
                <a:latin typeface="Georgia" panose="02040502050405020303" pitchFamily="18" charset="0"/>
              </a:rPr>
              <a:t>to Britain´s royal family. </a:t>
            </a:r>
            <a:br>
              <a:rPr lang="en-GB" sz="2000" dirty="0" smtClean="0">
                <a:solidFill>
                  <a:schemeClr val="tx1"/>
                </a:solidFill>
                <a:effectLst/>
                <a:latin typeface="Georgia" panose="02040502050405020303" pitchFamily="18" charset="0"/>
              </a:rPr>
            </a:br>
            <a:r>
              <a:rPr lang="en-GB" sz="2000" dirty="0" smtClean="0">
                <a:solidFill>
                  <a:schemeClr val="tx1"/>
                </a:solidFill>
                <a:effectLst/>
                <a:latin typeface="Georgia" panose="02040502050405020303" pitchFamily="18" charset="0"/>
              </a:rPr>
              <a:t> </a:t>
            </a:r>
            <a:endParaRPr lang="en-GB" sz="2000" dirty="0">
              <a:solidFill>
                <a:schemeClr val="tx1"/>
              </a:solidFill>
              <a:effectLst/>
              <a:latin typeface="Georgia" panose="02040502050405020303" pitchFamily="18" charset="0"/>
            </a:endParaRPr>
          </a:p>
        </p:txBody>
      </p:sp>
    </p:spTree>
    <p:extLst>
      <p:ext uri="{BB962C8B-B14F-4D97-AF65-F5344CB8AC3E}">
        <p14:creationId xmlns:p14="http://schemas.microsoft.com/office/powerpoint/2010/main" val="41390363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15458" y="908720"/>
            <a:ext cx="2051720" cy="2520280"/>
          </a:xfrm>
        </p:spPr>
        <p:txBody>
          <a:bodyPr/>
          <a:lstStyle/>
          <a:p>
            <a:r>
              <a:rPr lang="cs-CZ" dirty="0" smtClean="0"/>
              <a:t>THE QUEEN</a:t>
            </a:r>
            <a:br>
              <a:rPr lang="cs-CZ" dirty="0" smtClean="0"/>
            </a:br>
            <a:endParaRPr lang="cs-CZ" dirty="0"/>
          </a:p>
        </p:txBody>
      </p:sp>
      <p:pic>
        <p:nvPicPr>
          <p:cNvPr id="6" name="Picture 4" descr="kralovna"/>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24075" y="260350"/>
            <a:ext cx="4643438" cy="65976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7" name="TextovéPole 6"/>
          <p:cNvSpPr txBox="1"/>
          <p:nvPr/>
        </p:nvSpPr>
        <p:spPr>
          <a:xfrm>
            <a:off x="6948264" y="6237312"/>
            <a:ext cx="576064" cy="369332"/>
          </a:xfrm>
          <a:prstGeom prst="rect">
            <a:avLst/>
          </a:prstGeom>
          <a:noFill/>
        </p:spPr>
        <p:txBody>
          <a:bodyPr wrap="square" rtlCol="0">
            <a:spAutoFit/>
          </a:bodyPr>
          <a:lstStyle/>
          <a:p>
            <a:r>
              <a:rPr lang="cs-CZ" dirty="0" smtClean="0"/>
              <a:t>2.</a:t>
            </a:r>
            <a:endParaRPr lang="cs-CZ" dirty="0"/>
          </a:p>
        </p:txBody>
      </p:sp>
    </p:spTree>
    <p:extLst>
      <p:ext uri="{BB962C8B-B14F-4D97-AF65-F5344CB8AC3E}">
        <p14:creationId xmlns:p14="http://schemas.microsoft.com/office/powerpoint/2010/main" val="94034272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16632"/>
            <a:ext cx="8229600" cy="840156"/>
          </a:xfrm>
        </p:spPr>
        <p:txBody>
          <a:bodyPr/>
          <a:lstStyle/>
          <a:p>
            <a:r>
              <a:rPr lang="cs-CZ" b="1" dirty="0" smtClean="0">
                <a:effectLst/>
                <a:latin typeface="Verdana" panose="020B0604030504040204" pitchFamily="34" charset="0"/>
                <a:ea typeface="Verdana" panose="020B0604030504040204" pitchFamily="34" charset="0"/>
                <a:cs typeface="Verdana" panose="020B0604030504040204" pitchFamily="34" charset="0"/>
              </a:rPr>
              <a:t>THE QUEEN</a:t>
            </a:r>
            <a:endParaRPr lang="cs-CZ" b="1" dirty="0">
              <a:effectLst/>
              <a:latin typeface="Verdana" panose="020B0604030504040204" pitchFamily="34" charset="0"/>
              <a:ea typeface="Verdana" panose="020B0604030504040204" pitchFamily="34" charset="0"/>
              <a:cs typeface="Verdana" panose="020B0604030504040204" pitchFamily="34" charset="0"/>
            </a:endParaRPr>
          </a:p>
        </p:txBody>
      </p:sp>
      <p:sp>
        <p:nvSpPr>
          <p:cNvPr id="5" name="Zástupný symbol pro obsah 4"/>
          <p:cNvSpPr>
            <a:spLocks noGrp="1"/>
          </p:cNvSpPr>
          <p:nvPr>
            <p:ph idx="1"/>
          </p:nvPr>
        </p:nvSpPr>
        <p:spPr>
          <a:xfrm>
            <a:off x="467544" y="1052736"/>
            <a:ext cx="8219256" cy="4752528"/>
          </a:xfrm>
        </p:spPr>
        <p:txBody>
          <a:bodyPr>
            <a:noAutofit/>
          </a:bodyPr>
          <a:lstStyle/>
          <a:p>
            <a:pPr marL="285750" indent="-285750">
              <a:lnSpc>
                <a:spcPct val="90000"/>
              </a:lnSpc>
              <a:buFont typeface="Arial" pitchFamily="34" charset="0"/>
              <a:buChar char="•"/>
            </a:pPr>
            <a:r>
              <a:rPr lang="en-GB" sz="2200" dirty="0" smtClean="0">
                <a:solidFill>
                  <a:schemeClr val="tx1"/>
                </a:solidFill>
                <a:latin typeface="Georgia" pitchFamily="18" charset="0"/>
              </a:rPr>
              <a:t>born: 21 April, 1926</a:t>
            </a:r>
          </a:p>
          <a:p>
            <a:pPr marL="285750" indent="-285750">
              <a:lnSpc>
                <a:spcPct val="90000"/>
              </a:lnSpc>
              <a:buFont typeface="Arial" pitchFamily="34" charset="0"/>
              <a:buChar char="•"/>
            </a:pPr>
            <a:r>
              <a:rPr lang="en-GB" sz="2200" dirty="0" smtClean="0">
                <a:solidFill>
                  <a:schemeClr val="tx1"/>
                </a:solidFill>
                <a:latin typeface="Georgia" pitchFamily="18" charset="0"/>
              </a:rPr>
              <a:t>official birthday: 3rd Saturday in June</a:t>
            </a:r>
          </a:p>
          <a:p>
            <a:pPr marL="285750" indent="-285750">
              <a:lnSpc>
                <a:spcPct val="90000"/>
              </a:lnSpc>
              <a:buFont typeface="Arial" pitchFamily="34" charset="0"/>
              <a:buChar char="•"/>
            </a:pPr>
            <a:r>
              <a:rPr lang="en-GB" sz="2200" dirty="0" smtClean="0">
                <a:solidFill>
                  <a:schemeClr val="tx1"/>
                </a:solidFill>
                <a:latin typeface="Georgia" pitchFamily="18" charset="0"/>
              </a:rPr>
              <a:t>Queen: since 6 February 1952</a:t>
            </a:r>
          </a:p>
          <a:p>
            <a:pPr marL="342900" indent="-342900">
              <a:lnSpc>
                <a:spcPct val="90000"/>
              </a:lnSpc>
              <a:buFont typeface="Arial" pitchFamily="34" charset="0"/>
              <a:buChar char="•"/>
            </a:pPr>
            <a:r>
              <a:rPr lang="en-GB" sz="2200" dirty="0" smtClean="0">
                <a:solidFill>
                  <a:schemeClr val="tx1"/>
                </a:solidFill>
                <a:latin typeface="Georgia" pitchFamily="18" charset="0"/>
              </a:rPr>
              <a:t>ascended the throne on February 6,1952</a:t>
            </a:r>
          </a:p>
          <a:p>
            <a:pPr marL="342900" indent="-342900">
              <a:lnSpc>
                <a:spcPct val="90000"/>
              </a:lnSpc>
              <a:buFont typeface="Arial" pitchFamily="34" charset="0"/>
              <a:buChar char="•"/>
            </a:pPr>
            <a:r>
              <a:rPr lang="en-GB" sz="2200" dirty="0" smtClean="0">
                <a:solidFill>
                  <a:schemeClr val="tx1"/>
                </a:solidFill>
                <a:latin typeface="Georgia" pitchFamily="18" charset="0"/>
              </a:rPr>
              <a:t>coronation: at Westminster Abbey on June 2nd, 1953</a:t>
            </a:r>
          </a:p>
          <a:p>
            <a:pPr marL="342900" indent="-342900">
              <a:lnSpc>
                <a:spcPct val="90000"/>
              </a:lnSpc>
              <a:buFont typeface="Arial" pitchFamily="34" charset="0"/>
              <a:buChar char="•"/>
            </a:pPr>
            <a:r>
              <a:rPr lang="en-GB" sz="2200" dirty="0" smtClean="0">
                <a:solidFill>
                  <a:schemeClr val="tx1"/>
                </a:solidFill>
                <a:latin typeface="Georgia" pitchFamily="18" charset="0"/>
              </a:rPr>
              <a:t>married to Prince Philip, Duke of Edinburgh</a:t>
            </a:r>
          </a:p>
          <a:p>
            <a:pPr marL="342900" indent="-342900">
              <a:lnSpc>
                <a:spcPct val="90000"/>
              </a:lnSpc>
              <a:buFont typeface="Arial" pitchFamily="34" charset="0"/>
              <a:buChar char="•"/>
            </a:pPr>
            <a:r>
              <a:rPr lang="en-GB" sz="2200" dirty="0" smtClean="0">
                <a:solidFill>
                  <a:schemeClr val="tx1"/>
                </a:solidFill>
                <a:latin typeface="Georgia" pitchFamily="18" charset="0"/>
              </a:rPr>
              <a:t>4 children (Prince Charles, Princess Anne, Prince Andrew, Prince Edward)</a:t>
            </a:r>
          </a:p>
          <a:p>
            <a:pPr marL="342900" indent="-342900">
              <a:lnSpc>
                <a:spcPct val="90000"/>
              </a:lnSpc>
              <a:buFont typeface="Arial" pitchFamily="34" charset="0"/>
              <a:buChar char="•"/>
            </a:pPr>
            <a:r>
              <a:rPr lang="en-GB" sz="2200" dirty="0" smtClean="0">
                <a:solidFill>
                  <a:schemeClr val="tx1"/>
                </a:solidFill>
                <a:latin typeface="Georgia" pitchFamily="18" charset="0"/>
              </a:rPr>
              <a:t>grandchildren (</a:t>
            </a:r>
            <a:r>
              <a:rPr lang="cs-CZ" sz="2200" dirty="0" smtClean="0">
                <a:solidFill>
                  <a:schemeClr val="tx1"/>
                </a:solidFill>
                <a:latin typeface="Georgia" pitchFamily="18" charset="0"/>
              </a:rPr>
              <a:t>eg. </a:t>
            </a:r>
            <a:r>
              <a:rPr lang="en-GB" sz="2200" dirty="0" smtClean="0">
                <a:solidFill>
                  <a:schemeClr val="tx1"/>
                </a:solidFill>
                <a:latin typeface="Georgia" pitchFamily="18" charset="0"/>
              </a:rPr>
              <a:t>William, Harry, Peter, Zara, Beatrice, Eugenie, Louise and James) </a:t>
            </a:r>
            <a:endParaRPr lang="cs-CZ" sz="2200" dirty="0" smtClean="0">
              <a:solidFill>
                <a:schemeClr val="tx1"/>
              </a:solidFill>
              <a:latin typeface="Georgia" pitchFamily="18" charset="0"/>
            </a:endParaRPr>
          </a:p>
          <a:p>
            <a:pPr marL="342900" indent="-342900">
              <a:lnSpc>
                <a:spcPct val="90000"/>
              </a:lnSpc>
              <a:buFont typeface="Arial" pitchFamily="34" charset="0"/>
              <a:buChar char="•"/>
            </a:pPr>
            <a:r>
              <a:rPr lang="en-GB" sz="2200" dirty="0" smtClean="0">
                <a:solidFill>
                  <a:schemeClr val="tx1"/>
                </a:solidFill>
                <a:latin typeface="Georgia" pitchFamily="18" charset="0"/>
              </a:rPr>
              <a:t>great-grandchild (</a:t>
            </a:r>
            <a:r>
              <a:rPr lang="cs-CZ" sz="2200" dirty="0" smtClean="0">
                <a:solidFill>
                  <a:schemeClr val="tx1"/>
                </a:solidFill>
                <a:latin typeface="Georgia" pitchFamily="18" charset="0"/>
              </a:rPr>
              <a:t>Prince George Alexander Louis</a:t>
            </a:r>
            <a:r>
              <a:rPr lang="en-GB" sz="2200" dirty="0" smtClean="0">
                <a:solidFill>
                  <a:schemeClr val="tx1"/>
                </a:solidFill>
                <a:latin typeface="Georgia" pitchFamily="18" charset="0"/>
              </a:rPr>
              <a:t>)</a:t>
            </a:r>
          </a:p>
          <a:p>
            <a:pPr marL="342900" indent="-342900">
              <a:lnSpc>
                <a:spcPct val="90000"/>
              </a:lnSpc>
              <a:buFont typeface="Arial" pitchFamily="34" charset="0"/>
              <a:buChar char="•"/>
            </a:pPr>
            <a:r>
              <a:rPr lang="en-GB" sz="2200" dirty="0" smtClean="0">
                <a:solidFill>
                  <a:schemeClr val="tx1"/>
                </a:solidFill>
                <a:latin typeface="Georgia" pitchFamily="18" charset="0"/>
              </a:rPr>
              <a:t>favourite dog breed: corgis</a:t>
            </a:r>
            <a:endParaRPr lang="cs-CZ" sz="2200" dirty="0">
              <a:solidFill>
                <a:schemeClr val="tx1"/>
              </a:solidFill>
              <a:latin typeface="Georgia" pitchFamily="18" charset="0"/>
            </a:endParaRPr>
          </a:p>
          <a:p>
            <a:pPr marL="342900" indent="-342900">
              <a:lnSpc>
                <a:spcPct val="90000"/>
              </a:lnSpc>
              <a:buFont typeface="Arial" pitchFamily="34" charset="0"/>
              <a:buChar char="•"/>
            </a:pPr>
            <a:r>
              <a:rPr lang="en-GB" sz="2200" dirty="0" smtClean="0">
                <a:solidFill>
                  <a:schemeClr val="tx1"/>
                </a:solidFill>
                <a:latin typeface="Georgia" pitchFamily="18" charset="0"/>
              </a:rPr>
              <a:t>The Queen: </a:t>
            </a:r>
            <a:r>
              <a:rPr lang="en-GB" sz="2200" dirty="0" smtClean="0">
                <a:solidFill>
                  <a:schemeClr val="tx1"/>
                </a:solidFill>
                <a:latin typeface="Georgia" pitchFamily="18" charset="0"/>
                <a:hlinkClick r:id="rId3"/>
              </a:rPr>
              <a:t>Enjoy!!!</a:t>
            </a:r>
            <a:endParaRPr lang="en-GB" sz="2200" dirty="0">
              <a:solidFill>
                <a:schemeClr val="tx1"/>
              </a:solidFill>
              <a:latin typeface="Georgia" pitchFamily="18" charset="0"/>
            </a:endParaRPr>
          </a:p>
        </p:txBody>
      </p:sp>
    </p:spTree>
    <p:extLst>
      <p:ext uri="{BB962C8B-B14F-4D97-AF65-F5344CB8AC3E}">
        <p14:creationId xmlns:p14="http://schemas.microsoft.com/office/powerpoint/2010/main" val="288928351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767578"/>
          </a:xfrm>
        </p:spPr>
        <p:txBody>
          <a:bodyPr/>
          <a:lstStyle/>
          <a:p>
            <a:r>
              <a:rPr lang="en-GB" altLang="cs-CZ" b="1" dirty="0">
                <a:effectLst/>
                <a:latin typeface="Verdana" panose="020B0604030504040204" pitchFamily="34" charset="0"/>
                <a:ea typeface="Verdana" panose="020B0604030504040204" pitchFamily="34" charset="0"/>
                <a:cs typeface="Verdana" panose="020B0604030504040204" pitchFamily="34" charset="0"/>
              </a:rPr>
              <a:t>The Queen's Role</a:t>
            </a:r>
            <a:endParaRPr lang="cs-CZ" b="1" dirty="0">
              <a:effectLst/>
              <a:latin typeface="Verdana" panose="020B0604030504040204" pitchFamily="34" charset="0"/>
              <a:ea typeface="Verdana" panose="020B0604030504040204" pitchFamily="34" charset="0"/>
              <a:cs typeface="Verdana" panose="020B0604030504040204" pitchFamily="34" charset="0"/>
            </a:endParaRPr>
          </a:p>
        </p:txBody>
      </p:sp>
      <p:sp>
        <p:nvSpPr>
          <p:cNvPr id="3" name="Zástupný symbol pro obsah 2"/>
          <p:cNvSpPr>
            <a:spLocks noGrp="1"/>
          </p:cNvSpPr>
          <p:nvPr>
            <p:ph idx="1"/>
          </p:nvPr>
        </p:nvSpPr>
        <p:spPr>
          <a:xfrm>
            <a:off x="539552" y="1340768"/>
            <a:ext cx="8219256" cy="5112568"/>
          </a:xfrm>
        </p:spPr>
        <p:txBody>
          <a:bodyPr>
            <a:normAutofit fontScale="55000" lnSpcReduction="20000"/>
          </a:bodyPr>
          <a:lstStyle/>
          <a:p>
            <a:pPr>
              <a:lnSpc>
                <a:spcPct val="90000"/>
              </a:lnSpc>
              <a:buFontTx/>
              <a:buNone/>
            </a:pPr>
            <a:r>
              <a:rPr lang="en-GB" altLang="cs-CZ" sz="3300" b="1" dirty="0">
                <a:latin typeface="Georgia" panose="02040502050405020303" pitchFamily="18" charset="0"/>
              </a:rPr>
              <a:t>Head of State</a:t>
            </a:r>
          </a:p>
          <a:p>
            <a:pPr>
              <a:lnSpc>
                <a:spcPct val="90000"/>
              </a:lnSpc>
              <a:buFontTx/>
              <a:buNone/>
            </a:pPr>
            <a:r>
              <a:rPr lang="en-GB" altLang="cs-CZ" sz="3300" dirty="0">
                <a:latin typeface="Georgia" panose="02040502050405020303" pitchFamily="18" charset="0"/>
              </a:rPr>
              <a:t>	</a:t>
            </a:r>
            <a:r>
              <a:rPr lang="en-GB" altLang="cs-CZ" sz="3300" dirty="0">
                <a:solidFill>
                  <a:schemeClr val="tx1"/>
                </a:solidFill>
                <a:latin typeface="Georgia" panose="02040502050405020303" pitchFamily="18" charset="0"/>
              </a:rPr>
              <a:t>- goes on official state visits abroad</a:t>
            </a:r>
          </a:p>
          <a:p>
            <a:pPr>
              <a:lnSpc>
                <a:spcPct val="90000"/>
              </a:lnSpc>
              <a:buFontTx/>
              <a:buNone/>
            </a:pPr>
            <a:r>
              <a:rPr lang="en-GB" altLang="cs-CZ" sz="3300" dirty="0">
                <a:solidFill>
                  <a:schemeClr val="tx1"/>
                </a:solidFill>
                <a:latin typeface="Georgia" panose="02040502050405020303" pitchFamily="18" charset="0"/>
              </a:rPr>
              <a:t>      - invites other state leaders to the </a:t>
            </a:r>
            <a:r>
              <a:rPr lang="en-GB" altLang="cs-CZ" sz="3300" dirty="0" smtClean="0">
                <a:solidFill>
                  <a:schemeClr val="tx1"/>
                </a:solidFill>
                <a:latin typeface="Georgia" panose="02040502050405020303" pitchFamily="18" charset="0"/>
              </a:rPr>
              <a:t>UK</a:t>
            </a:r>
            <a:endParaRPr lang="cs-CZ" altLang="cs-CZ" sz="3300" dirty="0" smtClean="0">
              <a:solidFill>
                <a:schemeClr val="tx1"/>
              </a:solidFill>
              <a:latin typeface="Georgia" panose="02040502050405020303" pitchFamily="18" charset="0"/>
            </a:endParaRPr>
          </a:p>
          <a:p>
            <a:pPr>
              <a:lnSpc>
                <a:spcPct val="90000"/>
              </a:lnSpc>
              <a:buFontTx/>
              <a:buNone/>
            </a:pPr>
            <a:endParaRPr lang="en-GB" altLang="cs-CZ" sz="3300" dirty="0">
              <a:latin typeface="Georgia" panose="02040502050405020303" pitchFamily="18" charset="0"/>
            </a:endParaRPr>
          </a:p>
          <a:p>
            <a:pPr>
              <a:lnSpc>
                <a:spcPct val="90000"/>
              </a:lnSpc>
              <a:buFontTx/>
              <a:buNone/>
            </a:pPr>
            <a:r>
              <a:rPr lang="en-GB" altLang="cs-CZ" sz="3300" b="1" dirty="0">
                <a:latin typeface="Georgia" panose="02040502050405020303" pitchFamily="18" charset="0"/>
              </a:rPr>
              <a:t>Head of the Armed Forces</a:t>
            </a:r>
          </a:p>
          <a:p>
            <a:pPr>
              <a:lnSpc>
                <a:spcPct val="90000"/>
              </a:lnSpc>
              <a:buFontTx/>
              <a:buNone/>
            </a:pPr>
            <a:r>
              <a:rPr lang="en-GB" altLang="cs-CZ" sz="3300" dirty="0">
                <a:solidFill>
                  <a:schemeClr val="tx1"/>
                </a:solidFill>
                <a:latin typeface="Georgia" panose="02040502050405020303" pitchFamily="18" charset="0"/>
              </a:rPr>
              <a:t>      - the only person who can declare when the country is at war or war is </a:t>
            </a:r>
            <a:r>
              <a:rPr lang="en-GB" altLang="cs-CZ" sz="3300" dirty="0" smtClean="0">
                <a:solidFill>
                  <a:schemeClr val="tx1"/>
                </a:solidFill>
                <a:latin typeface="Georgia" panose="02040502050405020303" pitchFamily="18" charset="0"/>
              </a:rPr>
              <a:t>over</a:t>
            </a:r>
            <a:endParaRPr lang="cs-CZ" altLang="cs-CZ" sz="3300" dirty="0" smtClean="0">
              <a:solidFill>
                <a:schemeClr val="tx1"/>
              </a:solidFill>
              <a:latin typeface="Georgia" panose="02040502050405020303" pitchFamily="18" charset="0"/>
            </a:endParaRPr>
          </a:p>
          <a:p>
            <a:pPr>
              <a:lnSpc>
                <a:spcPct val="90000"/>
              </a:lnSpc>
              <a:buFontTx/>
              <a:buNone/>
            </a:pPr>
            <a:endParaRPr lang="en-GB" altLang="cs-CZ" sz="3300" dirty="0">
              <a:latin typeface="Georgia" panose="02040502050405020303" pitchFamily="18" charset="0"/>
            </a:endParaRPr>
          </a:p>
          <a:p>
            <a:pPr>
              <a:lnSpc>
                <a:spcPct val="90000"/>
              </a:lnSpc>
              <a:buFontTx/>
              <a:buNone/>
            </a:pPr>
            <a:r>
              <a:rPr lang="en-GB" altLang="cs-CZ" sz="3300" b="1" dirty="0" smtClean="0">
                <a:latin typeface="Georgia" panose="02040502050405020303" pitchFamily="18" charset="0"/>
              </a:rPr>
              <a:t>Head of the Church of England</a:t>
            </a:r>
          </a:p>
          <a:p>
            <a:pPr>
              <a:lnSpc>
                <a:spcPct val="90000"/>
              </a:lnSpc>
              <a:buFontTx/>
              <a:buNone/>
            </a:pPr>
            <a:r>
              <a:rPr lang="en-GB" altLang="cs-CZ" sz="3300" dirty="0" smtClean="0">
                <a:solidFill>
                  <a:schemeClr val="tx1"/>
                </a:solidFill>
                <a:latin typeface="Georgia" panose="02040502050405020303" pitchFamily="18" charset="0"/>
              </a:rPr>
              <a:t>      </a:t>
            </a:r>
            <a:r>
              <a:rPr lang="en-GB" altLang="cs-CZ" sz="3300" dirty="0">
                <a:solidFill>
                  <a:schemeClr val="tx1"/>
                </a:solidFill>
                <a:latin typeface="Georgia" panose="02040502050405020303" pitchFamily="18" charset="0"/>
              </a:rPr>
              <a:t>- appoints archbishops and </a:t>
            </a:r>
            <a:r>
              <a:rPr lang="en-GB" altLang="cs-CZ" sz="3300" dirty="0" smtClean="0">
                <a:solidFill>
                  <a:schemeClr val="tx1"/>
                </a:solidFill>
                <a:latin typeface="Georgia" panose="02040502050405020303" pitchFamily="18" charset="0"/>
              </a:rPr>
              <a:t>bishops</a:t>
            </a:r>
            <a:endParaRPr lang="cs-CZ" altLang="cs-CZ" sz="3300" dirty="0" smtClean="0">
              <a:solidFill>
                <a:schemeClr val="tx1"/>
              </a:solidFill>
              <a:latin typeface="Georgia" panose="02040502050405020303" pitchFamily="18" charset="0"/>
            </a:endParaRPr>
          </a:p>
          <a:p>
            <a:pPr>
              <a:lnSpc>
                <a:spcPct val="90000"/>
              </a:lnSpc>
              <a:buFontTx/>
              <a:buNone/>
            </a:pPr>
            <a:endParaRPr lang="en-GB" altLang="cs-CZ" sz="3300" dirty="0">
              <a:latin typeface="Georgia" panose="02040502050405020303" pitchFamily="18" charset="0"/>
            </a:endParaRPr>
          </a:p>
          <a:p>
            <a:pPr>
              <a:lnSpc>
                <a:spcPct val="90000"/>
              </a:lnSpc>
              <a:buFontTx/>
              <a:buNone/>
            </a:pPr>
            <a:r>
              <a:rPr lang="en-GB" altLang="cs-CZ" sz="3300" b="1" dirty="0">
                <a:latin typeface="Georgia" panose="02040502050405020303" pitchFamily="18" charset="0"/>
              </a:rPr>
              <a:t>Government duties </a:t>
            </a:r>
          </a:p>
          <a:p>
            <a:pPr>
              <a:lnSpc>
                <a:spcPct val="90000"/>
              </a:lnSpc>
              <a:buFontTx/>
              <a:buNone/>
            </a:pPr>
            <a:r>
              <a:rPr lang="en-GB" altLang="cs-CZ" sz="3300" dirty="0">
                <a:latin typeface="Georgia" panose="02040502050405020303" pitchFamily="18" charset="0"/>
              </a:rPr>
              <a:t>      </a:t>
            </a:r>
            <a:r>
              <a:rPr lang="en-GB" altLang="cs-CZ" sz="3300" dirty="0">
                <a:solidFill>
                  <a:schemeClr val="tx1"/>
                </a:solidFill>
                <a:latin typeface="Georgia" panose="02040502050405020303" pitchFamily="18" charset="0"/>
              </a:rPr>
              <a:t>- reads and signs documents and reports from the government ministers</a:t>
            </a:r>
          </a:p>
          <a:p>
            <a:pPr>
              <a:lnSpc>
                <a:spcPct val="90000"/>
              </a:lnSpc>
              <a:buFontTx/>
              <a:buNone/>
            </a:pPr>
            <a:r>
              <a:rPr lang="en-GB" altLang="cs-CZ" sz="3300" dirty="0">
                <a:solidFill>
                  <a:schemeClr val="tx1"/>
                </a:solidFill>
                <a:latin typeface="Georgia" panose="02040502050405020303" pitchFamily="18" charset="0"/>
              </a:rPr>
              <a:t>      - opens Parliament (every year)</a:t>
            </a:r>
          </a:p>
          <a:p>
            <a:pPr>
              <a:lnSpc>
                <a:spcPct val="90000"/>
              </a:lnSpc>
              <a:buFontTx/>
              <a:buNone/>
            </a:pPr>
            <a:r>
              <a:rPr lang="en-GB" altLang="cs-CZ" sz="3300" dirty="0">
                <a:solidFill>
                  <a:schemeClr val="tx1"/>
                </a:solidFill>
                <a:latin typeface="Georgia" panose="02040502050405020303" pitchFamily="18" charset="0"/>
              </a:rPr>
              <a:t>      - every Tuesday is visited by the Prime </a:t>
            </a:r>
            <a:r>
              <a:rPr lang="en-GB" altLang="cs-CZ" sz="3300" dirty="0" smtClean="0">
                <a:solidFill>
                  <a:schemeClr val="tx1"/>
                </a:solidFill>
                <a:latin typeface="Georgia" panose="02040502050405020303" pitchFamily="18" charset="0"/>
              </a:rPr>
              <a:t>Minister</a:t>
            </a:r>
            <a:endParaRPr lang="cs-CZ" altLang="cs-CZ" sz="3300" dirty="0" smtClean="0">
              <a:solidFill>
                <a:schemeClr val="tx1"/>
              </a:solidFill>
              <a:latin typeface="Georgia" panose="02040502050405020303" pitchFamily="18" charset="0"/>
            </a:endParaRPr>
          </a:p>
          <a:p>
            <a:pPr>
              <a:lnSpc>
                <a:spcPct val="90000"/>
              </a:lnSpc>
              <a:buFontTx/>
              <a:buNone/>
            </a:pPr>
            <a:endParaRPr lang="en-GB" altLang="cs-CZ" sz="3300" dirty="0">
              <a:latin typeface="Georgia" panose="02040502050405020303" pitchFamily="18" charset="0"/>
            </a:endParaRPr>
          </a:p>
          <a:p>
            <a:pPr>
              <a:lnSpc>
                <a:spcPct val="90000"/>
              </a:lnSpc>
              <a:buFontTx/>
              <a:buNone/>
            </a:pPr>
            <a:r>
              <a:rPr lang="en-GB" altLang="cs-CZ" sz="3300" b="1" dirty="0">
                <a:latin typeface="Georgia" panose="02040502050405020303" pitchFamily="18" charset="0"/>
              </a:rPr>
              <a:t>Represents the nation</a:t>
            </a:r>
          </a:p>
          <a:p>
            <a:pPr>
              <a:lnSpc>
                <a:spcPct val="90000"/>
              </a:lnSpc>
              <a:buFontTx/>
              <a:buNone/>
            </a:pPr>
            <a:r>
              <a:rPr lang="en-GB" altLang="cs-CZ" sz="3300" dirty="0">
                <a:solidFill>
                  <a:schemeClr val="tx1"/>
                </a:solidFill>
                <a:latin typeface="Georgia" panose="02040502050405020303" pitchFamily="18" charset="0"/>
              </a:rPr>
              <a:t>      - at times of great celebration and sorrow</a:t>
            </a:r>
          </a:p>
          <a:p>
            <a:pPr>
              <a:lnSpc>
                <a:spcPct val="90000"/>
              </a:lnSpc>
              <a:buFontTx/>
              <a:buNone/>
            </a:pPr>
            <a:r>
              <a:rPr lang="en-GB" altLang="cs-CZ" sz="3300" dirty="0">
                <a:solidFill>
                  <a:schemeClr val="tx1"/>
                </a:solidFill>
                <a:latin typeface="Georgia" panose="02040502050405020303" pitchFamily="18" charset="0"/>
              </a:rPr>
              <a:t>      - sends a telegraph to centenarians, couples celebrating their </a:t>
            </a:r>
            <a:endParaRPr lang="cs-CZ" altLang="cs-CZ" sz="3300" dirty="0" smtClean="0">
              <a:solidFill>
                <a:schemeClr val="tx1"/>
              </a:solidFill>
              <a:latin typeface="Georgia" panose="02040502050405020303" pitchFamily="18" charset="0"/>
            </a:endParaRPr>
          </a:p>
          <a:p>
            <a:pPr>
              <a:lnSpc>
                <a:spcPct val="90000"/>
              </a:lnSpc>
              <a:buFontTx/>
              <a:buNone/>
            </a:pPr>
            <a:r>
              <a:rPr lang="cs-CZ" altLang="cs-CZ" sz="3300">
                <a:solidFill>
                  <a:schemeClr val="tx1"/>
                </a:solidFill>
                <a:latin typeface="Georgia" panose="02040502050405020303" pitchFamily="18" charset="0"/>
              </a:rPr>
              <a:t> </a:t>
            </a:r>
            <a:r>
              <a:rPr lang="cs-CZ" altLang="cs-CZ" sz="3300" smtClean="0">
                <a:solidFill>
                  <a:schemeClr val="tx1"/>
                </a:solidFill>
                <a:latin typeface="Georgia" panose="02040502050405020303" pitchFamily="18" charset="0"/>
              </a:rPr>
              <a:t>       </a:t>
            </a:r>
            <a:r>
              <a:rPr lang="en-GB" altLang="cs-CZ" sz="3300" smtClean="0">
                <a:solidFill>
                  <a:schemeClr val="tx1"/>
                </a:solidFill>
                <a:latin typeface="Georgia" panose="02040502050405020303" pitchFamily="18" charset="0"/>
              </a:rPr>
              <a:t>diamond </a:t>
            </a:r>
            <a:r>
              <a:rPr lang="en-GB" altLang="cs-CZ" sz="3300" dirty="0">
                <a:solidFill>
                  <a:schemeClr val="tx1"/>
                </a:solidFill>
                <a:latin typeface="Georgia" panose="02040502050405020303" pitchFamily="18" charset="0"/>
              </a:rPr>
              <a:t>wedding anniversary</a:t>
            </a:r>
          </a:p>
          <a:p>
            <a:pPr>
              <a:lnSpc>
                <a:spcPct val="90000"/>
              </a:lnSpc>
              <a:buFontTx/>
              <a:buNone/>
            </a:pPr>
            <a:r>
              <a:rPr lang="en-GB" altLang="cs-CZ" sz="3300" dirty="0">
                <a:solidFill>
                  <a:schemeClr val="tx1"/>
                </a:solidFill>
                <a:latin typeface="Georgia" panose="02040502050405020303" pitchFamily="18" charset="0"/>
              </a:rPr>
              <a:t>      - supports charities, …</a:t>
            </a:r>
          </a:p>
          <a:p>
            <a:endParaRPr lang="cs-CZ" dirty="0"/>
          </a:p>
        </p:txBody>
      </p:sp>
    </p:spTree>
    <p:extLst>
      <p:ext uri="{BB962C8B-B14F-4D97-AF65-F5344CB8AC3E}">
        <p14:creationId xmlns:p14="http://schemas.microsoft.com/office/powerpoint/2010/main" val="60655693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1916832"/>
            <a:ext cx="8229600" cy="839586"/>
          </a:xfrm>
        </p:spPr>
        <p:txBody>
          <a:bodyPr/>
          <a:lstStyle/>
          <a:p>
            <a:r>
              <a:rPr lang="cs-CZ" sz="2400" b="1" dirty="0" smtClean="0">
                <a:effectLst/>
                <a:latin typeface="Verdana" panose="020B0604030504040204" pitchFamily="34" charset="0"/>
                <a:ea typeface="Verdana" panose="020B0604030504040204" pitchFamily="34" charset="0"/>
                <a:cs typeface="Verdana" panose="020B0604030504040204" pitchFamily="34" charset="0"/>
              </a:rPr>
              <a:t>QUEEN ELIZABETH II´S REIGN IN PICTURES</a:t>
            </a:r>
            <a:endParaRPr lang="cs-CZ" sz="2400" b="1" dirty="0">
              <a:effectLst/>
              <a:latin typeface="Verdana" panose="020B0604030504040204" pitchFamily="34" charset="0"/>
              <a:ea typeface="Verdana" panose="020B0604030504040204" pitchFamily="34" charset="0"/>
              <a:cs typeface="Verdana" panose="020B0604030504040204" pitchFamily="34" charset="0"/>
            </a:endParaRPr>
          </a:p>
        </p:txBody>
      </p:sp>
      <p:sp>
        <p:nvSpPr>
          <p:cNvPr id="3" name="Zástupný symbol pro obsah 2"/>
          <p:cNvSpPr>
            <a:spLocks noGrp="1"/>
          </p:cNvSpPr>
          <p:nvPr>
            <p:ph idx="1"/>
          </p:nvPr>
        </p:nvSpPr>
        <p:spPr>
          <a:xfrm>
            <a:off x="539552" y="2636912"/>
            <a:ext cx="8219256" cy="1180727"/>
          </a:xfrm>
        </p:spPr>
        <p:txBody>
          <a:bodyPr>
            <a:normAutofit fontScale="92500" lnSpcReduction="10000"/>
          </a:bodyPr>
          <a:lstStyle/>
          <a:p>
            <a:pPr marL="0" indent="0">
              <a:buNone/>
            </a:pPr>
            <a:endParaRPr lang="cs-CZ" dirty="0" smtClean="0"/>
          </a:p>
          <a:p>
            <a:pPr marL="0" indent="0">
              <a:buNone/>
            </a:pPr>
            <a:endParaRPr lang="cs-CZ" dirty="0" smtClean="0"/>
          </a:p>
          <a:p>
            <a:pPr marL="0" indent="0">
              <a:buNone/>
            </a:pPr>
            <a:r>
              <a:rPr lang="cs-CZ" dirty="0"/>
              <a:t> </a:t>
            </a:r>
            <a:r>
              <a:rPr lang="cs-CZ" dirty="0" smtClean="0"/>
              <a:t>                          </a:t>
            </a:r>
            <a:r>
              <a:rPr lang="cs-CZ" dirty="0" smtClean="0">
                <a:hlinkClick r:id="rId3"/>
              </a:rPr>
              <a:t>SEE:</a:t>
            </a:r>
            <a:r>
              <a:rPr lang="cs-CZ" dirty="0" smtClean="0"/>
              <a:t> </a:t>
            </a:r>
          </a:p>
          <a:p>
            <a:pPr marL="0" indent="0">
              <a:buNone/>
            </a:pPr>
            <a:endParaRPr lang="cs-CZ" dirty="0"/>
          </a:p>
          <a:p>
            <a:pPr marL="0" indent="0">
              <a:buNone/>
            </a:pPr>
            <a:endParaRPr lang="cs-CZ" dirty="0" smtClean="0"/>
          </a:p>
          <a:p>
            <a:pPr marL="0" indent="0">
              <a:buNone/>
            </a:pPr>
            <a:endParaRPr lang="cs-CZ" dirty="0"/>
          </a:p>
        </p:txBody>
      </p:sp>
    </p:spTree>
    <p:extLst>
      <p:ext uri="{BB962C8B-B14F-4D97-AF65-F5344CB8AC3E}">
        <p14:creationId xmlns:p14="http://schemas.microsoft.com/office/powerpoint/2010/main" val="50307639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effectLst/>
                <a:latin typeface="Verdana" panose="020B0604030504040204" pitchFamily="34" charset="0"/>
                <a:ea typeface="Verdana" panose="020B0604030504040204" pitchFamily="34" charset="0"/>
                <a:cs typeface="Verdana" panose="020B0604030504040204" pitchFamily="34" charset="0"/>
              </a:rPr>
              <a:t>QUIZ ABOUT THE QUEEN</a:t>
            </a:r>
            <a:endParaRPr lang="cs-CZ" b="1" dirty="0">
              <a:effectLst/>
              <a:latin typeface="Verdana" panose="020B0604030504040204" pitchFamily="34" charset="0"/>
              <a:ea typeface="Verdana" panose="020B0604030504040204" pitchFamily="34" charset="0"/>
              <a:cs typeface="Verdana" panose="020B0604030504040204" pitchFamily="34" charset="0"/>
            </a:endParaRPr>
          </a:p>
        </p:txBody>
      </p:sp>
      <p:sp>
        <p:nvSpPr>
          <p:cNvPr id="3" name="Zástupný symbol pro obsah 2"/>
          <p:cNvSpPr>
            <a:spLocks noGrp="1"/>
          </p:cNvSpPr>
          <p:nvPr>
            <p:ph idx="1"/>
          </p:nvPr>
        </p:nvSpPr>
        <p:spPr/>
        <p:txBody>
          <a:bodyPr/>
          <a:lstStyle/>
          <a:p>
            <a:pPr marL="0" indent="0">
              <a:buNone/>
            </a:pPr>
            <a:endParaRPr lang="cs-CZ" dirty="0" smtClean="0"/>
          </a:p>
          <a:p>
            <a:pPr marL="0" indent="0">
              <a:buNone/>
            </a:pPr>
            <a:endParaRPr lang="cs-CZ" dirty="0"/>
          </a:p>
          <a:p>
            <a:pPr marL="0" indent="0" algn="ctr">
              <a:buNone/>
            </a:pPr>
            <a:r>
              <a:rPr lang="cs-CZ" dirty="0" smtClean="0"/>
              <a:t>    </a:t>
            </a:r>
            <a:r>
              <a:rPr lang="cs-CZ" dirty="0" smtClean="0">
                <a:hlinkClick r:id="rId3"/>
              </a:rPr>
              <a:t>CLICK and TRY</a:t>
            </a:r>
            <a:endParaRPr lang="cs-CZ" dirty="0"/>
          </a:p>
        </p:txBody>
      </p:sp>
    </p:spTree>
    <p:extLst>
      <p:ext uri="{BB962C8B-B14F-4D97-AF65-F5344CB8AC3E}">
        <p14:creationId xmlns:p14="http://schemas.microsoft.com/office/powerpoint/2010/main" val="35668606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1844824"/>
            <a:ext cx="8229600" cy="2520280"/>
          </a:xfrm>
        </p:spPr>
        <p:txBody>
          <a:bodyPr/>
          <a:lstStyle/>
          <a:p>
            <a:r>
              <a:rPr lang="cs-CZ" b="1" dirty="0" smtClean="0">
                <a:effectLst/>
                <a:latin typeface="Verdana" panose="020B0604030504040204" pitchFamily="34" charset="0"/>
                <a:ea typeface="Verdana" panose="020B0604030504040204" pitchFamily="34" charset="0"/>
                <a:cs typeface="Verdana" panose="020B0604030504040204" pitchFamily="34" charset="0"/>
              </a:rPr>
              <a:t>DIAMOND JUBILEE </a:t>
            </a:r>
            <a:r>
              <a:rPr lang="cs-CZ" b="1" dirty="0" smtClean="0">
                <a:effectLst/>
                <a:latin typeface="Verdana" panose="020B0604030504040204" pitchFamily="34" charset="0"/>
                <a:ea typeface="Verdana" panose="020B0604030504040204" pitchFamily="34" charset="0"/>
                <a:cs typeface="Verdana" panose="020B0604030504040204" pitchFamily="34" charset="0"/>
                <a:hlinkClick r:id="rId2"/>
              </a:rPr>
              <a:t>QUIZ</a:t>
            </a:r>
            <a:r>
              <a:rPr lang="cs-CZ" b="1" dirty="0">
                <a:effectLst/>
                <a:latin typeface="Verdana" panose="020B0604030504040204" pitchFamily="34" charset="0"/>
                <a:ea typeface="Verdana" panose="020B0604030504040204" pitchFamily="34" charset="0"/>
                <a:cs typeface="Verdana" panose="020B0604030504040204" pitchFamily="34" charset="0"/>
              </a:rPr>
              <a:t/>
            </a:r>
            <a:br>
              <a:rPr lang="cs-CZ" b="1" dirty="0">
                <a:effectLst/>
                <a:latin typeface="Verdana" panose="020B0604030504040204" pitchFamily="34" charset="0"/>
                <a:ea typeface="Verdana" panose="020B0604030504040204" pitchFamily="34" charset="0"/>
                <a:cs typeface="Verdana" panose="020B0604030504040204" pitchFamily="34" charset="0"/>
              </a:rPr>
            </a:br>
            <a:endParaRPr lang="cs-CZ" b="1" dirty="0">
              <a:effectLst/>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182481421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GB" sz="2400" b="1" dirty="0" smtClean="0">
                <a:solidFill>
                  <a:srgbClr val="C00000"/>
                </a:solidFill>
                <a:effectLst/>
                <a:latin typeface="Georgia" panose="02040502050405020303" pitchFamily="18" charset="0"/>
              </a:rPr>
              <a:t>Use the prompts to talk about the Queen in pairs.</a:t>
            </a:r>
            <a:endParaRPr lang="en-GB" sz="2400" b="1" dirty="0">
              <a:solidFill>
                <a:srgbClr val="C00000"/>
              </a:solidFill>
              <a:effectLst/>
              <a:latin typeface="Georgia" panose="02040502050405020303" pitchFamily="18" charset="0"/>
            </a:endParaRPr>
          </a:p>
        </p:txBody>
      </p:sp>
      <p:pic>
        <p:nvPicPr>
          <p:cNvPr id="1026" name="Picture 2" descr="C:\Users\bi\AppData\Local\Microsoft\Windows\Temporary Internet Files\Content.IE5\IAO44K9Z\MC90042452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75535" y="4917922"/>
            <a:ext cx="1622394" cy="1719852"/>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bi\AppData\Local\Microsoft\Windows\Temporary Internet Files\Content.IE5\2KOQI4SG\MC900078835[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1268760"/>
            <a:ext cx="1819258" cy="176837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bi\AppData\Local\Microsoft\Windows\Temporary Internet Files\Content.IE5\LTNGOAUL\MP900448455[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31840" y="1340768"/>
            <a:ext cx="2735796" cy="1823864"/>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bi\AppData\Local\Microsoft\Windows\Temporary Internet Files\Content.IE5\IAO44K9Z\MC900406338[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27584" y="1329482"/>
            <a:ext cx="1466850" cy="183515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Users\bi\AppData\Local\Microsoft\Windows\Temporary Internet Files\Content.IE5\5A5QYLR8\MC900430404[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462526" y="3337795"/>
            <a:ext cx="1841500" cy="984250"/>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C:\Users\bi\AppData\Local\Microsoft\Windows\Temporary Internet Files\Content.IE5\2KOQI4SG\MC900430333[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27584" y="3337795"/>
            <a:ext cx="1285875" cy="18415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Users\bi\AppData\Local\Microsoft\Windows\Temporary Internet Files\Content.IE5\5A5QYLR8\MC900432231[1].wmf"/>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03253" y="5349974"/>
            <a:ext cx="1828800" cy="1308100"/>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descr="C:\Users\bi\AppData\Local\Microsoft\Windows\Temporary Internet Files\Content.IE5\LTNGOAUL\MP900202041[1].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788024" y="3337795"/>
            <a:ext cx="1528646" cy="229296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Users\bi\AppData\Local\Microsoft\Windows\Temporary Internet Files\Content.IE5\5A5QYLR8\MC900415196[1].wmf"/>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2443092" y="3489315"/>
            <a:ext cx="2056646" cy="1689980"/>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395536" y="3037130"/>
            <a:ext cx="357790" cy="369332"/>
          </a:xfrm>
          <a:prstGeom prst="rect">
            <a:avLst/>
          </a:prstGeom>
          <a:noFill/>
        </p:spPr>
        <p:txBody>
          <a:bodyPr wrap="none" rtlCol="0">
            <a:spAutoFit/>
          </a:bodyPr>
          <a:lstStyle/>
          <a:p>
            <a:r>
              <a:rPr lang="cs-CZ" dirty="0" smtClean="0"/>
              <a:t>3.</a:t>
            </a:r>
            <a:endParaRPr lang="cs-CZ" dirty="0"/>
          </a:p>
        </p:txBody>
      </p:sp>
      <p:sp>
        <p:nvSpPr>
          <p:cNvPr id="4" name="TextovéPole 3"/>
          <p:cNvSpPr txBox="1"/>
          <p:nvPr/>
        </p:nvSpPr>
        <p:spPr>
          <a:xfrm>
            <a:off x="2915816" y="2924944"/>
            <a:ext cx="357790" cy="369332"/>
          </a:xfrm>
          <a:prstGeom prst="rect">
            <a:avLst/>
          </a:prstGeom>
          <a:noFill/>
        </p:spPr>
        <p:txBody>
          <a:bodyPr wrap="none" rtlCol="0">
            <a:spAutoFit/>
          </a:bodyPr>
          <a:lstStyle/>
          <a:p>
            <a:r>
              <a:rPr lang="cs-CZ" dirty="0" smtClean="0"/>
              <a:t>4.</a:t>
            </a:r>
            <a:endParaRPr lang="cs-CZ" dirty="0"/>
          </a:p>
        </p:txBody>
      </p:sp>
      <p:sp>
        <p:nvSpPr>
          <p:cNvPr id="5" name="TextovéPole 4"/>
          <p:cNvSpPr txBox="1"/>
          <p:nvPr/>
        </p:nvSpPr>
        <p:spPr>
          <a:xfrm>
            <a:off x="574431" y="5179295"/>
            <a:ext cx="357790" cy="369332"/>
          </a:xfrm>
          <a:prstGeom prst="rect">
            <a:avLst/>
          </a:prstGeom>
          <a:noFill/>
        </p:spPr>
        <p:txBody>
          <a:bodyPr wrap="none" rtlCol="0">
            <a:spAutoFit/>
          </a:bodyPr>
          <a:lstStyle/>
          <a:p>
            <a:r>
              <a:rPr lang="cs-CZ" dirty="0" smtClean="0"/>
              <a:t>5.</a:t>
            </a:r>
            <a:endParaRPr lang="cs-CZ" dirty="0"/>
          </a:p>
        </p:txBody>
      </p:sp>
      <p:sp>
        <p:nvSpPr>
          <p:cNvPr id="6" name="TextovéPole 5"/>
          <p:cNvSpPr txBox="1"/>
          <p:nvPr/>
        </p:nvSpPr>
        <p:spPr>
          <a:xfrm>
            <a:off x="3131840" y="5363961"/>
            <a:ext cx="357790" cy="369332"/>
          </a:xfrm>
          <a:prstGeom prst="rect">
            <a:avLst/>
          </a:prstGeom>
          <a:noFill/>
        </p:spPr>
        <p:txBody>
          <a:bodyPr wrap="none" rtlCol="0">
            <a:spAutoFit/>
          </a:bodyPr>
          <a:lstStyle/>
          <a:p>
            <a:r>
              <a:rPr lang="cs-CZ" dirty="0" smtClean="0"/>
              <a:t>6.</a:t>
            </a:r>
            <a:endParaRPr lang="cs-CZ" dirty="0"/>
          </a:p>
        </p:txBody>
      </p:sp>
      <p:sp>
        <p:nvSpPr>
          <p:cNvPr id="7" name="TextovéPole 6"/>
          <p:cNvSpPr txBox="1"/>
          <p:nvPr/>
        </p:nvSpPr>
        <p:spPr>
          <a:xfrm>
            <a:off x="251520" y="6165304"/>
            <a:ext cx="357790" cy="369332"/>
          </a:xfrm>
          <a:prstGeom prst="rect">
            <a:avLst/>
          </a:prstGeom>
          <a:noFill/>
        </p:spPr>
        <p:txBody>
          <a:bodyPr wrap="none" rtlCol="0">
            <a:spAutoFit/>
          </a:bodyPr>
          <a:lstStyle/>
          <a:p>
            <a:r>
              <a:rPr lang="cs-CZ" dirty="0" smtClean="0"/>
              <a:t>7.</a:t>
            </a:r>
            <a:endParaRPr lang="cs-CZ" dirty="0"/>
          </a:p>
        </p:txBody>
      </p:sp>
      <p:sp>
        <p:nvSpPr>
          <p:cNvPr id="8" name="TextovéPole 7"/>
          <p:cNvSpPr txBox="1"/>
          <p:nvPr/>
        </p:nvSpPr>
        <p:spPr>
          <a:xfrm>
            <a:off x="8532440" y="2924944"/>
            <a:ext cx="357790" cy="369332"/>
          </a:xfrm>
          <a:prstGeom prst="rect">
            <a:avLst/>
          </a:prstGeom>
          <a:noFill/>
        </p:spPr>
        <p:txBody>
          <a:bodyPr wrap="none" rtlCol="0">
            <a:spAutoFit/>
          </a:bodyPr>
          <a:lstStyle/>
          <a:p>
            <a:r>
              <a:rPr lang="cs-CZ" dirty="0" smtClean="0"/>
              <a:t>8.</a:t>
            </a:r>
            <a:endParaRPr lang="cs-CZ" dirty="0"/>
          </a:p>
        </p:txBody>
      </p:sp>
      <p:sp>
        <p:nvSpPr>
          <p:cNvPr id="18" name="TextovéPole 17"/>
          <p:cNvSpPr txBox="1"/>
          <p:nvPr/>
        </p:nvSpPr>
        <p:spPr>
          <a:xfrm>
            <a:off x="8532440" y="4073879"/>
            <a:ext cx="357790" cy="369332"/>
          </a:xfrm>
          <a:prstGeom prst="rect">
            <a:avLst/>
          </a:prstGeom>
          <a:noFill/>
        </p:spPr>
        <p:txBody>
          <a:bodyPr wrap="none" rtlCol="0">
            <a:spAutoFit/>
          </a:bodyPr>
          <a:lstStyle/>
          <a:p>
            <a:r>
              <a:rPr lang="cs-CZ" dirty="0"/>
              <a:t>9</a:t>
            </a:r>
            <a:r>
              <a:rPr lang="cs-CZ" dirty="0" smtClean="0"/>
              <a:t>.</a:t>
            </a:r>
            <a:endParaRPr lang="cs-CZ" dirty="0"/>
          </a:p>
        </p:txBody>
      </p:sp>
      <p:sp>
        <p:nvSpPr>
          <p:cNvPr id="19" name="TextovéPole 18"/>
          <p:cNvSpPr txBox="1"/>
          <p:nvPr/>
        </p:nvSpPr>
        <p:spPr>
          <a:xfrm>
            <a:off x="8532440" y="5593182"/>
            <a:ext cx="473206" cy="369332"/>
          </a:xfrm>
          <a:prstGeom prst="rect">
            <a:avLst/>
          </a:prstGeom>
          <a:noFill/>
        </p:spPr>
        <p:txBody>
          <a:bodyPr wrap="none" rtlCol="0">
            <a:spAutoFit/>
          </a:bodyPr>
          <a:lstStyle/>
          <a:p>
            <a:r>
              <a:rPr lang="cs-CZ" dirty="0" smtClean="0"/>
              <a:t>10.</a:t>
            </a:r>
            <a:endParaRPr lang="cs-CZ" dirty="0"/>
          </a:p>
        </p:txBody>
      </p:sp>
      <p:sp>
        <p:nvSpPr>
          <p:cNvPr id="20" name="TextovéPole 19"/>
          <p:cNvSpPr txBox="1"/>
          <p:nvPr/>
        </p:nvSpPr>
        <p:spPr>
          <a:xfrm>
            <a:off x="5855750" y="5795972"/>
            <a:ext cx="473206" cy="369332"/>
          </a:xfrm>
          <a:prstGeom prst="rect">
            <a:avLst/>
          </a:prstGeom>
          <a:noFill/>
        </p:spPr>
        <p:txBody>
          <a:bodyPr wrap="none" rtlCol="0">
            <a:spAutoFit/>
          </a:bodyPr>
          <a:lstStyle/>
          <a:p>
            <a:r>
              <a:rPr lang="cs-CZ" dirty="0" smtClean="0"/>
              <a:t>11.</a:t>
            </a:r>
            <a:endParaRPr lang="cs-CZ" dirty="0"/>
          </a:p>
        </p:txBody>
      </p:sp>
    </p:spTree>
    <p:extLst>
      <p:ext uri="{BB962C8B-B14F-4D97-AF65-F5344CB8AC3E}">
        <p14:creationId xmlns:p14="http://schemas.microsoft.com/office/powerpoint/2010/main" val="148039342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effectLst/>
                <a:latin typeface="Verdana" panose="020B0604030504040204" pitchFamily="34" charset="0"/>
                <a:ea typeface="Verdana" panose="020B0604030504040204" pitchFamily="34" charset="0"/>
                <a:cs typeface="Verdana" panose="020B0604030504040204" pitchFamily="34" charset="0"/>
              </a:rPr>
              <a:t>MORE RESOURCES</a:t>
            </a:r>
            <a:endParaRPr lang="cs-CZ" b="1" dirty="0">
              <a:effectLst/>
              <a:latin typeface="Verdana" panose="020B0604030504040204" pitchFamily="34" charset="0"/>
              <a:ea typeface="Verdana" panose="020B0604030504040204" pitchFamily="34" charset="0"/>
              <a:cs typeface="Verdana" panose="020B0604030504040204" pitchFamily="34" charset="0"/>
            </a:endParaRPr>
          </a:p>
        </p:txBody>
      </p:sp>
      <p:sp>
        <p:nvSpPr>
          <p:cNvPr id="3" name="Zástupný symbol pro obsah 2"/>
          <p:cNvSpPr>
            <a:spLocks noGrp="1"/>
          </p:cNvSpPr>
          <p:nvPr>
            <p:ph idx="1"/>
          </p:nvPr>
        </p:nvSpPr>
        <p:spPr>
          <a:xfrm>
            <a:off x="395536" y="1700808"/>
            <a:ext cx="8219256" cy="4249270"/>
          </a:xfrm>
        </p:spPr>
        <p:txBody>
          <a:bodyPr>
            <a:normAutofit fontScale="92500" lnSpcReduction="20000"/>
          </a:bodyPr>
          <a:lstStyle/>
          <a:p>
            <a:r>
              <a:rPr lang="cs-CZ" sz="2200" dirty="0" err="1" smtClean="0">
                <a:solidFill>
                  <a:schemeClr val="tx1"/>
                </a:solidFill>
                <a:latin typeface="Georgia" panose="02040502050405020303" pitchFamily="18" charset="0"/>
                <a:hlinkClick r:id="rId3"/>
              </a:rPr>
              <a:t>Worksheet</a:t>
            </a:r>
            <a:r>
              <a:rPr lang="cs-CZ" sz="2200" dirty="0" smtClean="0">
                <a:solidFill>
                  <a:schemeClr val="tx1"/>
                </a:solidFill>
                <a:latin typeface="Georgia" panose="02040502050405020303" pitchFamily="18" charset="0"/>
                <a:hlinkClick r:id="rId3"/>
              </a:rPr>
              <a:t> + </a:t>
            </a:r>
            <a:r>
              <a:rPr lang="cs-CZ" sz="2200" dirty="0" err="1" smtClean="0">
                <a:solidFill>
                  <a:schemeClr val="tx1"/>
                </a:solidFill>
                <a:latin typeface="Georgia" panose="02040502050405020303" pitchFamily="18" charset="0"/>
                <a:hlinkClick r:id="rId3"/>
              </a:rPr>
              <a:t>quiz</a:t>
            </a:r>
            <a:endParaRPr lang="cs-CZ" sz="2200" dirty="0" smtClean="0">
              <a:solidFill>
                <a:schemeClr val="tx1"/>
              </a:solidFill>
              <a:latin typeface="Georgia" panose="02040502050405020303" pitchFamily="18" charset="0"/>
            </a:endParaRPr>
          </a:p>
          <a:p>
            <a:pPr marL="0" indent="0">
              <a:buNone/>
            </a:pPr>
            <a:endParaRPr lang="cs-CZ" sz="2200" dirty="0" smtClean="0">
              <a:solidFill>
                <a:schemeClr val="tx1"/>
              </a:solidFill>
              <a:latin typeface="Georgia" panose="02040502050405020303" pitchFamily="18" charset="0"/>
            </a:endParaRPr>
          </a:p>
          <a:p>
            <a:r>
              <a:rPr lang="cs-CZ" sz="2200" dirty="0" err="1">
                <a:solidFill>
                  <a:schemeClr val="tx1"/>
                </a:solidFill>
                <a:latin typeface="Georgia" panose="02040502050405020303" pitchFamily="18" charset="0"/>
              </a:rPr>
              <a:t>The</a:t>
            </a:r>
            <a:r>
              <a:rPr lang="cs-CZ" sz="2200" dirty="0">
                <a:solidFill>
                  <a:schemeClr val="tx1"/>
                </a:solidFill>
                <a:latin typeface="Georgia" panose="02040502050405020303" pitchFamily="18" charset="0"/>
              </a:rPr>
              <a:t> </a:t>
            </a:r>
            <a:r>
              <a:rPr lang="cs-CZ" sz="2200" dirty="0" err="1">
                <a:solidFill>
                  <a:schemeClr val="tx1"/>
                </a:solidFill>
                <a:latin typeface="Georgia" panose="02040502050405020303" pitchFamily="18" charset="0"/>
              </a:rPr>
              <a:t>official</a:t>
            </a:r>
            <a:r>
              <a:rPr lang="cs-CZ" sz="2200" dirty="0">
                <a:solidFill>
                  <a:schemeClr val="tx1"/>
                </a:solidFill>
                <a:latin typeface="Georgia" panose="02040502050405020303" pitchFamily="18" charset="0"/>
              </a:rPr>
              <a:t> </a:t>
            </a:r>
            <a:r>
              <a:rPr lang="cs-CZ" sz="2200" dirty="0" err="1">
                <a:solidFill>
                  <a:schemeClr val="tx1"/>
                </a:solidFill>
                <a:latin typeface="Georgia" panose="02040502050405020303" pitchFamily="18" charset="0"/>
              </a:rPr>
              <a:t>website</a:t>
            </a:r>
            <a:r>
              <a:rPr lang="cs-CZ" sz="2200" dirty="0">
                <a:solidFill>
                  <a:schemeClr val="tx1"/>
                </a:solidFill>
                <a:latin typeface="Georgia" panose="02040502050405020303" pitchFamily="18" charset="0"/>
              </a:rPr>
              <a:t>: </a:t>
            </a:r>
            <a:r>
              <a:rPr lang="cs-CZ" sz="2200" dirty="0" err="1">
                <a:solidFill>
                  <a:schemeClr val="tx1"/>
                </a:solidFill>
                <a:latin typeface="Georgia" panose="02040502050405020303" pitchFamily="18" charset="0"/>
                <a:hlinkClick r:id="rId4"/>
              </a:rPr>
              <a:t>The</a:t>
            </a:r>
            <a:r>
              <a:rPr lang="cs-CZ" sz="2200" dirty="0">
                <a:solidFill>
                  <a:schemeClr val="tx1"/>
                </a:solidFill>
                <a:latin typeface="Georgia" panose="02040502050405020303" pitchFamily="18" charset="0"/>
                <a:hlinkClick r:id="rId4"/>
              </a:rPr>
              <a:t> </a:t>
            </a:r>
            <a:r>
              <a:rPr lang="cs-CZ" sz="2200" dirty="0" err="1">
                <a:solidFill>
                  <a:schemeClr val="tx1"/>
                </a:solidFill>
                <a:latin typeface="Georgia" panose="02040502050405020303" pitchFamily="18" charset="0"/>
                <a:hlinkClick r:id="rId4"/>
              </a:rPr>
              <a:t>British</a:t>
            </a:r>
            <a:r>
              <a:rPr lang="cs-CZ" sz="2200" dirty="0">
                <a:solidFill>
                  <a:schemeClr val="tx1"/>
                </a:solidFill>
                <a:latin typeface="Georgia" panose="02040502050405020303" pitchFamily="18" charset="0"/>
                <a:hlinkClick r:id="rId4"/>
              </a:rPr>
              <a:t> Monarchy</a:t>
            </a:r>
            <a:endParaRPr lang="cs-CZ" sz="2200" dirty="0">
              <a:solidFill>
                <a:schemeClr val="tx1"/>
              </a:solidFill>
              <a:latin typeface="Georgia" panose="02040502050405020303" pitchFamily="18" charset="0"/>
            </a:endParaRPr>
          </a:p>
          <a:p>
            <a:endParaRPr lang="cs-CZ" sz="2200" dirty="0" smtClean="0">
              <a:solidFill>
                <a:schemeClr val="tx1"/>
              </a:solidFill>
              <a:latin typeface="Georgia" panose="02040502050405020303" pitchFamily="18" charset="0"/>
            </a:endParaRPr>
          </a:p>
          <a:p>
            <a:r>
              <a:rPr lang="cs-CZ" sz="2200" dirty="0" err="1" smtClean="0">
                <a:solidFill>
                  <a:schemeClr val="tx1"/>
                </a:solidFill>
                <a:latin typeface="Georgia" panose="02040502050405020303" pitchFamily="18" charset="0"/>
              </a:rPr>
              <a:t>Radio</a:t>
            </a:r>
            <a:r>
              <a:rPr lang="cs-CZ" sz="2200" dirty="0" smtClean="0">
                <a:solidFill>
                  <a:schemeClr val="tx1"/>
                </a:solidFill>
                <a:latin typeface="Georgia" panose="02040502050405020303" pitchFamily="18" charset="0"/>
              </a:rPr>
              <a:t> </a:t>
            </a:r>
            <a:r>
              <a:rPr lang="cs-CZ" sz="2200" dirty="0" err="1" smtClean="0">
                <a:solidFill>
                  <a:schemeClr val="tx1"/>
                </a:solidFill>
                <a:latin typeface="Georgia" panose="02040502050405020303" pitchFamily="18" charset="0"/>
              </a:rPr>
              <a:t>Broadcast</a:t>
            </a:r>
            <a:r>
              <a:rPr lang="cs-CZ" sz="2200" dirty="0" smtClean="0">
                <a:solidFill>
                  <a:schemeClr val="tx1"/>
                </a:solidFill>
                <a:latin typeface="Georgia" panose="02040502050405020303" pitchFamily="18" charset="0"/>
              </a:rPr>
              <a:t>: </a:t>
            </a:r>
            <a:r>
              <a:rPr lang="cs-CZ" sz="2200" dirty="0" err="1" smtClean="0">
                <a:solidFill>
                  <a:schemeClr val="tx1"/>
                </a:solidFill>
                <a:latin typeface="Georgia" panose="02040502050405020303" pitchFamily="18" charset="0"/>
                <a:hlinkClick r:id="rId5"/>
              </a:rPr>
              <a:t>Queen</a:t>
            </a:r>
            <a:r>
              <a:rPr lang="cs-CZ" sz="2200" dirty="0" smtClean="0">
                <a:solidFill>
                  <a:schemeClr val="tx1"/>
                </a:solidFill>
                <a:latin typeface="Georgia" panose="02040502050405020303" pitchFamily="18" charset="0"/>
                <a:hlinkClick r:id="rId5"/>
              </a:rPr>
              <a:t> Elizabeth and her son</a:t>
            </a:r>
            <a:endParaRPr lang="cs-CZ" sz="2200" dirty="0" smtClean="0">
              <a:solidFill>
                <a:schemeClr val="tx1"/>
              </a:solidFill>
              <a:latin typeface="Georgia" panose="02040502050405020303" pitchFamily="18" charset="0"/>
            </a:endParaRPr>
          </a:p>
          <a:p>
            <a:pPr marL="0" indent="0">
              <a:buNone/>
            </a:pPr>
            <a:endParaRPr lang="cs-CZ" sz="2200" dirty="0">
              <a:solidFill>
                <a:schemeClr val="tx1"/>
              </a:solidFill>
              <a:latin typeface="Georgia" panose="02040502050405020303" pitchFamily="18" charset="0"/>
            </a:endParaRPr>
          </a:p>
          <a:p>
            <a:r>
              <a:rPr lang="cs-CZ" sz="2200" dirty="0" smtClean="0">
                <a:solidFill>
                  <a:schemeClr val="tx1"/>
                </a:solidFill>
                <a:latin typeface="Georgia" panose="02040502050405020303" pitchFamily="18" charset="0"/>
                <a:hlinkClick r:id="rId6"/>
              </a:rPr>
              <a:t>Video:</a:t>
            </a:r>
            <a:r>
              <a:rPr lang="cs-CZ" sz="2200" dirty="0" smtClean="0">
                <a:solidFill>
                  <a:schemeClr val="tx1"/>
                </a:solidFill>
                <a:latin typeface="Georgia" panose="02040502050405020303" pitchFamily="18" charset="0"/>
              </a:rPr>
              <a:t> </a:t>
            </a:r>
            <a:r>
              <a:rPr lang="en-US" sz="2200" dirty="0">
                <a:solidFill>
                  <a:schemeClr val="tx1"/>
                </a:solidFill>
                <a:latin typeface="Georgia" panose="02040502050405020303" pitchFamily="18" charset="0"/>
              </a:rPr>
              <a:t>The marriage of Princess Elizabeth and Prince </a:t>
            </a:r>
            <a:r>
              <a:rPr lang="en-US" sz="2200" dirty="0" smtClean="0">
                <a:solidFill>
                  <a:schemeClr val="tx1"/>
                </a:solidFill>
                <a:latin typeface="Georgia" panose="02040502050405020303" pitchFamily="18" charset="0"/>
              </a:rPr>
              <a:t>Philip</a:t>
            </a:r>
            <a:endParaRPr lang="cs-CZ" sz="2200" dirty="0" smtClean="0">
              <a:solidFill>
                <a:schemeClr val="tx1"/>
              </a:solidFill>
              <a:latin typeface="Georgia" panose="02040502050405020303" pitchFamily="18" charset="0"/>
            </a:endParaRPr>
          </a:p>
          <a:p>
            <a:endParaRPr lang="cs-CZ" sz="2200" dirty="0">
              <a:solidFill>
                <a:schemeClr val="tx1"/>
              </a:solidFill>
              <a:latin typeface="Georgia" panose="02040502050405020303" pitchFamily="18" charset="0"/>
            </a:endParaRPr>
          </a:p>
          <a:p>
            <a:r>
              <a:rPr lang="cs-CZ" sz="2200" dirty="0" err="1" smtClean="0">
                <a:solidFill>
                  <a:schemeClr val="tx1"/>
                </a:solidFill>
                <a:latin typeface="Georgia" panose="02040502050405020303" pitchFamily="18" charset="0"/>
              </a:rPr>
              <a:t>Listening</a:t>
            </a:r>
            <a:r>
              <a:rPr lang="cs-CZ" sz="2200" dirty="0" smtClean="0">
                <a:solidFill>
                  <a:schemeClr val="tx1"/>
                </a:solidFill>
                <a:latin typeface="Georgia" panose="02040502050405020303" pitchFamily="18" charset="0"/>
              </a:rPr>
              <a:t> </a:t>
            </a:r>
            <a:r>
              <a:rPr lang="cs-CZ" sz="2200" dirty="0" err="1" smtClean="0">
                <a:solidFill>
                  <a:schemeClr val="tx1"/>
                </a:solidFill>
                <a:latin typeface="Georgia" panose="02040502050405020303" pitchFamily="18" charset="0"/>
              </a:rPr>
              <a:t>task</a:t>
            </a:r>
            <a:r>
              <a:rPr lang="cs-CZ" sz="2200" dirty="0" smtClean="0">
                <a:solidFill>
                  <a:schemeClr val="tx1"/>
                </a:solidFill>
                <a:latin typeface="Georgia" panose="02040502050405020303" pitchFamily="18" charset="0"/>
              </a:rPr>
              <a:t> + </a:t>
            </a:r>
            <a:r>
              <a:rPr lang="cs-CZ" sz="2200" dirty="0" err="1" smtClean="0">
                <a:solidFill>
                  <a:schemeClr val="tx1"/>
                </a:solidFill>
                <a:latin typeface="Georgia" panose="02040502050405020303" pitchFamily="18" charset="0"/>
              </a:rPr>
              <a:t>comprehension</a:t>
            </a:r>
            <a:r>
              <a:rPr lang="cs-CZ" sz="2200" dirty="0" smtClean="0">
                <a:solidFill>
                  <a:schemeClr val="tx1"/>
                </a:solidFill>
                <a:latin typeface="Georgia" panose="02040502050405020303" pitchFamily="18" charset="0"/>
              </a:rPr>
              <a:t>: </a:t>
            </a:r>
            <a:r>
              <a:rPr lang="cs-CZ" sz="2200" dirty="0" err="1" smtClean="0">
                <a:solidFill>
                  <a:schemeClr val="tx1"/>
                </a:solidFill>
                <a:latin typeface="Georgia" panose="02040502050405020303" pitchFamily="18" charset="0"/>
                <a:hlinkClick r:id="rId7"/>
              </a:rPr>
              <a:t>Coronation</a:t>
            </a:r>
            <a:endParaRPr lang="cs-CZ" sz="2200" dirty="0" smtClean="0">
              <a:solidFill>
                <a:schemeClr val="tx1"/>
              </a:solidFill>
              <a:latin typeface="Georgia" panose="02040502050405020303" pitchFamily="18" charset="0"/>
            </a:endParaRPr>
          </a:p>
          <a:p>
            <a:endParaRPr lang="cs-CZ" sz="2200" dirty="0" smtClean="0">
              <a:solidFill>
                <a:schemeClr val="tx1"/>
              </a:solidFill>
              <a:latin typeface="Georgia" panose="02040502050405020303" pitchFamily="18" charset="0"/>
            </a:endParaRPr>
          </a:p>
          <a:p>
            <a:r>
              <a:rPr lang="cs-CZ" sz="2200" dirty="0" smtClean="0">
                <a:solidFill>
                  <a:schemeClr val="tx1"/>
                </a:solidFill>
                <a:latin typeface="Georgia" panose="02040502050405020303" pitchFamily="18" charset="0"/>
              </a:rPr>
              <a:t>Film: </a:t>
            </a:r>
            <a:r>
              <a:rPr lang="cs-CZ" sz="2200" dirty="0" err="1" smtClean="0">
                <a:solidFill>
                  <a:schemeClr val="tx1"/>
                </a:solidFill>
                <a:latin typeface="Georgia" panose="02040502050405020303" pitchFamily="18" charset="0"/>
                <a:hlinkClick r:id="rId8"/>
              </a:rPr>
              <a:t>The</a:t>
            </a:r>
            <a:r>
              <a:rPr lang="cs-CZ" sz="2200" dirty="0" smtClean="0">
                <a:solidFill>
                  <a:schemeClr val="tx1"/>
                </a:solidFill>
                <a:latin typeface="Georgia" panose="02040502050405020303" pitchFamily="18" charset="0"/>
                <a:hlinkClick r:id="rId8"/>
              </a:rPr>
              <a:t> </a:t>
            </a:r>
            <a:r>
              <a:rPr lang="cs-CZ" sz="2200" dirty="0" err="1" smtClean="0">
                <a:solidFill>
                  <a:schemeClr val="tx1"/>
                </a:solidFill>
                <a:latin typeface="Georgia" panose="02040502050405020303" pitchFamily="18" charset="0"/>
                <a:hlinkClick r:id="rId8"/>
              </a:rPr>
              <a:t>Royal</a:t>
            </a:r>
            <a:r>
              <a:rPr lang="cs-CZ" sz="2200" dirty="0" smtClean="0">
                <a:solidFill>
                  <a:schemeClr val="tx1"/>
                </a:solidFill>
                <a:latin typeface="Georgia" panose="02040502050405020303" pitchFamily="18" charset="0"/>
                <a:hlinkClick r:id="rId8"/>
              </a:rPr>
              <a:t> </a:t>
            </a:r>
            <a:r>
              <a:rPr lang="cs-CZ" sz="2200" dirty="0" err="1" smtClean="0">
                <a:solidFill>
                  <a:schemeClr val="tx1"/>
                </a:solidFill>
                <a:latin typeface="Georgia" panose="02040502050405020303" pitchFamily="18" charset="0"/>
                <a:hlinkClick r:id="rId8"/>
              </a:rPr>
              <a:t>Jewels</a:t>
            </a:r>
            <a:r>
              <a:rPr lang="cs-CZ" sz="2200" dirty="0" smtClean="0">
                <a:solidFill>
                  <a:schemeClr val="tx1"/>
                </a:solidFill>
                <a:latin typeface="Georgia" panose="02040502050405020303" pitchFamily="18" charset="0"/>
                <a:hlinkClick r:id="rId8"/>
              </a:rPr>
              <a:t> </a:t>
            </a:r>
            <a:r>
              <a:rPr lang="cs-CZ" sz="2200" dirty="0" err="1" smtClean="0">
                <a:solidFill>
                  <a:schemeClr val="tx1"/>
                </a:solidFill>
                <a:latin typeface="Georgia" panose="02040502050405020303" pitchFamily="18" charset="0"/>
                <a:hlinkClick r:id="rId8"/>
              </a:rPr>
              <a:t>Documentary</a:t>
            </a:r>
            <a:endParaRPr lang="cs-CZ" sz="2200" dirty="0" smtClean="0">
              <a:solidFill>
                <a:schemeClr val="tx1"/>
              </a:solidFill>
              <a:latin typeface="Georgia" panose="02040502050405020303" pitchFamily="18" charset="0"/>
            </a:endParaRPr>
          </a:p>
          <a:p>
            <a:endParaRPr lang="en-US" sz="2000" dirty="0">
              <a:latin typeface="Georgia" panose="02040502050405020303" pitchFamily="18" charset="0"/>
            </a:endParaRPr>
          </a:p>
          <a:p>
            <a:pPr marL="0" indent="0">
              <a:buNone/>
            </a:pPr>
            <a:r>
              <a:rPr lang="cs-CZ" dirty="0" smtClean="0"/>
              <a:t> </a:t>
            </a:r>
          </a:p>
          <a:p>
            <a:pPr marL="0" indent="0">
              <a:buNone/>
            </a:pPr>
            <a:endParaRPr lang="cs-CZ" dirty="0"/>
          </a:p>
        </p:txBody>
      </p:sp>
    </p:spTree>
    <p:extLst>
      <p:ext uri="{BB962C8B-B14F-4D97-AF65-F5344CB8AC3E}">
        <p14:creationId xmlns:p14="http://schemas.microsoft.com/office/powerpoint/2010/main" val="132855717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92696"/>
            <a:ext cx="8229600" cy="695570"/>
          </a:xfrm>
        </p:spPr>
        <p:txBody>
          <a:bodyPr/>
          <a:lstStyle/>
          <a:p>
            <a:pPr>
              <a:lnSpc>
                <a:spcPct val="80000"/>
              </a:lnSpc>
            </a:pPr>
            <a:r>
              <a:rPr lang="en-GB" altLang="cs-CZ" b="1" dirty="0">
                <a:latin typeface="Times New Roman" pitchFamily="18" charset="0"/>
              </a:rPr>
              <a:t> </a:t>
            </a:r>
            <a:r>
              <a:rPr lang="cs-CZ" altLang="cs-CZ" b="1" dirty="0" smtClean="0">
                <a:latin typeface="Times New Roman" pitchFamily="18" charset="0"/>
              </a:rPr>
              <a:t/>
            </a:r>
            <a:br>
              <a:rPr lang="cs-CZ" altLang="cs-CZ" b="1" dirty="0" smtClean="0">
                <a:latin typeface="Times New Roman" pitchFamily="18" charset="0"/>
              </a:rPr>
            </a:br>
            <a:r>
              <a:rPr lang="cs-CZ" altLang="cs-CZ" b="1" dirty="0">
                <a:latin typeface="Times New Roman" pitchFamily="18" charset="0"/>
              </a:rPr>
              <a:t/>
            </a:r>
            <a:br>
              <a:rPr lang="cs-CZ" altLang="cs-CZ" b="1" dirty="0">
                <a:latin typeface="Times New Roman" pitchFamily="18" charset="0"/>
              </a:rPr>
            </a:br>
            <a:r>
              <a:rPr lang="en-GB" altLang="cs-CZ" b="1" dirty="0" smtClean="0">
                <a:effectLst/>
                <a:latin typeface="Verdana" panose="020B0604030504040204" pitchFamily="34" charset="0"/>
                <a:ea typeface="Verdana" panose="020B0604030504040204" pitchFamily="34" charset="0"/>
                <a:cs typeface="Verdana" panose="020B0604030504040204" pitchFamily="34" charset="0"/>
              </a:rPr>
              <a:t>Current </a:t>
            </a:r>
            <a:r>
              <a:rPr lang="en-GB" altLang="cs-CZ" b="1" dirty="0">
                <a:effectLst/>
                <a:latin typeface="Verdana" panose="020B0604030504040204" pitchFamily="34" charset="0"/>
                <a:ea typeface="Verdana" panose="020B0604030504040204" pitchFamily="34" charset="0"/>
                <a:cs typeface="Verdana" panose="020B0604030504040204" pitchFamily="34" charset="0"/>
              </a:rPr>
              <a:t>Royal </a:t>
            </a:r>
            <a:r>
              <a:rPr lang="en-GB" altLang="cs-CZ" b="1" dirty="0" smtClean="0">
                <a:effectLst/>
                <a:latin typeface="Verdana" panose="020B0604030504040204" pitchFamily="34" charset="0"/>
                <a:ea typeface="Verdana" panose="020B0604030504040204" pitchFamily="34" charset="0"/>
                <a:cs typeface="Verdana" panose="020B0604030504040204" pitchFamily="34" charset="0"/>
              </a:rPr>
              <a:t>Line</a:t>
            </a:r>
            <a:r>
              <a:rPr lang="cs-CZ" altLang="cs-CZ" b="1" dirty="0" smtClean="0">
                <a:effectLst/>
                <a:latin typeface="Verdana" panose="020B0604030504040204" pitchFamily="34" charset="0"/>
                <a:ea typeface="Verdana" panose="020B0604030504040204" pitchFamily="34" charset="0"/>
                <a:cs typeface="Verdana" panose="020B0604030504040204" pitchFamily="34" charset="0"/>
              </a:rPr>
              <a:t> </a:t>
            </a:r>
            <a:r>
              <a:rPr lang="en-GB" altLang="cs-CZ" b="1" dirty="0" smtClean="0">
                <a:effectLst/>
                <a:latin typeface="Verdana" panose="020B0604030504040204" pitchFamily="34" charset="0"/>
                <a:ea typeface="Verdana" panose="020B0604030504040204" pitchFamily="34" charset="0"/>
                <a:cs typeface="Verdana" panose="020B0604030504040204" pitchFamily="34" charset="0"/>
              </a:rPr>
              <a:t>of </a:t>
            </a:r>
            <a:r>
              <a:rPr lang="en-GB" altLang="cs-CZ" b="1" dirty="0">
                <a:effectLst/>
                <a:latin typeface="Verdana" panose="020B0604030504040204" pitchFamily="34" charset="0"/>
                <a:ea typeface="Verdana" panose="020B0604030504040204" pitchFamily="34" charset="0"/>
                <a:cs typeface="Verdana" panose="020B0604030504040204" pitchFamily="34" charset="0"/>
              </a:rPr>
              <a:t>Succession</a:t>
            </a:r>
            <a:r>
              <a:rPr lang="en-GB" altLang="cs-CZ" b="1" dirty="0">
                <a:latin typeface="Times New Roman" pitchFamily="18" charset="0"/>
              </a:rPr>
              <a:t/>
            </a:r>
            <a:br>
              <a:rPr lang="en-GB" altLang="cs-CZ" b="1" dirty="0">
                <a:latin typeface="Times New Roman" pitchFamily="18" charset="0"/>
              </a:rPr>
            </a:br>
            <a:endParaRPr lang="cs-CZ" dirty="0"/>
          </a:p>
        </p:txBody>
      </p:sp>
      <p:sp>
        <p:nvSpPr>
          <p:cNvPr id="3" name="Zástupný symbol pro obsah 2"/>
          <p:cNvSpPr>
            <a:spLocks noGrp="1"/>
          </p:cNvSpPr>
          <p:nvPr>
            <p:ph idx="1"/>
          </p:nvPr>
        </p:nvSpPr>
        <p:spPr>
          <a:xfrm>
            <a:off x="2267744" y="1916832"/>
            <a:ext cx="4906888" cy="3998976"/>
          </a:xfrm>
        </p:spPr>
        <p:txBody>
          <a:bodyPr>
            <a:normAutofit/>
          </a:bodyPr>
          <a:lstStyle/>
          <a:p>
            <a:pPr marL="0" indent="0" algn="ctr">
              <a:lnSpc>
                <a:spcPct val="80000"/>
              </a:lnSpc>
              <a:buNone/>
            </a:pPr>
            <a:r>
              <a:rPr lang="en-GB" altLang="cs-CZ" dirty="0">
                <a:solidFill>
                  <a:schemeClr val="tx1"/>
                </a:solidFill>
                <a:latin typeface="Georgia" panose="02040502050405020303" pitchFamily="18" charset="0"/>
              </a:rPr>
              <a:t>Prince </a:t>
            </a:r>
            <a:r>
              <a:rPr lang="en-GB" altLang="cs-CZ" dirty="0" smtClean="0">
                <a:solidFill>
                  <a:schemeClr val="tx1"/>
                </a:solidFill>
                <a:latin typeface="Georgia" panose="02040502050405020303" pitchFamily="18" charset="0"/>
              </a:rPr>
              <a:t>Charles</a:t>
            </a:r>
            <a:endParaRPr lang="cs-CZ" altLang="cs-CZ" dirty="0" smtClean="0">
              <a:solidFill>
                <a:schemeClr val="tx1"/>
              </a:solidFill>
              <a:latin typeface="Georgia" panose="02040502050405020303" pitchFamily="18" charset="0"/>
            </a:endParaRPr>
          </a:p>
          <a:p>
            <a:pPr marL="0" indent="0" algn="ctr">
              <a:lnSpc>
                <a:spcPct val="80000"/>
              </a:lnSpc>
              <a:buNone/>
            </a:pPr>
            <a:endParaRPr lang="en-GB" altLang="cs-CZ" dirty="0">
              <a:solidFill>
                <a:schemeClr val="tx1"/>
              </a:solidFill>
              <a:latin typeface="Georgia" panose="02040502050405020303" pitchFamily="18" charset="0"/>
            </a:endParaRPr>
          </a:p>
          <a:p>
            <a:pPr marL="0" indent="0" algn="ctr">
              <a:lnSpc>
                <a:spcPct val="80000"/>
              </a:lnSpc>
              <a:buNone/>
            </a:pPr>
            <a:r>
              <a:rPr lang="en-GB" altLang="cs-CZ" dirty="0">
                <a:solidFill>
                  <a:schemeClr val="tx1"/>
                </a:solidFill>
                <a:latin typeface="Georgia" panose="02040502050405020303" pitchFamily="18" charset="0"/>
              </a:rPr>
              <a:t>Prince </a:t>
            </a:r>
            <a:r>
              <a:rPr lang="en-GB" altLang="cs-CZ" dirty="0" smtClean="0">
                <a:solidFill>
                  <a:schemeClr val="tx1"/>
                </a:solidFill>
                <a:latin typeface="Georgia" panose="02040502050405020303" pitchFamily="18" charset="0"/>
              </a:rPr>
              <a:t>William</a:t>
            </a:r>
            <a:endParaRPr lang="cs-CZ" altLang="cs-CZ" dirty="0" smtClean="0">
              <a:solidFill>
                <a:schemeClr val="tx1"/>
              </a:solidFill>
              <a:latin typeface="Georgia" panose="02040502050405020303" pitchFamily="18" charset="0"/>
            </a:endParaRPr>
          </a:p>
          <a:p>
            <a:pPr marL="0" indent="0" algn="ctr">
              <a:lnSpc>
                <a:spcPct val="80000"/>
              </a:lnSpc>
              <a:buNone/>
            </a:pPr>
            <a:endParaRPr lang="cs-CZ" altLang="cs-CZ" dirty="0">
              <a:solidFill>
                <a:schemeClr val="tx1"/>
              </a:solidFill>
              <a:latin typeface="Georgia" panose="02040502050405020303" pitchFamily="18" charset="0"/>
            </a:endParaRPr>
          </a:p>
          <a:p>
            <a:pPr marL="0" indent="0" algn="ctr">
              <a:lnSpc>
                <a:spcPct val="80000"/>
              </a:lnSpc>
              <a:buNone/>
            </a:pPr>
            <a:r>
              <a:rPr lang="cs-CZ" altLang="cs-CZ" dirty="0" smtClean="0">
                <a:solidFill>
                  <a:schemeClr val="tx1"/>
                </a:solidFill>
                <a:latin typeface="Georgia" panose="02040502050405020303" pitchFamily="18" charset="0"/>
              </a:rPr>
              <a:t>Prince George Alexander Louis</a:t>
            </a:r>
          </a:p>
          <a:p>
            <a:pPr marL="0" indent="0" algn="ctr">
              <a:lnSpc>
                <a:spcPct val="80000"/>
              </a:lnSpc>
              <a:buNone/>
            </a:pPr>
            <a:endParaRPr lang="cs-CZ" altLang="cs-CZ" dirty="0" smtClean="0">
              <a:solidFill>
                <a:schemeClr val="tx1"/>
              </a:solidFill>
              <a:latin typeface="Georgia" panose="02040502050405020303" pitchFamily="18" charset="0"/>
            </a:endParaRPr>
          </a:p>
          <a:p>
            <a:pPr marL="0" indent="0" algn="ctr">
              <a:lnSpc>
                <a:spcPct val="80000"/>
              </a:lnSpc>
              <a:buNone/>
            </a:pPr>
            <a:r>
              <a:rPr lang="en-GB" altLang="cs-CZ" dirty="0" smtClean="0">
                <a:solidFill>
                  <a:schemeClr val="tx1"/>
                </a:solidFill>
                <a:latin typeface="Georgia" panose="02040502050405020303" pitchFamily="18" charset="0"/>
              </a:rPr>
              <a:t>Prince H</a:t>
            </a:r>
            <a:r>
              <a:rPr lang="cs-CZ" altLang="cs-CZ" dirty="0" smtClean="0">
                <a:solidFill>
                  <a:schemeClr val="tx1"/>
                </a:solidFill>
                <a:latin typeface="Georgia" panose="02040502050405020303" pitchFamily="18" charset="0"/>
              </a:rPr>
              <a:t>ar</a:t>
            </a:r>
            <a:r>
              <a:rPr lang="en-GB" altLang="cs-CZ" dirty="0" smtClean="0">
                <a:solidFill>
                  <a:schemeClr val="tx1"/>
                </a:solidFill>
                <a:latin typeface="Georgia" panose="02040502050405020303" pitchFamily="18" charset="0"/>
              </a:rPr>
              <a:t>r</a:t>
            </a:r>
            <a:r>
              <a:rPr lang="cs-CZ" altLang="cs-CZ" dirty="0" smtClean="0">
                <a:solidFill>
                  <a:schemeClr val="tx1"/>
                </a:solidFill>
                <a:latin typeface="Georgia" panose="02040502050405020303" pitchFamily="18" charset="0"/>
              </a:rPr>
              <a:t>y</a:t>
            </a:r>
            <a:endParaRPr lang="en-GB" altLang="cs-CZ" dirty="0">
              <a:solidFill>
                <a:schemeClr val="tx1"/>
              </a:solidFill>
              <a:latin typeface="Georgia" panose="02040502050405020303" pitchFamily="18" charset="0"/>
            </a:endParaRPr>
          </a:p>
          <a:p>
            <a:pPr marL="0" indent="0" algn="ctr">
              <a:buNone/>
            </a:pPr>
            <a:r>
              <a:rPr lang="cs-CZ" dirty="0" smtClean="0">
                <a:solidFill>
                  <a:schemeClr val="tx1"/>
                </a:solidFill>
                <a:latin typeface="Georgia" panose="02040502050405020303" pitchFamily="18" charset="0"/>
              </a:rPr>
              <a:t>…...</a:t>
            </a:r>
          </a:p>
        </p:txBody>
      </p:sp>
    </p:spTree>
    <p:extLst>
      <p:ext uri="{BB962C8B-B14F-4D97-AF65-F5344CB8AC3E}">
        <p14:creationId xmlns:p14="http://schemas.microsoft.com/office/powerpoint/2010/main" val="2259367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effectLst/>
                <a:latin typeface="Verdana" panose="020B0604030504040204" pitchFamily="34" charset="0"/>
                <a:ea typeface="Verdana" panose="020B0604030504040204" pitchFamily="34" charset="0"/>
                <a:cs typeface="Verdana" panose="020B0604030504040204" pitchFamily="34" charset="0"/>
              </a:rPr>
              <a:t>QUEEN MOTHER</a:t>
            </a:r>
            <a:endParaRPr lang="cs-CZ" b="1" dirty="0">
              <a:effectLst/>
              <a:latin typeface="Verdana" panose="020B0604030504040204" pitchFamily="34" charset="0"/>
              <a:ea typeface="Verdana" panose="020B0604030504040204" pitchFamily="34" charset="0"/>
              <a:cs typeface="Verdana" panose="020B0604030504040204" pitchFamily="34" charset="0"/>
            </a:endParaRPr>
          </a:p>
        </p:txBody>
      </p:sp>
      <p:sp>
        <p:nvSpPr>
          <p:cNvPr id="3" name="Zástupný symbol pro obsah 2"/>
          <p:cNvSpPr>
            <a:spLocks noGrp="1"/>
          </p:cNvSpPr>
          <p:nvPr>
            <p:ph idx="1"/>
          </p:nvPr>
        </p:nvSpPr>
        <p:spPr>
          <a:xfrm>
            <a:off x="484094" y="2104257"/>
            <a:ext cx="8219256" cy="3052935"/>
          </a:xfrm>
        </p:spPr>
        <p:txBody>
          <a:bodyPr/>
          <a:lstStyle/>
          <a:p>
            <a:r>
              <a:rPr lang="cs-CZ" dirty="0" smtClean="0">
                <a:hlinkClick r:id="rId2"/>
              </a:rPr>
              <a:t>Video: </a:t>
            </a:r>
            <a:r>
              <a:rPr lang="en-GB" dirty="0" smtClean="0"/>
              <a:t>Queen Mother´s biography</a:t>
            </a:r>
            <a:endParaRPr lang="cs-CZ" dirty="0" smtClean="0"/>
          </a:p>
          <a:p>
            <a:endParaRPr lang="cs-CZ" dirty="0"/>
          </a:p>
          <a:p>
            <a:r>
              <a:rPr lang="cs-CZ" dirty="0" err="1" smtClean="0"/>
              <a:t>Biography</a:t>
            </a:r>
            <a:r>
              <a:rPr lang="cs-CZ" dirty="0" smtClean="0"/>
              <a:t>: </a:t>
            </a:r>
            <a:r>
              <a:rPr lang="cs-CZ" dirty="0" err="1">
                <a:hlinkClick r:id="rId3"/>
              </a:rPr>
              <a:t>f</a:t>
            </a:r>
            <a:r>
              <a:rPr lang="cs-CZ" dirty="0" err="1" smtClean="0">
                <a:hlinkClick r:id="rId3"/>
              </a:rPr>
              <a:t>or</a:t>
            </a:r>
            <a:r>
              <a:rPr lang="cs-CZ" dirty="0" smtClean="0">
                <a:hlinkClick r:id="rId3"/>
              </a:rPr>
              <a:t> </a:t>
            </a:r>
            <a:r>
              <a:rPr lang="cs-CZ" dirty="0" err="1" smtClean="0">
                <a:hlinkClick r:id="rId3"/>
              </a:rPr>
              <a:t>kids</a:t>
            </a:r>
            <a:endParaRPr lang="cs-CZ" dirty="0" smtClean="0"/>
          </a:p>
          <a:p>
            <a:endParaRPr lang="cs-CZ" dirty="0"/>
          </a:p>
          <a:p>
            <a:r>
              <a:rPr lang="cs-CZ" dirty="0" err="1" smtClean="0"/>
              <a:t>Quiz</a:t>
            </a:r>
            <a:r>
              <a:rPr lang="cs-CZ" dirty="0" smtClean="0"/>
              <a:t>: </a:t>
            </a:r>
            <a:r>
              <a:rPr lang="cs-CZ" dirty="0" smtClean="0">
                <a:hlinkClick r:id="rId4"/>
              </a:rPr>
              <a:t>trivia</a:t>
            </a:r>
            <a:endParaRPr lang="cs-CZ" dirty="0" smtClean="0"/>
          </a:p>
          <a:p>
            <a:endParaRPr lang="cs-CZ" dirty="0"/>
          </a:p>
          <a:p>
            <a:endParaRPr lang="en-GB" dirty="0"/>
          </a:p>
        </p:txBody>
      </p:sp>
    </p:spTree>
    <p:extLst>
      <p:ext uri="{BB962C8B-B14F-4D97-AF65-F5344CB8AC3E}">
        <p14:creationId xmlns:p14="http://schemas.microsoft.com/office/powerpoint/2010/main" val="30559055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1340768"/>
            <a:ext cx="8229600" cy="2952328"/>
          </a:xfrm>
        </p:spPr>
        <p:txBody>
          <a:bodyPr/>
          <a:lstStyle/>
          <a:p>
            <a:pPr>
              <a:lnSpc>
                <a:spcPct val="200000"/>
              </a:lnSpc>
            </a:pPr>
            <a:r>
              <a:rPr lang="en-GB" b="1" dirty="0" smtClean="0">
                <a:solidFill>
                  <a:srgbClr val="C00000"/>
                </a:solidFill>
                <a:effectLst/>
                <a:latin typeface="Georgia" panose="02040502050405020303" pitchFamily="18" charset="0"/>
              </a:rPr>
              <a:t>How much</a:t>
            </a:r>
            <a:r>
              <a:rPr lang="cs-CZ" b="1" dirty="0" smtClean="0">
                <a:solidFill>
                  <a:srgbClr val="C00000"/>
                </a:solidFill>
                <a:effectLst/>
                <a:latin typeface="Georgia" panose="02040502050405020303" pitchFamily="18" charset="0"/>
              </a:rPr>
              <a:t/>
            </a:r>
            <a:br>
              <a:rPr lang="cs-CZ" b="1" dirty="0" smtClean="0">
                <a:solidFill>
                  <a:srgbClr val="C00000"/>
                </a:solidFill>
                <a:effectLst/>
                <a:latin typeface="Georgia" panose="02040502050405020303" pitchFamily="18" charset="0"/>
              </a:rPr>
            </a:br>
            <a:r>
              <a:rPr lang="en-GB" b="1" dirty="0" smtClean="0">
                <a:solidFill>
                  <a:srgbClr val="C00000"/>
                </a:solidFill>
                <a:effectLst/>
                <a:latin typeface="Georgia" panose="02040502050405020303" pitchFamily="18" charset="0"/>
              </a:rPr>
              <a:t> do you know about </a:t>
            </a:r>
            <a:br>
              <a:rPr lang="en-GB" b="1" dirty="0" smtClean="0">
                <a:solidFill>
                  <a:srgbClr val="C00000"/>
                </a:solidFill>
                <a:effectLst/>
                <a:latin typeface="Georgia" panose="02040502050405020303" pitchFamily="18" charset="0"/>
              </a:rPr>
            </a:br>
            <a:r>
              <a:rPr lang="en-GB" b="1" dirty="0" smtClean="0">
                <a:solidFill>
                  <a:srgbClr val="C00000"/>
                </a:solidFill>
                <a:effectLst/>
                <a:latin typeface="Georgia" panose="02040502050405020303" pitchFamily="18" charset="0"/>
              </a:rPr>
              <a:t>the Royal Highnesses</a:t>
            </a:r>
            <a:r>
              <a:rPr lang="cs-CZ" b="1" dirty="0" smtClean="0">
                <a:solidFill>
                  <a:srgbClr val="C00000"/>
                </a:solidFill>
                <a:effectLst/>
                <a:latin typeface="Georgia" panose="02040502050405020303" pitchFamily="18" charset="0"/>
              </a:rPr>
              <a:t>?</a:t>
            </a:r>
            <a:endParaRPr lang="en-GB" b="1" dirty="0">
              <a:solidFill>
                <a:srgbClr val="C00000"/>
              </a:solidFill>
              <a:effectLst/>
              <a:latin typeface="Georgia" panose="02040502050405020303" pitchFamily="18" charset="0"/>
            </a:endParaRPr>
          </a:p>
        </p:txBody>
      </p:sp>
    </p:spTree>
    <p:extLst>
      <p:ext uri="{BB962C8B-B14F-4D97-AF65-F5344CB8AC3E}">
        <p14:creationId xmlns:p14="http://schemas.microsoft.com/office/powerpoint/2010/main" val="185081397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GB" b="1" dirty="0" smtClean="0">
                <a:effectLst/>
                <a:latin typeface="Verdana" panose="020B0604030504040204" pitchFamily="34" charset="0"/>
                <a:ea typeface="Verdana" panose="020B0604030504040204" pitchFamily="34" charset="0"/>
                <a:cs typeface="Verdana" panose="020B0604030504040204" pitchFamily="34" charset="0"/>
              </a:rPr>
              <a:t>Prince of Wales</a:t>
            </a:r>
            <a:endParaRPr lang="en-GB" b="1" dirty="0">
              <a:effectLst/>
              <a:latin typeface="Verdana" panose="020B0604030504040204" pitchFamily="34" charset="0"/>
              <a:ea typeface="Verdana" panose="020B0604030504040204" pitchFamily="34" charset="0"/>
              <a:cs typeface="Verdana" panose="020B0604030504040204" pitchFamily="34" charset="0"/>
            </a:endParaRPr>
          </a:p>
        </p:txBody>
      </p:sp>
      <p:sp>
        <p:nvSpPr>
          <p:cNvPr id="4" name="Zástupný symbol pro obsah 3"/>
          <p:cNvSpPr>
            <a:spLocks noGrp="1"/>
          </p:cNvSpPr>
          <p:nvPr>
            <p:ph sz="half" idx="2"/>
          </p:nvPr>
        </p:nvSpPr>
        <p:spPr>
          <a:xfrm>
            <a:off x="1043608" y="1268760"/>
            <a:ext cx="3240360" cy="5112568"/>
          </a:xfrm>
        </p:spPr>
        <p:txBody>
          <a:bodyPr>
            <a:normAutofit/>
          </a:bodyPr>
          <a:lstStyle/>
          <a:p>
            <a:pPr marL="0" indent="0">
              <a:buNone/>
            </a:pPr>
            <a:r>
              <a:rPr lang="en-GB" sz="2000" dirty="0" smtClean="0">
                <a:solidFill>
                  <a:schemeClr val="tx1"/>
                </a:solidFill>
                <a:latin typeface="Georgia" panose="02040502050405020303" pitchFamily="18" charset="0"/>
              </a:rPr>
              <a:t>Born: </a:t>
            </a:r>
          </a:p>
          <a:p>
            <a:pPr marL="0" indent="0">
              <a:buNone/>
            </a:pPr>
            <a:r>
              <a:rPr lang="en-GB" sz="2000" dirty="0" smtClean="0">
                <a:solidFill>
                  <a:schemeClr val="tx1"/>
                </a:solidFill>
                <a:latin typeface="Georgia" panose="02040502050405020303" pitchFamily="18" charset="0"/>
              </a:rPr>
              <a:t>Real name:</a:t>
            </a:r>
          </a:p>
          <a:p>
            <a:pPr marL="0" indent="0">
              <a:buNone/>
            </a:pPr>
            <a:r>
              <a:rPr lang="en-GB" sz="2000" dirty="0" smtClean="0">
                <a:solidFill>
                  <a:schemeClr val="tx1"/>
                </a:solidFill>
                <a:latin typeface="Georgia" panose="02040502050405020303" pitchFamily="18" charset="0"/>
              </a:rPr>
              <a:t>Married to:</a:t>
            </a:r>
          </a:p>
          <a:p>
            <a:pPr marL="0" indent="0">
              <a:buNone/>
            </a:pPr>
            <a:r>
              <a:rPr lang="en-GB" sz="2000" dirty="0" smtClean="0">
                <a:solidFill>
                  <a:schemeClr val="tx1"/>
                </a:solidFill>
                <a:latin typeface="Georgia" panose="02040502050405020303" pitchFamily="18" charset="0"/>
              </a:rPr>
              <a:t>Lives in:</a:t>
            </a:r>
          </a:p>
          <a:p>
            <a:pPr marL="0" indent="0">
              <a:buNone/>
            </a:pPr>
            <a:r>
              <a:rPr lang="en-GB" sz="2000" dirty="0" smtClean="0">
                <a:solidFill>
                  <a:schemeClr val="tx1"/>
                </a:solidFill>
                <a:latin typeface="Georgia" panose="02040502050405020303" pitchFamily="18" charset="0"/>
              </a:rPr>
              <a:t>Sons:</a:t>
            </a:r>
          </a:p>
          <a:p>
            <a:pPr marL="0" indent="0">
              <a:buNone/>
            </a:pPr>
            <a:r>
              <a:rPr lang="en-GB" sz="2000" dirty="0" smtClean="0">
                <a:solidFill>
                  <a:schemeClr val="tx1"/>
                </a:solidFill>
                <a:latin typeface="Georgia" panose="02040502050405020303" pitchFamily="18" charset="0"/>
              </a:rPr>
              <a:t>Patron of:</a:t>
            </a:r>
          </a:p>
          <a:p>
            <a:pPr marL="0" indent="0">
              <a:buNone/>
            </a:pPr>
            <a:r>
              <a:rPr lang="en-GB" sz="2000" dirty="0" smtClean="0">
                <a:solidFill>
                  <a:schemeClr val="tx1"/>
                </a:solidFill>
                <a:latin typeface="Georgia" panose="02040502050405020303" pitchFamily="18" charset="0"/>
              </a:rPr>
              <a:t>Eldest son of:</a:t>
            </a:r>
          </a:p>
          <a:p>
            <a:pPr marL="0" indent="0">
              <a:buNone/>
            </a:pPr>
            <a:r>
              <a:rPr lang="en-GB" sz="2000" dirty="0" smtClean="0">
                <a:solidFill>
                  <a:schemeClr val="tx1"/>
                </a:solidFill>
                <a:latin typeface="Georgia" panose="02040502050405020303" pitchFamily="18" charset="0"/>
              </a:rPr>
              <a:t>Siblings:</a:t>
            </a:r>
          </a:p>
          <a:p>
            <a:pPr marL="0" indent="0">
              <a:buNone/>
            </a:pPr>
            <a:r>
              <a:rPr lang="en-GB" sz="2000" dirty="0" smtClean="0">
                <a:solidFill>
                  <a:schemeClr val="tx1"/>
                </a:solidFill>
                <a:latin typeface="Georgia" panose="02040502050405020303" pitchFamily="18" charset="0"/>
              </a:rPr>
              <a:t>Home and Gardens: </a:t>
            </a:r>
          </a:p>
          <a:p>
            <a:pPr marL="0" indent="0">
              <a:buNone/>
            </a:pPr>
            <a:r>
              <a:rPr lang="en-GB" sz="2000" dirty="0" smtClean="0">
                <a:solidFill>
                  <a:schemeClr val="tx1"/>
                </a:solidFill>
                <a:latin typeface="Georgia" panose="02040502050405020303" pitchFamily="18" charset="0"/>
              </a:rPr>
              <a:t>The first charity:</a:t>
            </a:r>
          </a:p>
          <a:p>
            <a:pPr marL="0" indent="0">
              <a:buNone/>
            </a:pPr>
            <a:r>
              <a:rPr lang="en-GB" sz="2000" dirty="0" smtClean="0">
                <a:solidFill>
                  <a:schemeClr val="tx1"/>
                </a:solidFill>
                <a:latin typeface="Georgia" panose="02040502050405020303" pitchFamily="18" charset="0"/>
              </a:rPr>
              <a:t>Helps to:</a:t>
            </a:r>
          </a:p>
          <a:p>
            <a:pPr marL="0" indent="0">
              <a:buNone/>
            </a:pPr>
            <a:r>
              <a:rPr lang="en-GB" sz="2000" dirty="0" smtClean="0">
                <a:solidFill>
                  <a:schemeClr val="tx1"/>
                </a:solidFill>
                <a:latin typeface="Georgia" panose="02040502050405020303" pitchFamily="18" charset="0"/>
              </a:rPr>
              <a:t>Hobbies and Interests:</a:t>
            </a:r>
            <a:r>
              <a:rPr lang="en-GB" dirty="0" smtClean="0">
                <a:solidFill>
                  <a:schemeClr val="tx1"/>
                </a:solidFill>
                <a:latin typeface="Georgia" panose="02040502050405020303" pitchFamily="18" charset="0"/>
              </a:rPr>
              <a:t> </a:t>
            </a:r>
            <a:endParaRPr lang="cs-CZ" dirty="0" smtClean="0">
              <a:solidFill>
                <a:schemeClr val="tx1"/>
              </a:solidFill>
              <a:latin typeface="Georgia" panose="02040502050405020303" pitchFamily="18" charset="0"/>
            </a:endParaRPr>
          </a:p>
          <a:p>
            <a:pPr marL="0" indent="0">
              <a:buNone/>
            </a:pPr>
            <a:r>
              <a:rPr lang="cs-CZ" sz="2000" dirty="0" smtClean="0">
                <a:solidFill>
                  <a:schemeClr val="tx1"/>
                </a:solidFill>
                <a:latin typeface="Georgia" panose="02040502050405020303" pitchFamily="18" charset="0"/>
              </a:rPr>
              <a:t>G</a:t>
            </a:r>
            <a:r>
              <a:rPr lang="en-GB" sz="2000" dirty="0" err="1" smtClean="0">
                <a:solidFill>
                  <a:schemeClr val="tx1"/>
                </a:solidFill>
                <a:latin typeface="Georgia" panose="02040502050405020303" pitchFamily="18" charset="0"/>
              </a:rPr>
              <a:t>randfather</a:t>
            </a:r>
            <a:r>
              <a:rPr lang="cs-CZ" sz="2000" dirty="0" smtClean="0">
                <a:solidFill>
                  <a:schemeClr val="tx1"/>
                </a:solidFill>
                <a:latin typeface="Georgia" panose="02040502050405020303" pitchFamily="18" charset="0"/>
              </a:rPr>
              <a:t> to: </a:t>
            </a:r>
            <a:endParaRPr lang="en-GB" sz="2000" dirty="0" smtClean="0">
              <a:solidFill>
                <a:schemeClr val="tx1"/>
              </a:solidFill>
              <a:latin typeface="Georgia" panose="02040502050405020303" pitchFamily="18" charset="0"/>
            </a:endParaRPr>
          </a:p>
          <a:p>
            <a:pPr marL="0" indent="0">
              <a:buNone/>
            </a:pPr>
            <a:endParaRPr lang="cs-CZ" dirty="0" smtClean="0"/>
          </a:p>
          <a:p>
            <a:pPr marL="0" indent="0">
              <a:buNone/>
            </a:pPr>
            <a:endParaRPr lang="cs-CZ" dirty="0" smtClean="0"/>
          </a:p>
          <a:p>
            <a:pPr marL="0" indent="0">
              <a:buNone/>
            </a:pPr>
            <a:endParaRPr lang="en-GB" dirty="0" smtClean="0"/>
          </a:p>
        </p:txBody>
      </p:sp>
      <p:sp>
        <p:nvSpPr>
          <p:cNvPr id="5" name="Zástupný symbol pro obsah 4"/>
          <p:cNvSpPr>
            <a:spLocks noGrp="1"/>
          </p:cNvSpPr>
          <p:nvPr>
            <p:ph sz="quarter" idx="13"/>
          </p:nvPr>
        </p:nvSpPr>
        <p:spPr>
          <a:xfrm>
            <a:off x="4644008" y="2060848"/>
            <a:ext cx="4062224" cy="3466320"/>
          </a:xfrm>
        </p:spPr>
        <p:txBody>
          <a:bodyPr/>
          <a:lstStyle/>
          <a:p>
            <a:pPr marL="0" indent="0">
              <a:buNone/>
            </a:pPr>
            <a:endParaRPr lang="cs-CZ" dirty="0" smtClean="0"/>
          </a:p>
          <a:p>
            <a:pPr marL="0" indent="0" algn="ctr">
              <a:buNone/>
            </a:pPr>
            <a:r>
              <a:rPr lang="cs-CZ" b="1" dirty="0" smtClean="0"/>
              <a:t>  </a:t>
            </a:r>
            <a:endParaRPr lang="en-GB" b="1" dirty="0" smtClean="0"/>
          </a:p>
          <a:p>
            <a:pPr marL="0" indent="0" algn="ctr">
              <a:buNone/>
            </a:pPr>
            <a:r>
              <a:rPr lang="en-GB" dirty="0" smtClean="0">
                <a:hlinkClick r:id="rId3"/>
              </a:rPr>
              <a:t>Quick facts</a:t>
            </a:r>
            <a:endParaRPr lang="en-GB" dirty="0" smtClean="0"/>
          </a:p>
          <a:p>
            <a:pPr marL="0" indent="0" algn="ctr">
              <a:buNone/>
            </a:pPr>
            <a:r>
              <a:rPr lang="en-GB" b="1" dirty="0" smtClean="0"/>
              <a:t>  </a:t>
            </a:r>
          </a:p>
          <a:p>
            <a:pPr marL="0" indent="0" algn="ctr">
              <a:buNone/>
            </a:pPr>
            <a:r>
              <a:rPr lang="en-GB" dirty="0" err="1" smtClean="0">
                <a:hlinkClick r:id="rId4"/>
              </a:rPr>
              <a:t>Tak</a:t>
            </a:r>
            <a:r>
              <a:rPr lang="cs-CZ" dirty="0" smtClean="0">
                <a:hlinkClick r:id="rId4"/>
              </a:rPr>
              <a:t>e</a:t>
            </a:r>
            <a:r>
              <a:rPr lang="en-GB" dirty="0" smtClean="0">
                <a:hlinkClick r:id="rId4"/>
              </a:rPr>
              <a:t> this quiz</a:t>
            </a:r>
            <a:endParaRPr lang="en-GB" dirty="0" smtClean="0"/>
          </a:p>
          <a:p>
            <a:pPr marL="0" indent="0">
              <a:buNone/>
            </a:pPr>
            <a:endParaRPr lang="cs-CZ" dirty="0"/>
          </a:p>
        </p:txBody>
      </p:sp>
    </p:spTree>
    <p:extLst>
      <p:ext uri="{BB962C8B-B14F-4D97-AF65-F5344CB8AC3E}">
        <p14:creationId xmlns:p14="http://schemas.microsoft.com/office/powerpoint/2010/main" val="423818326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err="1" smtClean="0">
                <a:effectLst/>
                <a:latin typeface="Verdana" panose="020B0604030504040204" pitchFamily="34" charset="0"/>
                <a:ea typeface="Verdana" panose="020B0604030504040204" pitchFamily="34" charset="0"/>
                <a:cs typeface="Verdana" panose="020B0604030504040204" pitchFamily="34" charset="0"/>
              </a:rPr>
              <a:t>The</a:t>
            </a:r>
            <a:r>
              <a:rPr lang="cs-CZ" b="1" dirty="0" smtClean="0">
                <a:effectLst/>
                <a:latin typeface="Verdana" panose="020B0604030504040204" pitchFamily="34" charset="0"/>
                <a:ea typeface="Verdana" panose="020B0604030504040204" pitchFamily="34" charset="0"/>
                <a:cs typeface="Verdana" panose="020B0604030504040204" pitchFamily="34" charset="0"/>
              </a:rPr>
              <a:t> </a:t>
            </a:r>
            <a:r>
              <a:rPr lang="en-GB" b="1" dirty="0" smtClean="0">
                <a:effectLst/>
                <a:latin typeface="Verdana" panose="020B0604030504040204" pitchFamily="34" charset="0"/>
                <a:ea typeface="Verdana" panose="020B0604030504040204" pitchFamily="34" charset="0"/>
                <a:cs typeface="Verdana" panose="020B0604030504040204" pitchFamily="34" charset="0"/>
              </a:rPr>
              <a:t>Duchess </a:t>
            </a:r>
            <a:r>
              <a:rPr lang="en-GB" b="1" dirty="0">
                <a:effectLst/>
                <a:latin typeface="Verdana" panose="020B0604030504040204" pitchFamily="34" charset="0"/>
                <a:ea typeface="Verdana" panose="020B0604030504040204" pitchFamily="34" charset="0"/>
                <a:cs typeface="Verdana" panose="020B0604030504040204" pitchFamily="34" charset="0"/>
              </a:rPr>
              <a:t>of Cornwall</a:t>
            </a:r>
            <a:endParaRPr lang="cs-CZ" b="1" dirty="0">
              <a:effectLst/>
              <a:latin typeface="Verdana" panose="020B0604030504040204" pitchFamily="34" charset="0"/>
              <a:ea typeface="Verdana" panose="020B0604030504040204" pitchFamily="34" charset="0"/>
              <a:cs typeface="Verdana" panose="020B0604030504040204" pitchFamily="34" charset="0"/>
            </a:endParaRPr>
          </a:p>
        </p:txBody>
      </p:sp>
      <p:sp>
        <p:nvSpPr>
          <p:cNvPr id="3" name="Zástupný symbol pro obsah 2"/>
          <p:cNvSpPr>
            <a:spLocks noGrp="1"/>
          </p:cNvSpPr>
          <p:nvPr>
            <p:ph sz="half" idx="2"/>
          </p:nvPr>
        </p:nvSpPr>
        <p:spPr/>
        <p:txBody>
          <a:bodyPr/>
          <a:lstStyle/>
          <a:p>
            <a:pPr marL="0" indent="0" algn="ctr">
              <a:buNone/>
            </a:pPr>
            <a:endParaRPr lang="cs-CZ" b="1" dirty="0" smtClean="0"/>
          </a:p>
          <a:p>
            <a:pPr marL="0" indent="0" algn="ctr">
              <a:buNone/>
            </a:pPr>
            <a:endParaRPr lang="cs-CZ" b="1" dirty="0"/>
          </a:p>
          <a:p>
            <a:pPr marL="0" indent="0" algn="ctr">
              <a:buNone/>
            </a:pPr>
            <a:r>
              <a:rPr lang="cs-CZ" dirty="0" smtClean="0">
                <a:hlinkClick r:id="rId3"/>
              </a:rPr>
              <a:t>QUICK FACTS</a:t>
            </a:r>
            <a:endParaRPr lang="cs-CZ" dirty="0" smtClean="0"/>
          </a:p>
          <a:p>
            <a:pPr marL="0" indent="0" algn="ctr">
              <a:buNone/>
            </a:pPr>
            <a:endParaRPr lang="cs-CZ" dirty="0" smtClean="0"/>
          </a:p>
          <a:p>
            <a:pPr marL="0" indent="0" algn="ctr">
              <a:buNone/>
            </a:pPr>
            <a:endParaRPr lang="cs-CZ" dirty="0"/>
          </a:p>
          <a:p>
            <a:pPr marL="0" indent="0" algn="ctr">
              <a:buNone/>
            </a:pPr>
            <a:r>
              <a:rPr lang="en-GB" dirty="0">
                <a:hlinkClick r:id="rId4"/>
              </a:rPr>
              <a:t>Take this quiz</a:t>
            </a:r>
            <a:endParaRPr lang="en-GB" dirty="0"/>
          </a:p>
          <a:p>
            <a:endParaRPr lang="cs-CZ" dirty="0"/>
          </a:p>
        </p:txBody>
      </p:sp>
      <p:sp>
        <p:nvSpPr>
          <p:cNvPr id="4" name="Zástupný symbol pro obsah 3"/>
          <p:cNvSpPr>
            <a:spLocks noGrp="1"/>
          </p:cNvSpPr>
          <p:nvPr>
            <p:ph sz="quarter" idx="13"/>
          </p:nvPr>
        </p:nvSpPr>
        <p:spPr>
          <a:xfrm>
            <a:off x="827584" y="1628800"/>
            <a:ext cx="4062224" cy="3888432"/>
          </a:xfrm>
        </p:spPr>
        <p:txBody>
          <a:bodyPr>
            <a:normAutofit/>
          </a:bodyPr>
          <a:lstStyle/>
          <a:p>
            <a:r>
              <a:rPr lang="en-GB" sz="2000" dirty="0" smtClean="0">
                <a:solidFill>
                  <a:schemeClr val="tx1"/>
                </a:solidFill>
                <a:latin typeface="Georgia" panose="02040502050405020303" pitchFamily="18" charset="0"/>
              </a:rPr>
              <a:t>Born on:</a:t>
            </a:r>
          </a:p>
          <a:p>
            <a:r>
              <a:rPr lang="en-GB" sz="2000" dirty="0" smtClean="0">
                <a:solidFill>
                  <a:schemeClr val="tx1"/>
                </a:solidFill>
                <a:latin typeface="Georgia" panose="02040502050405020303" pitchFamily="18" charset="0"/>
              </a:rPr>
              <a:t>First name:</a:t>
            </a:r>
          </a:p>
          <a:p>
            <a:r>
              <a:rPr lang="en-GB" sz="2000" dirty="0" smtClean="0">
                <a:solidFill>
                  <a:schemeClr val="tx1"/>
                </a:solidFill>
                <a:latin typeface="Georgia" panose="02040502050405020303" pitchFamily="18" charset="0"/>
              </a:rPr>
              <a:t>Official title:</a:t>
            </a:r>
          </a:p>
          <a:p>
            <a:r>
              <a:rPr lang="en-GB" sz="2000" dirty="0" smtClean="0">
                <a:solidFill>
                  <a:schemeClr val="tx1"/>
                </a:solidFill>
                <a:latin typeface="Georgia" panose="02040502050405020303" pitchFamily="18" charset="0"/>
              </a:rPr>
              <a:t>Married to:</a:t>
            </a:r>
          </a:p>
          <a:p>
            <a:r>
              <a:rPr lang="en-GB" sz="2000" dirty="0" smtClean="0">
                <a:solidFill>
                  <a:schemeClr val="tx1"/>
                </a:solidFill>
                <a:latin typeface="Georgia" panose="02040502050405020303" pitchFamily="18" charset="0"/>
              </a:rPr>
              <a:t>Married in (year):</a:t>
            </a:r>
          </a:p>
          <a:p>
            <a:r>
              <a:rPr lang="en-GB" sz="2000" dirty="0" smtClean="0">
                <a:solidFill>
                  <a:schemeClr val="tx1"/>
                </a:solidFill>
                <a:latin typeface="Georgia" panose="02040502050405020303" pitchFamily="18" charset="0"/>
              </a:rPr>
              <a:t>Lives in:</a:t>
            </a:r>
          </a:p>
          <a:p>
            <a:r>
              <a:rPr lang="en-GB" sz="2000" dirty="0" smtClean="0">
                <a:solidFill>
                  <a:schemeClr val="tx1"/>
                </a:solidFill>
                <a:latin typeface="Georgia" panose="02040502050405020303" pitchFamily="18" charset="0"/>
              </a:rPr>
              <a:t>Roles and Duties:</a:t>
            </a:r>
            <a:endParaRPr lang="cs-CZ" sz="2000" dirty="0" smtClean="0">
              <a:solidFill>
                <a:schemeClr val="tx1"/>
              </a:solidFill>
              <a:latin typeface="Georgia" panose="02040502050405020303" pitchFamily="18" charset="0"/>
            </a:endParaRPr>
          </a:p>
          <a:p>
            <a:r>
              <a:rPr lang="en-GB" sz="2000" dirty="0" smtClean="0">
                <a:solidFill>
                  <a:schemeClr val="tx1"/>
                </a:solidFill>
                <a:latin typeface="Georgia" panose="02040502050405020303" pitchFamily="18" charset="0"/>
              </a:rPr>
              <a:t>Patron of:</a:t>
            </a:r>
          </a:p>
          <a:p>
            <a:r>
              <a:rPr lang="en-GB" sz="2000" dirty="0" smtClean="0">
                <a:solidFill>
                  <a:schemeClr val="tx1"/>
                </a:solidFill>
                <a:latin typeface="Georgia" panose="02040502050405020303" pitchFamily="18" charset="0"/>
              </a:rPr>
              <a:t>Puppy:</a:t>
            </a:r>
          </a:p>
          <a:p>
            <a:r>
              <a:rPr lang="en-GB" sz="2000" dirty="0" smtClean="0">
                <a:solidFill>
                  <a:schemeClr val="tx1"/>
                </a:solidFill>
                <a:latin typeface="Georgia" panose="02040502050405020303" pitchFamily="18" charset="0"/>
              </a:rPr>
              <a:t>In her spare time:</a:t>
            </a:r>
          </a:p>
          <a:p>
            <a:pPr marL="0" indent="0">
              <a:buNone/>
            </a:pPr>
            <a:endParaRPr lang="en-GB" sz="2000" dirty="0" smtClean="0">
              <a:solidFill>
                <a:schemeClr val="tx1"/>
              </a:solidFill>
              <a:latin typeface="Georgia" panose="02040502050405020303" pitchFamily="18" charset="0"/>
            </a:endParaRPr>
          </a:p>
          <a:p>
            <a:endParaRPr lang="en-GB" sz="2000" dirty="0" smtClean="0">
              <a:solidFill>
                <a:schemeClr val="tx1"/>
              </a:solidFill>
              <a:latin typeface="Georgia" panose="02040502050405020303" pitchFamily="18" charset="0"/>
            </a:endParaRPr>
          </a:p>
          <a:p>
            <a:endParaRPr lang="en-GB" sz="2000" dirty="0">
              <a:solidFill>
                <a:schemeClr val="tx1"/>
              </a:solidFill>
              <a:latin typeface="Georgia" panose="02040502050405020303" pitchFamily="18" charset="0"/>
            </a:endParaRPr>
          </a:p>
        </p:txBody>
      </p:sp>
    </p:spTree>
    <p:extLst>
      <p:ext uri="{BB962C8B-B14F-4D97-AF65-F5344CB8AC3E}">
        <p14:creationId xmlns:p14="http://schemas.microsoft.com/office/powerpoint/2010/main" val="253617567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GB" b="1" dirty="0" smtClean="0"/>
              <a:t>The </a:t>
            </a:r>
            <a:r>
              <a:rPr lang="en-GB" b="1" dirty="0" smtClean="0">
                <a:effectLst/>
                <a:latin typeface="Verdana" panose="020B0604030504040204" pitchFamily="34" charset="0"/>
                <a:ea typeface="Verdana" panose="020B0604030504040204" pitchFamily="34" charset="0"/>
                <a:cs typeface="Verdana" panose="020B0604030504040204" pitchFamily="34" charset="0"/>
              </a:rPr>
              <a:t>Duke</a:t>
            </a:r>
            <a:r>
              <a:rPr lang="en-GB" b="1" dirty="0" smtClean="0"/>
              <a:t> of Cambridge</a:t>
            </a:r>
            <a:endParaRPr lang="en-GB" dirty="0"/>
          </a:p>
        </p:txBody>
      </p:sp>
      <p:sp>
        <p:nvSpPr>
          <p:cNvPr id="3" name="Zástupný symbol pro obsah 2"/>
          <p:cNvSpPr>
            <a:spLocks noGrp="1"/>
          </p:cNvSpPr>
          <p:nvPr>
            <p:ph sz="half" idx="2"/>
          </p:nvPr>
        </p:nvSpPr>
        <p:spPr/>
        <p:txBody>
          <a:bodyPr/>
          <a:lstStyle/>
          <a:p>
            <a:pPr marL="0" indent="0">
              <a:buNone/>
            </a:pPr>
            <a:endParaRPr lang="cs-CZ" dirty="0" smtClean="0"/>
          </a:p>
          <a:p>
            <a:pPr marL="0" indent="0">
              <a:buNone/>
            </a:pPr>
            <a:endParaRPr lang="cs-CZ" dirty="0"/>
          </a:p>
          <a:p>
            <a:pPr marL="0" indent="0" algn="ctr">
              <a:buNone/>
            </a:pPr>
            <a:r>
              <a:rPr lang="en-GB" dirty="0" smtClean="0">
                <a:hlinkClick r:id="rId3"/>
              </a:rPr>
              <a:t>Quick Facts</a:t>
            </a:r>
            <a:endParaRPr lang="en-GB" dirty="0" smtClean="0"/>
          </a:p>
          <a:p>
            <a:pPr marL="0" indent="0" algn="ctr">
              <a:buNone/>
            </a:pPr>
            <a:endParaRPr lang="en-GB" dirty="0" smtClean="0"/>
          </a:p>
          <a:p>
            <a:pPr marL="0" indent="0" algn="ctr">
              <a:buNone/>
            </a:pPr>
            <a:endParaRPr lang="en-GB" dirty="0" smtClean="0"/>
          </a:p>
          <a:p>
            <a:pPr marL="0" indent="0" algn="ctr">
              <a:buNone/>
            </a:pPr>
            <a:r>
              <a:rPr lang="en-GB" dirty="0" smtClean="0">
                <a:hlinkClick r:id="rId3"/>
              </a:rPr>
              <a:t>Take this quiz</a:t>
            </a:r>
            <a:endParaRPr lang="en-GB" dirty="0"/>
          </a:p>
        </p:txBody>
      </p:sp>
      <p:sp>
        <p:nvSpPr>
          <p:cNvPr id="4" name="Zástupný symbol pro obsah 3"/>
          <p:cNvSpPr>
            <a:spLocks noGrp="1"/>
          </p:cNvSpPr>
          <p:nvPr>
            <p:ph sz="quarter" idx="13"/>
          </p:nvPr>
        </p:nvSpPr>
        <p:spPr>
          <a:xfrm>
            <a:off x="827584" y="1484784"/>
            <a:ext cx="4062224" cy="4608512"/>
          </a:xfrm>
        </p:spPr>
        <p:txBody>
          <a:bodyPr>
            <a:normAutofit/>
          </a:bodyPr>
          <a:lstStyle/>
          <a:p>
            <a:r>
              <a:rPr lang="cs-CZ" sz="2000" dirty="0" smtClean="0">
                <a:solidFill>
                  <a:schemeClr val="tx1"/>
                </a:solidFill>
                <a:latin typeface="Georgia" panose="02040502050405020303" pitchFamily="18" charset="0"/>
              </a:rPr>
              <a:t>Born on:</a:t>
            </a:r>
          </a:p>
          <a:p>
            <a:r>
              <a:rPr lang="en-GB" sz="2000" dirty="0" smtClean="0">
                <a:solidFill>
                  <a:schemeClr val="tx1"/>
                </a:solidFill>
                <a:latin typeface="Georgia" panose="02040502050405020303" pitchFamily="18" charset="0"/>
              </a:rPr>
              <a:t>Married to:</a:t>
            </a:r>
          </a:p>
          <a:p>
            <a:r>
              <a:rPr lang="en-GB" sz="2000" dirty="0" smtClean="0">
                <a:solidFill>
                  <a:schemeClr val="tx1"/>
                </a:solidFill>
                <a:latin typeface="Georgia" panose="02040502050405020303" pitchFamily="18" charset="0"/>
              </a:rPr>
              <a:t>Married in (date):</a:t>
            </a:r>
          </a:p>
          <a:p>
            <a:r>
              <a:rPr lang="en-GB" sz="2000" dirty="0" smtClean="0">
                <a:solidFill>
                  <a:schemeClr val="tx1"/>
                </a:solidFill>
                <a:latin typeface="Georgia" panose="02040502050405020303" pitchFamily="18" charset="0"/>
              </a:rPr>
              <a:t>Married at (place):</a:t>
            </a:r>
          </a:p>
          <a:p>
            <a:r>
              <a:rPr lang="en-GB" sz="2000" dirty="0" smtClean="0">
                <a:solidFill>
                  <a:schemeClr val="tx1"/>
                </a:solidFill>
                <a:latin typeface="Georgia" panose="02040502050405020303" pitchFamily="18" charset="0"/>
              </a:rPr>
              <a:t>Parents:</a:t>
            </a:r>
          </a:p>
          <a:p>
            <a:r>
              <a:rPr lang="en-GB" sz="2000" dirty="0" smtClean="0">
                <a:solidFill>
                  <a:schemeClr val="tx1"/>
                </a:solidFill>
                <a:latin typeface="Georgia" panose="02040502050405020303" pitchFamily="18" charset="0"/>
              </a:rPr>
              <a:t>Brother:</a:t>
            </a:r>
          </a:p>
          <a:p>
            <a:r>
              <a:rPr lang="en-GB" sz="2000" dirty="0" smtClean="0">
                <a:solidFill>
                  <a:schemeClr val="tx1"/>
                </a:solidFill>
                <a:latin typeface="Georgia" panose="02040502050405020303" pitchFamily="18" charset="0"/>
              </a:rPr>
              <a:t>Captain with:</a:t>
            </a:r>
          </a:p>
          <a:p>
            <a:r>
              <a:rPr lang="en-GB" sz="2000" dirty="0" smtClean="0">
                <a:solidFill>
                  <a:schemeClr val="tx1"/>
                </a:solidFill>
                <a:latin typeface="Georgia" panose="02040502050405020303" pitchFamily="18" charset="0"/>
              </a:rPr>
              <a:t>Studied at:</a:t>
            </a:r>
          </a:p>
          <a:p>
            <a:r>
              <a:rPr lang="en-GB" sz="2000" dirty="0" smtClean="0">
                <a:solidFill>
                  <a:schemeClr val="tx1"/>
                </a:solidFill>
                <a:latin typeface="Georgia" panose="02040502050405020303" pitchFamily="18" charset="0"/>
              </a:rPr>
              <a:t>Lives in/at:</a:t>
            </a:r>
          </a:p>
          <a:p>
            <a:r>
              <a:rPr lang="en-GB" sz="2000" dirty="0" smtClean="0">
                <a:solidFill>
                  <a:schemeClr val="tx1"/>
                </a:solidFill>
                <a:latin typeface="Georgia" panose="02040502050405020303" pitchFamily="18" charset="0"/>
              </a:rPr>
              <a:t>Patron of:</a:t>
            </a:r>
          </a:p>
          <a:p>
            <a:r>
              <a:rPr lang="en-GB" sz="2000" dirty="0" smtClean="0">
                <a:solidFill>
                  <a:schemeClr val="tx1"/>
                </a:solidFill>
                <a:latin typeface="Georgia" panose="02040502050405020303" pitchFamily="18" charset="0"/>
              </a:rPr>
              <a:t>Free time:</a:t>
            </a:r>
          </a:p>
          <a:p>
            <a:r>
              <a:rPr lang="en-GB" sz="2000" dirty="0" smtClean="0">
                <a:solidFill>
                  <a:schemeClr val="tx1"/>
                </a:solidFill>
                <a:latin typeface="Georgia" panose="02040502050405020303" pitchFamily="18" charset="0"/>
              </a:rPr>
              <a:t>Father to:</a:t>
            </a:r>
            <a:endParaRPr lang="cs-CZ" sz="2000" dirty="0" smtClean="0">
              <a:solidFill>
                <a:schemeClr val="tx1"/>
              </a:solidFill>
              <a:latin typeface="Georgia" panose="02040502050405020303" pitchFamily="18" charset="0"/>
            </a:endParaRPr>
          </a:p>
          <a:p>
            <a:endParaRPr lang="cs-CZ" sz="2000" dirty="0" smtClean="0">
              <a:solidFill>
                <a:schemeClr val="tx1"/>
              </a:solidFill>
              <a:latin typeface="Georgia" panose="02040502050405020303" pitchFamily="18" charset="0"/>
            </a:endParaRPr>
          </a:p>
          <a:p>
            <a:endParaRPr lang="cs-CZ" sz="2000" dirty="0">
              <a:solidFill>
                <a:schemeClr val="tx1"/>
              </a:solidFill>
              <a:latin typeface="Georgia" panose="02040502050405020303" pitchFamily="18" charset="0"/>
            </a:endParaRPr>
          </a:p>
        </p:txBody>
      </p:sp>
    </p:spTree>
    <p:extLst>
      <p:ext uri="{BB962C8B-B14F-4D97-AF65-F5344CB8AC3E}">
        <p14:creationId xmlns:p14="http://schemas.microsoft.com/office/powerpoint/2010/main" val="259451302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GB" b="1" dirty="0" smtClean="0">
                <a:effectLst/>
                <a:latin typeface="Verdana" panose="020B0604030504040204" pitchFamily="34" charset="0"/>
                <a:ea typeface="Verdana" panose="020B0604030504040204" pitchFamily="34" charset="0"/>
                <a:cs typeface="Verdana" panose="020B0604030504040204" pitchFamily="34" charset="0"/>
              </a:rPr>
              <a:t>The Duchess of Cambridge</a:t>
            </a:r>
            <a:endParaRPr lang="en-GB" b="1" dirty="0">
              <a:effectLst/>
              <a:latin typeface="Verdana" panose="020B0604030504040204" pitchFamily="34" charset="0"/>
              <a:ea typeface="Verdana" panose="020B0604030504040204" pitchFamily="34" charset="0"/>
              <a:cs typeface="Verdana" panose="020B0604030504040204" pitchFamily="34" charset="0"/>
            </a:endParaRPr>
          </a:p>
        </p:txBody>
      </p:sp>
      <p:sp>
        <p:nvSpPr>
          <p:cNvPr id="3" name="Zástupný symbol pro obsah 2"/>
          <p:cNvSpPr>
            <a:spLocks noGrp="1"/>
          </p:cNvSpPr>
          <p:nvPr>
            <p:ph sz="half" idx="2"/>
          </p:nvPr>
        </p:nvSpPr>
        <p:spPr/>
        <p:txBody>
          <a:bodyPr/>
          <a:lstStyle/>
          <a:p>
            <a:pPr marL="0" indent="0" algn="ctr">
              <a:buNone/>
            </a:pPr>
            <a:endParaRPr lang="cs-CZ" dirty="0" smtClean="0"/>
          </a:p>
          <a:p>
            <a:pPr marL="0" indent="0" algn="ctr">
              <a:buNone/>
            </a:pPr>
            <a:endParaRPr lang="cs-CZ" dirty="0"/>
          </a:p>
          <a:p>
            <a:pPr marL="0" indent="0" algn="ctr">
              <a:buNone/>
            </a:pPr>
            <a:endParaRPr lang="cs-CZ" dirty="0" smtClean="0"/>
          </a:p>
          <a:p>
            <a:pPr marL="0" indent="0" algn="ctr">
              <a:buNone/>
            </a:pPr>
            <a:r>
              <a:rPr lang="en-GB" dirty="0" smtClean="0">
                <a:hlinkClick r:id="rId3"/>
              </a:rPr>
              <a:t>Quick Facts</a:t>
            </a:r>
            <a:endParaRPr lang="en-GB" dirty="0" smtClean="0"/>
          </a:p>
          <a:p>
            <a:pPr marL="0" indent="0" algn="ctr">
              <a:buNone/>
            </a:pPr>
            <a:endParaRPr lang="en-GB" dirty="0" smtClean="0"/>
          </a:p>
          <a:p>
            <a:pPr marL="0" indent="0" algn="ctr">
              <a:buNone/>
            </a:pPr>
            <a:r>
              <a:rPr lang="en-GB" dirty="0" smtClean="0">
                <a:hlinkClick r:id="rId4"/>
              </a:rPr>
              <a:t>Take this quiz</a:t>
            </a:r>
            <a:endParaRPr lang="en-GB" dirty="0"/>
          </a:p>
        </p:txBody>
      </p:sp>
      <p:sp>
        <p:nvSpPr>
          <p:cNvPr id="4" name="Zástupný symbol pro obsah 3"/>
          <p:cNvSpPr>
            <a:spLocks noGrp="1"/>
          </p:cNvSpPr>
          <p:nvPr>
            <p:ph sz="quarter" idx="13"/>
          </p:nvPr>
        </p:nvSpPr>
        <p:spPr>
          <a:xfrm>
            <a:off x="1115616" y="1556792"/>
            <a:ext cx="3486160" cy="3998976"/>
          </a:xfrm>
        </p:spPr>
        <p:txBody>
          <a:bodyPr>
            <a:normAutofit/>
          </a:bodyPr>
          <a:lstStyle/>
          <a:p>
            <a:r>
              <a:rPr lang="cs-CZ" sz="2000" dirty="0" smtClean="0">
                <a:solidFill>
                  <a:schemeClr val="tx1"/>
                </a:solidFill>
                <a:latin typeface="Georgia" panose="02040502050405020303" pitchFamily="18" charset="0"/>
              </a:rPr>
              <a:t>Born on:</a:t>
            </a:r>
          </a:p>
          <a:p>
            <a:r>
              <a:rPr lang="en-GB" sz="2000" dirty="0" smtClean="0">
                <a:solidFill>
                  <a:schemeClr val="tx1"/>
                </a:solidFill>
                <a:latin typeface="Georgia" panose="02040502050405020303" pitchFamily="18" charset="0"/>
              </a:rPr>
              <a:t>Maiden name:</a:t>
            </a:r>
          </a:p>
          <a:p>
            <a:r>
              <a:rPr lang="en-GB" sz="2000" dirty="0" smtClean="0">
                <a:solidFill>
                  <a:schemeClr val="tx1"/>
                </a:solidFill>
                <a:latin typeface="Georgia" panose="02040502050405020303" pitchFamily="18" charset="0"/>
              </a:rPr>
              <a:t>Married to:</a:t>
            </a:r>
          </a:p>
          <a:p>
            <a:r>
              <a:rPr lang="en-GB" sz="2000" dirty="0" smtClean="0">
                <a:solidFill>
                  <a:schemeClr val="tx1"/>
                </a:solidFill>
                <a:latin typeface="Georgia" panose="02040502050405020303" pitchFamily="18" charset="0"/>
              </a:rPr>
              <a:t>Met her husband at:</a:t>
            </a:r>
          </a:p>
          <a:p>
            <a:r>
              <a:rPr lang="en-GB" sz="2000" dirty="0" smtClean="0">
                <a:solidFill>
                  <a:schemeClr val="tx1"/>
                </a:solidFill>
                <a:latin typeface="Georgia" panose="02040502050405020303" pitchFamily="18" charset="0"/>
              </a:rPr>
              <a:t>Studied (what):</a:t>
            </a:r>
          </a:p>
          <a:p>
            <a:r>
              <a:rPr lang="en-GB" sz="2000" dirty="0" smtClean="0">
                <a:solidFill>
                  <a:schemeClr val="tx1"/>
                </a:solidFill>
                <a:latin typeface="Georgia" panose="02040502050405020303" pitchFamily="18" charset="0"/>
              </a:rPr>
              <a:t>Studied at (school):</a:t>
            </a:r>
            <a:endParaRPr lang="cs-CZ" sz="2000" dirty="0" smtClean="0">
              <a:solidFill>
                <a:schemeClr val="tx1"/>
              </a:solidFill>
              <a:latin typeface="Georgia" panose="02040502050405020303" pitchFamily="18" charset="0"/>
            </a:endParaRPr>
          </a:p>
          <a:p>
            <a:r>
              <a:rPr lang="en-GB" sz="2000" dirty="0" smtClean="0">
                <a:solidFill>
                  <a:schemeClr val="tx1"/>
                </a:solidFill>
                <a:latin typeface="Georgia" panose="02040502050405020303" pitchFamily="18" charset="0"/>
              </a:rPr>
              <a:t>Siblings:</a:t>
            </a:r>
          </a:p>
          <a:p>
            <a:r>
              <a:rPr lang="en-GB" sz="2000" dirty="0" smtClean="0">
                <a:solidFill>
                  <a:schemeClr val="tx1"/>
                </a:solidFill>
                <a:latin typeface="Georgia" panose="02040502050405020303" pitchFamily="18" charset="0"/>
              </a:rPr>
              <a:t>Hobbies and Interests:</a:t>
            </a:r>
          </a:p>
          <a:p>
            <a:r>
              <a:rPr lang="en-GB" sz="2000" dirty="0" smtClean="0">
                <a:solidFill>
                  <a:schemeClr val="tx1"/>
                </a:solidFill>
                <a:latin typeface="Georgia" panose="02040502050405020303" pitchFamily="18" charset="0"/>
              </a:rPr>
              <a:t>Patron of:</a:t>
            </a:r>
          </a:p>
          <a:p>
            <a:r>
              <a:rPr lang="en-GB" sz="2000" dirty="0" smtClean="0">
                <a:solidFill>
                  <a:schemeClr val="tx1"/>
                </a:solidFill>
                <a:latin typeface="Georgia" panose="02040502050405020303" pitchFamily="18" charset="0"/>
              </a:rPr>
              <a:t>Mother to:</a:t>
            </a:r>
          </a:p>
          <a:p>
            <a:endParaRPr lang="en-GB" sz="2000" dirty="0" smtClean="0">
              <a:solidFill>
                <a:schemeClr val="tx1"/>
              </a:solidFill>
              <a:latin typeface="Georgia" panose="02040502050405020303" pitchFamily="18" charset="0"/>
            </a:endParaRPr>
          </a:p>
          <a:p>
            <a:endParaRPr lang="en-GB" sz="2000" dirty="0">
              <a:solidFill>
                <a:schemeClr val="tx1"/>
              </a:solidFill>
              <a:latin typeface="Georgia" panose="02040502050405020303" pitchFamily="18" charset="0"/>
            </a:endParaRPr>
          </a:p>
        </p:txBody>
      </p:sp>
    </p:spTree>
    <p:extLst>
      <p:ext uri="{BB962C8B-B14F-4D97-AF65-F5344CB8AC3E}">
        <p14:creationId xmlns:p14="http://schemas.microsoft.com/office/powerpoint/2010/main" val="32145141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err="1" smtClean="0">
                <a:effectLst/>
                <a:latin typeface="Verdana" panose="020B0604030504040204" pitchFamily="34" charset="0"/>
                <a:ea typeface="Verdana" panose="020B0604030504040204" pitchFamily="34" charset="0"/>
                <a:cs typeface="Verdana" panose="020B0604030504040204" pitchFamily="34" charset="0"/>
              </a:rPr>
              <a:t>The</a:t>
            </a:r>
            <a:r>
              <a:rPr lang="cs-CZ" b="1" dirty="0" smtClean="0">
                <a:effectLst/>
                <a:latin typeface="Verdana" panose="020B0604030504040204" pitchFamily="34" charset="0"/>
                <a:ea typeface="Verdana" panose="020B0604030504040204" pitchFamily="34" charset="0"/>
                <a:cs typeface="Verdana" panose="020B0604030504040204" pitchFamily="34" charset="0"/>
              </a:rPr>
              <a:t> Prince </a:t>
            </a:r>
            <a:r>
              <a:rPr lang="cs-CZ" b="1" dirty="0" err="1" smtClean="0">
                <a:effectLst/>
                <a:latin typeface="Verdana" panose="020B0604030504040204" pitchFamily="34" charset="0"/>
                <a:ea typeface="Verdana" panose="020B0604030504040204" pitchFamily="34" charset="0"/>
                <a:cs typeface="Verdana" panose="020B0604030504040204" pitchFamily="34" charset="0"/>
              </a:rPr>
              <a:t>of</a:t>
            </a:r>
            <a:r>
              <a:rPr lang="cs-CZ" b="1" dirty="0" smtClean="0">
                <a:effectLst/>
                <a:latin typeface="Verdana" panose="020B0604030504040204" pitchFamily="34" charset="0"/>
                <a:ea typeface="Verdana" panose="020B0604030504040204" pitchFamily="34" charset="0"/>
                <a:cs typeface="Verdana" panose="020B0604030504040204" pitchFamily="34" charset="0"/>
              </a:rPr>
              <a:t> Cambridge</a:t>
            </a:r>
            <a:endParaRPr lang="cs-CZ" b="1" dirty="0">
              <a:effectLst/>
              <a:latin typeface="Verdana" panose="020B0604030504040204" pitchFamily="34" charset="0"/>
              <a:ea typeface="Verdana" panose="020B0604030504040204" pitchFamily="34" charset="0"/>
              <a:cs typeface="Verdana" panose="020B0604030504040204" pitchFamily="34" charset="0"/>
            </a:endParaRPr>
          </a:p>
        </p:txBody>
      </p:sp>
      <p:sp>
        <p:nvSpPr>
          <p:cNvPr id="3" name="Zástupný symbol pro obsah 2"/>
          <p:cNvSpPr>
            <a:spLocks noGrp="1"/>
          </p:cNvSpPr>
          <p:nvPr>
            <p:ph idx="1"/>
          </p:nvPr>
        </p:nvSpPr>
        <p:spPr/>
        <p:txBody>
          <a:bodyPr/>
          <a:lstStyle/>
          <a:p>
            <a:pPr marL="0" indent="0">
              <a:buNone/>
            </a:pPr>
            <a:r>
              <a:rPr lang="cs-CZ" dirty="0" smtClean="0">
                <a:solidFill>
                  <a:schemeClr val="tx1"/>
                </a:solidFill>
                <a:latin typeface="Georgia" panose="02040502050405020303" pitchFamily="18" charset="0"/>
              </a:rPr>
              <a:t>Video: </a:t>
            </a:r>
            <a:r>
              <a:rPr lang="cs-CZ" dirty="0" err="1" smtClean="0">
                <a:solidFill>
                  <a:schemeClr val="tx1"/>
                </a:solidFill>
                <a:latin typeface="Georgia" panose="02040502050405020303" pitchFamily="18" charset="0"/>
              </a:rPr>
              <a:t>Reactions</a:t>
            </a:r>
            <a:r>
              <a:rPr lang="cs-CZ" dirty="0" smtClean="0">
                <a:solidFill>
                  <a:schemeClr val="tx1"/>
                </a:solidFill>
                <a:latin typeface="Georgia" panose="02040502050405020303" pitchFamily="18" charset="0"/>
              </a:rPr>
              <a:t> to </a:t>
            </a:r>
            <a:r>
              <a:rPr lang="cs-CZ" dirty="0" smtClean="0">
                <a:solidFill>
                  <a:schemeClr val="tx1"/>
                </a:solidFill>
                <a:latin typeface="Georgia" panose="02040502050405020303" pitchFamily="18" charset="0"/>
                <a:hlinkClick r:id="rId3"/>
              </a:rPr>
              <a:t>New </a:t>
            </a:r>
            <a:r>
              <a:rPr lang="cs-CZ" dirty="0" err="1" smtClean="0">
                <a:solidFill>
                  <a:schemeClr val="tx1"/>
                </a:solidFill>
                <a:latin typeface="Georgia" panose="02040502050405020303" pitchFamily="18" charset="0"/>
                <a:hlinkClick r:id="rId3"/>
              </a:rPr>
              <a:t>Royal</a:t>
            </a:r>
            <a:endParaRPr lang="cs-CZ" dirty="0" smtClean="0">
              <a:solidFill>
                <a:schemeClr val="tx1"/>
              </a:solidFill>
              <a:latin typeface="Georgia" panose="02040502050405020303" pitchFamily="18" charset="0"/>
            </a:endParaRPr>
          </a:p>
          <a:p>
            <a:pPr marL="0" indent="0">
              <a:buNone/>
            </a:pPr>
            <a:endParaRPr lang="cs-CZ" dirty="0">
              <a:solidFill>
                <a:schemeClr val="tx1"/>
              </a:solidFill>
              <a:latin typeface="Georgia" panose="02040502050405020303" pitchFamily="18" charset="0"/>
            </a:endParaRPr>
          </a:p>
          <a:p>
            <a:pPr marL="0" indent="0">
              <a:buNone/>
            </a:pPr>
            <a:r>
              <a:rPr lang="cs-CZ" dirty="0" smtClean="0">
                <a:solidFill>
                  <a:schemeClr val="tx1"/>
                </a:solidFill>
                <a:latin typeface="Georgia" panose="02040502050405020303" pitchFamily="18" charset="0"/>
              </a:rPr>
              <a:t>Video: </a:t>
            </a:r>
            <a:r>
              <a:rPr lang="cs-CZ" dirty="0" err="1" smtClean="0">
                <a:solidFill>
                  <a:schemeClr val="tx1"/>
                </a:solidFill>
                <a:latin typeface="Georgia" panose="02040502050405020303" pitchFamily="18" charset="0"/>
              </a:rPr>
              <a:t>Royal</a:t>
            </a:r>
            <a:r>
              <a:rPr lang="cs-CZ" dirty="0" smtClean="0">
                <a:solidFill>
                  <a:schemeClr val="tx1"/>
                </a:solidFill>
                <a:latin typeface="Georgia" panose="02040502050405020303" pitchFamily="18" charset="0"/>
              </a:rPr>
              <a:t> Baby </a:t>
            </a:r>
            <a:r>
              <a:rPr lang="cs-CZ" dirty="0" err="1" smtClean="0">
                <a:solidFill>
                  <a:schemeClr val="tx1"/>
                </a:solidFill>
                <a:latin typeface="Georgia" panose="02040502050405020303" pitchFamily="18" charset="0"/>
                <a:hlinkClick r:id="rId4"/>
              </a:rPr>
              <a:t>Name</a:t>
            </a:r>
            <a:endParaRPr lang="cs-CZ" dirty="0" smtClean="0">
              <a:solidFill>
                <a:schemeClr val="tx1"/>
              </a:solidFill>
              <a:latin typeface="Georgia" panose="02040502050405020303" pitchFamily="18" charset="0"/>
            </a:endParaRPr>
          </a:p>
          <a:p>
            <a:pPr marL="0" indent="0">
              <a:buNone/>
            </a:pPr>
            <a:endParaRPr lang="cs-CZ" dirty="0">
              <a:solidFill>
                <a:schemeClr val="tx1"/>
              </a:solidFill>
              <a:latin typeface="Georgia" panose="02040502050405020303" pitchFamily="18" charset="0"/>
            </a:endParaRPr>
          </a:p>
          <a:p>
            <a:pPr marL="0" indent="0">
              <a:buNone/>
            </a:pPr>
            <a:r>
              <a:rPr lang="cs-CZ" dirty="0" err="1" smtClean="0">
                <a:solidFill>
                  <a:schemeClr val="tx1"/>
                </a:solidFill>
                <a:latin typeface="Georgia" panose="02040502050405020303" pitchFamily="18" charset="0"/>
              </a:rPr>
              <a:t>Reading</a:t>
            </a:r>
            <a:r>
              <a:rPr lang="cs-CZ" dirty="0" smtClean="0">
                <a:solidFill>
                  <a:schemeClr val="tx1"/>
                </a:solidFill>
                <a:latin typeface="Georgia" panose="02040502050405020303" pitchFamily="18" charset="0"/>
              </a:rPr>
              <a:t> + </a:t>
            </a:r>
            <a:r>
              <a:rPr lang="cs-CZ" dirty="0" err="1" smtClean="0">
                <a:solidFill>
                  <a:schemeClr val="tx1"/>
                </a:solidFill>
                <a:latin typeface="Georgia" panose="02040502050405020303" pitchFamily="18" charset="0"/>
              </a:rPr>
              <a:t>tasks</a:t>
            </a:r>
            <a:r>
              <a:rPr lang="cs-CZ" dirty="0" smtClean="0">
                <a:solidFill>
                  <a:schemeClr val="tx1"/>
                </a:solidFill>
                <a:latin typeface="Georgia" panose="02040502050405020303" pitchFamily="18" charset="0"/>
              </a:rPr>
              <a:t>: </a:t>
            </a:r>
            <a:r>
              <a:rPr lang="cs-CZ" dirty="0" err="1" smtClean="0">
                <a:solidFill>
                  <a:schemeClr val="tx1"/>
                </a:solidFill>
                <a:latin typeface="Georgia" panose="02040502050405020303" pitchFamily="18" charset="0"/>
                <a:hlinkClick r:id="rId5"/>
              </a:rPr>
              <a:t>Royal</a:t>
            </a:r>
            <a:r>
              <a:rPr lang="cs-CZ" dirty="0" smtClean="0">
                <a:solidFill>
                  <a:schemeClr val="tx1"/>
                </a:solidFill>
                <a:latin typeface="Georgia" panose="02040502050405020303" pitchFamily="18" charset="0"/>
                <a:hlinkClick r:id="rId5"/>
              </a:rPr>
              <a:t> Baby</a:t>
            </a:r>
            <a:endParaRPr lang="cs-CZ" dirty="0" smtClean="0">
              <a:solidFill>
                <a:schemeClr val="tx1"/>
              </a:solidFill>
              <a:latin typeface="Georgia" panose="02040502050405020303" pitchFamily="18" charset="0"/>
            </a:endParaRPr>
          </a:p>
          <a:p>
            <a:pPr marL="0" indent="0">
              <a:buNone/>
            </a:pPr>
            <a:endParaRPr lang="cs-CZ" dirty="0">
              <a:solidFill>
                <a:schemeClr val="tx1"/>
              </a:solidFill>
              <a:latin typeface="Georgia" panose="02040502050405020303" pitchFamily="18" charset="0"/>
            </a:endParaRPr>
          </a:p>
          <a:p>
            <a:pPr marL="0" indent="0">
              <a:buNone/>
            </a:pPr>
            <a:r>
              <a:rPr lang="en-GB" dirty="0" smtClean="0">
                <a:solidFill>
                  <a:schemeClr val="tx1"/>
                </a:solidFill>
                <a:latin typeface="Georgia" panose="02040502050405020303" pitchFamily="18" charset="0"/>
              </a:rPr>
              <a:t>Reading: </a:t>
            </a:r>
            <a:r>
              <a:rPr lang="cs-CZ" dirty="0" err="1" smtClean="0">
                <a:solidFill>
                  <a:schemeClr val="tx1"/>
                </a:solidFill>
                <a:latin typeface="Georgia" panose="02040502050405020303" pitchFamily="18" charset="0"/>
              </a:rPr>
              <a:t>Why</a:t>
            </a:r>
            <a:r>
              <a:rPr lang="cs-CZ" dirty="0" smtClean="0">
                <a:solidFill>
                  <a:schemeClr val="tx1"/>
                </a:solidFill>
                <a:latin typeface="Georgia" panose="02040502050405020303" pitchFamily="18" charset="0"/>
              </a:rPr>
              <a:t> George Alexander Louis?</a:t>
            </a:r>
          </a:p>
          <a:p>
            <a:pPr marL="0" indent="0">
              <a:buNone/>
            </a:pPr>
            <a:r>
              <a:rPr lang="cs-CZ" dirty="0">
                <a:solidFill>
                  <a:schemeClr val="tx1"/>
                </a:solidFill>
                <a:latin typeface="Georgia" panose="02040502050405020303" pitchFamily="18" charset="0"/>
              </a:rPr>
              <a:t> </a:t>
            </a:r>
            <a:r>
              <a:rPr lang="cs-CZ" dirty="0" smtClean="0">
                <a:solidFill>
                  <a:schemeClr val="tx1"/>
                </a:solidFill>
                <a:latin typeface="Georgia" panose="02040502050405020303" pitchFamily="18" charset="0"/>
              </a:rPr>
              <a:t>             </a:t>
            </a:r>
            <a:r>
              <a:rPr lang="en-GB" dirty="0" smtClean="0">
                <a:solidFill>
                  <a:schemeClr val="tx1"/>
                </a:solidFill>
                <a:latin typeface="Georgia" panose="02040502050405020303" pitchFamily="18" charset="0"/>
              </a:rPr>
              <a:t>BBC </a:t>
            </a:r>
            <a:r>
              <a:rPr lang="en-GB" dirty="0" smtClean="0">
                <a:solidFill>
                  <a:schemeClr val="tx1"/>
                </a:solidFill>
                <a:latin typeface="Georgia" panose="02040502050405020303" pitchFamily="18" charset="0"/>
                <a:hlinkClick r:id="rId6"/>
              </a:rPr>
              <a:t>newspaper article</a:t>
            </a:r>
            <a:endParaRPr lang="en-GB" dirty="0" smtClean="0">
              <a:solidFill>
                <a:schemeClr val="tx1"/>
              </a:solidFill>
              <a:latin typeface="Georgia" panose="02040502050405020303" pitchFamily="18" charset="0"/>
            </a:endParaRPr>
          </a:p>
          <a:p>
            <a:pPr marL="0" indent="0">
              <a:buNone/>
            </a:pPr>
            <a:endParaRPr lang="cs-CZ" dirty="0"/>
          </a:p>
          <a:p>
            <a:pPr marL="0" indent="0">
              <a:buNone/>
            </a:pPr>
            <a:endParaRPr lang="cs-CZ" dirty="0"/>
          </a:p>
        </p:txBody>
      </p:sp>
    </p:spTree>
    <p:extLst>
      <p:ext uri="{BB962C8B-B14F-4D97-AF65-F5344CB8AC3E}">
        <p14:creationId xmlns:p14="http://schemas.microsoft.com/office/powerpoint/2010/main" val="154131331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GB" b="1" dirty="0" smtClean="0">
                <a:effectLst/>
                <a:latin typeface="Verdana" panose="020B0604030504040204" pitchFamily="34" charset="0"/>
                <a:ea typeface="Verdana" panose="020B0604030504040204" pitchFamily="34" charset="0"/>
                <a:cs typeface="Verdana" panose="020B0604030504040204" pitchFamily="34" charset="0"/>
              </a:rPr>
              <a:t>Prince Harry</a:t>
            </a:r>
            <a:endParaRPr lang="en-GB" b="1" dirty="0">
              <a:effectLst/>
              <a:latin typeface="Verdana" panose="020B0604030504040204" pitchFamily="34" charset="0"/>
              <a:ea typeface="Verdana" panose="020B0604030504040204" pitchFamily="34" charset="0"/>
              <a:cs typeface="Verdana" panose="020B0604030504040204" pitchFamily="34" charset="0"/>
            </a:endParaRPr>
          </a:p>
        </p:txBody>
      </p:sp>
      <p:sp>
        <p:nvSpPr>
          <p:cNvPr id="3" name="Zástupný symbol pro obsah 2"/>
          <p:cNvSpPr>
            <a:spLocks noGrp="1"/>
          </p:cNvSpPr>
          <p:nvPr>
            <p:ph sz="half" idx="2"/>
          </p:nvPr>
        </p:nvSpPr>
        <p:spPr/>
        <p:txBody>
          <a:bodyPr/>
          <a:lstStyle/>
          <a:p>
            <a:pPr marL="0" indent="0" algn="ctr">
              <a:buNone/>
            </a:pPr>
            <a:endParaRPr lang="cs-CZ" dirty="0" smtClean="0"/>
          </a:p>
          <a:p>
            <a:pPr marL="0" indent="0" algn="ctr">
              <a:buNone/>
            </a:pPr>
            <a:endParaRPr lang="cs-CZ" dirty="0"/>
          </a:p>
          <a:p>
            <a:pPr marL="0" indent="0" algn="ctr">
              <a:buNone/>
            </a:pPr>
            <a:r>
              <a:rPr lang="en-GB" dirty="0" smtClean="0">
                <a:hlinkClick r:id="rId3"/>
              </a:rPr>
              <a:t>Quick facts</a:t>
            </a:r>
            <a:endParaRPr lang="en-GB" dirty="0" smtClean="0"/>
          </a:p>
          <a:p>
            <a:pPr marL="0" indent="0" algn="ctr">
              <a:buNone/>
            </a:pPr>
            <a:endParaRPr lang="en-GB" dirty="0" smtClean="0"/>
          </a:p>
          <a:p>
            <a:pPr marL="0" indent="0" algn="ctr">
              <a:buNone/>
            </a:pPr>
            <a:r>
              <a:rPr lang="en-GB" dirty="0" smtClean="0">
                <a:hlinkClick r:id="rId4"/>
              </a:rPr>
              <a:t>Take this quiz</a:t>
            </a:r>
            <a:endParaRPr lang="en-GB" dirty="0"/>
          </a:p>
        </p:txBody>
      </p:sp>
      <p:sp>
        <p:nvSpPr>
          <p:cNvPr id="4" name="Zástupný symbol pro obsah 3"/>
          <p:cNvSpPr>
            <a:spLocks noGrp="1"/>
          </p:cNvSpPr>
          <p:nvPr>
            <p:ph sz="quarter" idx="13"/>
          </p:nvPr>
        </p:nvSpPr>
        <p:spPr>
          <a:xfrm>
            <a:off x="611560" y="1988840"/>
            <a:ext cx="4062224" cy="3600400"/>
          </a:xfrm>
        </p:spPr>
        <p:txBody>
          <a:bodyPr>
            <a:normAutofit/>
          </a:bodyPr>
          <a:lstStyle/>
          <a:p>
            <a:r>
              <a:rPr lang="cs-CZ" sz="2000" dirty="0" smtClean="0">
                <a:solidFill>
                  <a:schemeClr val="tx1"/>
                </a:solidFill>
                <a:latin typeface="Georgia" panose="02040502050405020303" pitchFamily="18" charset="0"/>
              </a:rPr>
              <a:t>Born on:</a:t>
            </a:r>
          </a:p>
          <a:p>
            <a:r>
              <a:rPr lang="en-GB" sz="2000" dirty="0" smtClean="0">
                <a:solidFill>
                  <a:schemeClr val="tx1"/>
                </a:solidFill>
                <a:latin typeface="Georgia" panose="02040502050405020303" pitchFamily="18" charset="0"/>
              </a:rPr>
              <a:t>Real name:</a:t>
            </a:r>
          </a:p>
          <a:p>
            <a:r>
              <a:rPr lang="en-GB" sz="2000" dirty="0" smtClean="0">
                <a:solidFill>
                  <a:schemeClr val="tx1"/>
                </a:solidFill>
                <a:latin typeface="Georgia" panose="02040502050405020303" pitchFamily="18" charset="0"/>
              </a:rPr>
              <a:t>Parents:</a:t>
            </a:r>
          </a:p>
          <a:p>
            <a:r>
              <a:rPr lang="en-GB" sz="2000" dirty="0" smtClean="0">
                <a:solidFill>
                  <a:schemeClr val="tx1"/>
                </a:solidFill>
                <a:latin typeface="Georgia" panose="02040502050405020303" pitchFamily="18" charset="0"/>
              </a:rPr>
              <a:t>Brother:</a:t>
            </a:r>
          </a:p>
          <a:p>
            <a:r>
              <a:rPr lang="en-GB" sz="2000" dirty="0" smtClean="0">
                <a:solidFill>
                  <a:schemeClr val="tx1"/>
                </a:solidFill>
                <a:latin typeface="Georgia" panose="02040502050405020303" pitchFamily="18" charset="0"/>
              </a:rPr>
              <a:t>Own charity:</a:t>
            </a:r>
          </a:p>
          <a:p>
            <a:r>
              <a:rPr lang="en-GB" sz="2000" dirty="0" smtClean="0">
                <a:solidFill>
                  <a:schemeClr val="tx1"/>
                </a:solidFill>
                <a:latin typeface="Georgia" panose="02040502050405020303" pitchFamily="18" charset="0"/>
              </a:rPr>
              <a:t>Interested in sports, e.g.:</a:t>
            </a:r>
          </a:p>
          <a:p>
            <a:r>
              <a:rPr lang="en-GB" sz="2000" dirty="0" smtClean="0">
                <a:solidFill>
                  <a:schemeClr val="tx1"/>
                </a:solidFill>
                <a:latin typeface="Georgia" panose="02040502050405020303" pitchFamily="18" charset="0"/>
              </a:rPr>
              <a:t>Full-time job:</a:t>
            </a:r>
          </a:p>
          <a:p>
            <a:r>
              <a:rPr lang="en-GB" sz="2000" dirty="0" smtClean="0">
                <a:solidFill>
                  <a:schemeClr val="tx1"/>
                </a:solidFill>
                <a:latin typeface="Georgia" panose="02040502050405020303" pitchFamily="18" charset="0"/>
              </a:rPr>
              <a:t>Patron of:</a:t>
            </a:r>
          </a:p>
          <a:p>
            <a:r>
              <a:rPr lang="en-GB" sz="2000" dirty="0" smtClean="0">
                <a:solidFill>
                  <a:schemeClr val="tx1"/>
                </a:solidFill>
                <a:latin typeface="Georgia" panose="02040502050405020303" pitchFamily="18" charset="0"/>
              </a:rPr>
              <a:t>Other:</a:t>
            </a:r>
            <a:endParaRPr lang="en-GB" sz="2000" dirty="0">
              <a:solidFill>
                <a:schemeClr val="tx1"/>
              </a:solidFill>
              <a:latin typeface="Georgia" panose="02040502050405020303" pitchFamily="18" charset="0"/>
            </a:endParaRPr>
          </a:p>
        </p:txBody>
      </p:sp>
    </p:spTree>
    <p:extLst>
      <p:ext uri="{BB962C8B-B14F-4D97-AF65-F5344CB8AC3E}">
        <p14:creationId xmlns:p14="http://schemas.microsoft.com/office/powerpoint/2010/main" val="256624993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GB" b="1" dirty="0" smtClean="0">
                <a:effectLst/>
                <a:latin typeface="Verdana" panose="020B0604030504040204" pitchFamily="34" charset="0"/>
                <a:ea typeface="Verdana" panose="020B0604030504040204" pitchFamily="34" charset="0"/>
                <a:cs typeface="Verdana" panose="020B0604030504040204" pitchFamily="34" charset="0"/>
              </a:rPr>
              <a:t>Princess Diana</a:t>
            </a:r>
            <a:endParaRPr lang="en-GB" b="1" dirty="0">
              <a:effectLst/>
              <a:latin typeface="Verdana" panose="020B0604030504040204" pitchFamily="34" charset="0"/>
              <a:ea typeface="Verdana" panose="020B0604030504040204" pitchFamily="34" charset="0"/>
              <a:cs typeface="Verdana" panose="020B0604030504040204" pitchFamily="34" charset="0"/>
            </a:endParaRPr>
          </a:p>
        </p:txBody>
      </p:sp>
      <p:sp>
        <p:nvSpPr>
          <p:cNvPr id="3" name="Zástupný symbol pro obsah 2"/>
          <p:cNvSpPr>
            <a:spLocks noGrp="1"/>
          </p:cNvSpPr>
          <p:nvPr>
            <p:ph idx="1"/>
          </p:nvPr>
        </p:nvSpPr>
        <p:spPr/>
        <p:txBody>
          <a:bodyPr/>
          <a:lstStyle/>
          <a:p>
            <a:pPr marL="0" indent="0">
              <a:buNone/>
            </a:pPr>
            <a:r>
              <a:rPr lang="cs-CZ" dirty="0" err="1" smtClean="0">
                <a:hlinkClick r:id="rId3"/>
              </a:rPr>
              <a:t>Lesson</a:t>
            </a:r>
            <a:r>
              <a:rPr lang="cs-CZ" dirty="0" smtClean="0"/>
              <a:t> on Diana </a:t>
            </a:r>
            <a:r>
              <a:rPr lang="en-GB" dirty="0" smtClean="0"/>
              <a:t>Spencer: reading, listening, </a:t>
            </a:r>
          </a:p>
          <a:p>
            <a:pPr marL="0" indent="0">
              <a:buNone/>
            </a:pPr>
            <a:r>
              <a:rPr lang="en-GB" dirty="0" smtClean="0"/>
              <a:t>                                      exercises, </a:t>
            </a:r>
            <a:r>
              <a:rPr lang="en-GB" dirty="0" err="1" smtClean="0"/>
              <a:t>pdf</a:t>
            </a:r>
            <a:r>
              <a:rPr lang="en-GB" dirty="0" smtClean="0"/>
              <a:t>, MP3</a:t>
            </a:r>
          </a:p>
          <a:p>
            <a:pPr marL="0" indent="0">
              <a:buNone/>
            </a:pPr>
            <a:endParaRPr lang="cs-CZ" dirty="0"/>
          </a:p>
          <a:p>
            <a:pPr marL="0" indent="0">
              <a:buNone/>
            </a:pPr>
            <a:endParaRPr lang="cs-CZ" dirty="0" smtClean="0"/>
          </a:p>
          <a:p>
            <a:pPr marL="0" indent="0">
              <a:buNone/>
            </a:pPr>
            <a:r>
              <a:rPr lang="cs-CZ" dirty="0" smtClean="0"/>
              <a:t>Video: </a:t>
            </a:r>
            <a:r>
              <a:rPr lang="cs-CZ" dirty="0" smtClean="0">
                <a:hlinkClick r:id="rId4"/>
              </a:rPr>
              <a:t>Mini </a:t>
            </a:r>
            <a:r>
              <a:rPr lang="cs-CZ" dirty="0" err="1" smtClean="0">
                <a:hlinkClick r:id="rId4"/>
              </a:rPr>
              <a:t>Biography</a:t>
            </a:r>
            <a:endParaRPr lang="cs-CZ" dirty="0" smtClean="0"/>
          </a:p>
          <a:p>
            <a:pPr marL="0" indent="0">
              <a:buNone/>
            </a:pPr>
            <a:endParaRPr lang="cs-CZ" dirty="0" smtClean="0"/>
          </a:p>
          <a:p>
            <a:pPr marL="0" indent="0">
              <a:buNone/>
            </a:pPr>
            <a:r>
              <a:rPr lang="cs-CZ" dirty="0" smtClean="0"/>
              <a:t>Film: Diana – </a:t>
            </a:r>
            <a:r>
              <a:rPr lang="en-GB" dirty="0" smtClean="0">
                <a:hlinkClick r:id="rId5"/>
              </a:rPr>
              <a:t>The fairy tale Princess</a:t>
            </a:r>
            <a:endParaRPr lang="en-GB" dirty="0" smtClean="0"/>
          </a:p>
          <a:p>
            <a:pPr marL="0" indent="0">
              <a:buNone/>
            </a:pPr>
            <a:endParaRPr lang="cs-CZ" b="1" dirty="0" smtClean="0"/>
          </a:p>
          <a:p>
            <a:pPr marL="0" indent="0">
              <a:buNone/>
            </a:pPr>
            <a:r>
              <a:rPr lang="en-US" b="1" dirty="0" smtClean="0"/>
              <a:t>Candle </a:t>
            </a:r>
            <a:r>
              <a:rPr lang="en-US" b="1" dirty="0"/>
              <a:t>In The </a:t>
            </a:r>
            <a:r>
              <a:rPr lang="en-US" b="1" dirty="0" smtClean="0"/>
              <a:t>Wind: </a:t>
            </a:r>
            <a:r>
              <a:rPr lang="en-US" b="1" dirty="0">
                <a:hlinkClick r:id="rId4"/>
              </a:rPr>
              <a:t>A Princess Diana Tribute</a:t>
            </a:r>
            <a:r>
              <a:rPr lang="en-US" b="1" dirty="0"/>
              <a:t> </a:t>
            </a:r>
            <a:endParaRPr lang="cs-CZ" dirty="0"/>
          </a:p>
        </p:txBody>
      </p:sp>
      <p:pic>
        <p:nvPicPr>
          <p:cNvPr id="1026" name="Picture 2" descr="C:\Users\bi\AppData\Local\Microsoft\Windows\Temporary Internet Files\Content.IE5\IAO44K9Z\MP900448592[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084168" y="2749570"/>
            <a:ext cx="1875846" cy="1402786"/>
          </a:xfrm>
          <a:prstGeom prst="rect">
            <a:avLst/>
          </a:prstGeom>
          <a:noFill/>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7858535" y="3967690"/>
            <a:ext cx="500572" cy="369332"/>
          </a:xfrm>
          <a:prstGeom prst="rect">
            <a:avLst/>
          </a:prstGeom>
          <a:noFill/>
        </p:spPr>
        <p:txBody>
          <a:bodyPr wrap="square" rtlCol="0">
            <a:spAutoFit/>
          </a:bodyPr>
          <a:lstStyle/>
          <a:p>
            <a:r>
              <a:rPr lang="cs-CZ" dirty="0" smtClean="0"/>
              <a:t>12.</a:t>
            </a:r>
            <a:endParaRPr lang="cs-CZ" dirty="0"/>
          </a:p>
        </p:txBody>
      </p:sp>
    </p:spTree>
    <p:extLst>
      <p:ext uri="{BB962C8B-B14F-4D97-AF65-F5344CB8AC3E}">
        <p14:creationId xmlns:p14="http://schemas.microsoft.com/office/powerpoint/2010/main" val="222383141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effectLst/>
                <a:latin typeface="Verdana" panose="020B0604030504040204" pitchFamily="34" charset="0"/>
                <a:ea typeface="Verdana" panose="020B0604030504040204" pitchFamily="34" charset="0"/>
                <a:cs typeface="Verdana" panose="020B0604030504040204" pitchFamily="34" charset="0"/>
              </a:rPr>
              <a:t>Buckingham</a:t>
            </a:r>
            <a:r>
              <a:rPr lang="en-GB" b="1" dirty="0" smtClean="0">
                <a:effectLst/>
                <a:latin typeface="Verdana" panose="020B0604030504040204" pitchFamily="34" charset="0"/>
                <a:ea typeface="Verdana" panose="020B0604030504040204" pitchFamily="34" charset="0"/>
                <a:cs typeface="Verdana" panose="020B0604030504040204" pitchFamily="34" charset="0"/>
              </a:rPr>
              <a:t> Palace</a:t>
            </a:r>
            <a:endParaRPr lang="en-GB" b="1" dirty="0">
              <a:effectLst/>
              <a:latin typeface="Verdana" panose="020B0604030504040204" pitchFamily="34" charset="0"/>
              <a:ea typeface="Verdana" panose="020B0604030504040204" pitchFamily="34" charset="0"/>
              <a:cs typeface="Verdana" panose="020B0604030504040204" pitchFamily="34" charset="0"/>
            </a:endParaRPr>
          </a:p>
        </p:txBody>
      </p:sp>
      <p:sp>
        <p:nvSpPr>
          <p:cNvPr id="3" name="Zástupný symbol pro obsah 2"/>
          <p:cNvSpPr>
            <a:spLocks noGrp="1"/>
          </p:cNvSpPr>
          <p:nvPr>
            <p:ph idx="1"/>
          </p:nvPr>
        </p:nvSpPr>
        <p:spPr/>
        <p:txBody>
          <a:bodyPr/>
          <a:lstStyle/>
          <a:p>
            <a:endParaRPr lang="cs-CZ" dirty="0" smtClean="0"/>
          </a:p>
          <a:p>
            <a:r>
              <a:rPr lang="en-GB" dirty="0" smtClean="0"/>
              <a:t>Basic facts</a:t>
            </a:r>
            <a:r>
              <a:rPr lang="cs-CZ" dirty="0" smtClean="0"/>
              <a:t>, </a:t>
            </a:r>
            <a:r>
              <a:rPr lang="cs-CZ" dirty="0" smtClean="0">
                <a:solidFill>
                  <a:srgbClr val="C00000"/>
                </a:solidFill>
                <a:hlinkClick r:id="rId3"/>
              </a:rPr>
              <a:t>video + </a:t>
            </a:r>
            <a:r>
              <a:rPr lang="cs-CZ" dirty="0" err="1" smtClean="0">
                <a:solidFill>
                  <a:srgbClr val="C00000"/>
                </a:solidFill>
                <a:hlinkClick r:id="rId3"/>
              </a:rPr>
              <a:t>quiz</a:t>
            </a:r>
            <a:r>
              <a:rPr lang="cs-CZ" dirty="0" smtClean="0">
                <a:solidFill>
                  <a:srgbClr val="C00000"/>
                </a:solidFill>
              </a:rPr>
              <a:t> </a:t>
            </a:r>
          </a:p>
          <a:p>
            <a:endParaRPr lang="cs-CZ" b="1" dirty="0" smtClean="0"/>
          </a:p>
          <a:p>
            <a:r>
              <a:rPr lang="en-US" b="1" dirty="0" smtClean="0"/>
              <a:t>The </a:t>
            </a:r>
            <a:r>
              <a:rPr lang="en-US" b="1" dirty="0"/>
              <a:t>Queens Palaces Buckingham Palace </a:t>
            </a:r>
            <a:r>
              <a:rPr lang="cs-CZ" b="1" dirty="0" smtClean="0">
                <a:solidFill>
                  <a:srgbClr val="C00000"/>
                </a:solidFill>
                <a:hlinkClick r:id="rId4"/>
              </a:rPr>
              <a:t>video</a:t>
            </a:r>
            <a:endParaRPr lang="cs-CZ" dirty="0" smtClean="0">
              <a:solidFill>
                <a:srgbClr val="C00000"/>
              </a:solidFill>
            </a:endParaRPr>
          </a:p>
          <a:p>
            <a:endParaRPr lang="cs-CZ" dirty="0" smtClean="0"/>
          </a:p>
          <a:p>
            <a:r>
              <a:rPr lang="en-GB" dirty="0" smtClean="0"/>
              <a:t>Listening + </a:t>
            </a:r>
            <a:r>
              <a:rPr lang="en-GB" dirty="0" smtClean="0">
                <a:hlinkClick r:id="rId5"/>
              </a:rPr>
              <a:t>comprehension</a:t>
            </a:r>
            <a:endParaRPr lang="cs-CZ" dirty="0"/>
          </a:p>
          <a:p>
            <a:endParaRPr lang="cs-CZ" dirty="0" smtClean="0"/>
          </a:p>
          <a:p>
            <a:r>
              <a:rPr lang="en-GB" dirty="0" smtClean="0"/>
              <a:t>Virtual tour: </a:t>
            </a:r>
            <a:r>
              <a:rPr lang="en-GB" dirty="0" smtClean="0">
                <a:hlinkClick r:id="rId6"/>
              </a:rPr>
              <a:t>official pages</a:t>
            </a:r>
            <a:endParaRPr lang="en-GB" dirty="0"/>
          </a:p>
        </p:txBody>
      </p:sp>
    </p:spTree>
    <p:extLst>
      <p:ext uri="{BB962C8B-B14F-4D97-AF65-F5344CB8AC3E}">
        <p14:creationId xmlns:p14="http://schemas.microsoft.com/office/powerpoint/2010/main" val="427525624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57200" y="1412776"/>
            <a:ext cx="8219256" cy="4320480"/>
          </a:xfrm>
        </p:spPr>
        <p:txBody>
          <a:bodyPr>
            <a:normAutofit lnSpcReduction="10000"/>
          </a:bodyPr>
          <a:lstStyle/>
          <a:p>
            <a:pPr marL="0" indent="0">
              <a:buNone/>
            </a:pPr>
            <a:r>
              <a:rPr lang="cs-CZ" dirty="0" smtClean="0">
                <a:solidFill>
                  <a:schemeClr val="tx1"/>
                </a:solidFill>
                <a:latin typeface="+mn-lt"/>
              </a:rPr>
              <a:t>Knižní zdroje:</a:t>
            </a:r>
          </a:p>
          <a:p>
            <a:pPr marL="0" indent="0">
              <a:buNone/>
            </a:pPr>
            <a:r>
              <a:rPr lang="cs-CZ" sz="1800" dirty="0" smtClean="0">
                <a:solidFill>
                  <a:schemeClr val="tx1"/>
                </a:solidFill>
                <a:latin typeface="+mn-lt"/>
              </a:rPr>
              <a:t>1. CHUDÝ</a:t>
            </a:r>
            <a:r>
              <a:rPr lang="cs-CZ" sz="1800" dirty="0">
                <a:solidFill>
                  <a:schemeClr val="tx1"/>
                </a:solidFill>
                <a:latin typeface="+mn-lt"/>
              </a:rPr>
              <a:t>, Tomáš; CHUDÁ, Jana. </a:t>
            </a:r>
            <a:r>
              <a:rPr lang="cs-CZ" sz="1800" i="1" dirty="0" err="1">
                <a:solidFill>
                  <a:schemeClr val="tx1"/>
                </a:solidFill>
                <a:latin typeface="+mn-lt"/>
              </a:rPr>
              <a:t>Some</a:t>
            </a:r>
            <a:r>
              <a:rPr lang="cs-CZ" sz="1800" i="1" dirty="0">
                <a:solidFill>
                  <a:schemeClr val="tx1"/>
                </a:solidFill>
                <a:latin typeface="+mn-lt"/>
              </a:rPr>
              <a:t> Basic </a:t>
            </a:r>
            <a:r>
              <a:rPr lang="cs-CZ" sz="1800" i="1" dirty="0" err="1">
                <a:solidFill>
                  <a:schemeClr val="tx1"/>
                </a:solidFill>
                <a:latin typeface="+mn-lt"/>
              </a:rPr>
              <a:t>Facts</a:t>
            </a:r>
            <a:r>
              <a:rPr lang="cs-CZ" sz="1800" i="1" dirty="0">
                <a:solidFill>
                  <a:schemeClr val="tx1"/>
                </a:solidFill>
                <a:latin typeface="+mn-lt"/>
              </a:rPr>
              <a:t> </a:t>
            </a:r>
            <a:r>
              <a:rPr lang="cs-CZ" sz="1800" i="1" dirty="0" err="1">
                <a:solidFill>
                  <a:schemeClr val="tx1"/>
                </a:solidFill>
                <a:latin typeface="+mn-lt"/>
              </a:rPr>
              <a:t>about</a:t>
            </a:r>
            <a:r>
              <a:rPr lang="cs-CZ" sz="1800" i="1" dirty="0">
                <a:solidFill>
                  <a:schemeClr val="tx1"/>
                </a:solidFill>
                <a:latin typeface="+mn-lt"/>
              </a:rPr>
              <a:t> </a:t>
            </a:r>
            <a:r>
              <a:rPr lang="cs-CZ" sz="1800" i="1" dirty="0" err="1">
                <a:solidFill>
                  <a:schemeClr val="tx1"/>
                </a:solidFill>
                <a:latin typeface="+mn-lt"/>
              </a:rPr>
              <a:t>the</a:t>
            </a:r>
            <a:r>
              <a:rPr lang="cs-CZ" sz="1800" i="1" dirty="0">
                <a:solidFill>
                  <a:schemeClr val="tx1"/>
                </a:solidFill>
                <a:latin typeface="+mn-lt"/>
              </a:rPr>
              <a:t> </a:t>
            </a:r>
            <a:r>
              <a:rPr lang="cs-CZ" sz="1800" i="1" dirty="0" err="1">
                <a:solidFill>
                  <a:schemeClr val="tx1"/>
                </a:solidFill>
                <a:latin typeface="+mn-lt"/>
              </a:rPr>
              <a:t>English</a:t>
            </a:r>
            <a:r>
              <a:rPr lang="cs-CZ" sz="1800" i="1" dirty="0">
                <a:solidFill>
                  <a:schemeClr val="tx1"/>
                </a:solidFill>
                <a:latin typeface="+mn-lt"/>
              </a:rPr>
              <a:t> </a:t>
            </a:r>
            <a:r>
              <a:rPr lang="cs-CZ" sz="1800" i="1" dirty="0" err="1">
                <a:solidFill>
                  <a:schemeClr val="tx1"/>
                </a:solidFill>
                <a:latin typeface="+mn-lt"/>
              </a:rPr>
              <a:t>Speaking</a:t>
            </a:r>
            <a:r>
              <a:rPr lang="cs-CZ" sz="1800" i="1" dirty="0">
                <a:solidFill>
                  <a:schemeClr val="tx1"/>
                </a:solidFill>
                <a:latin typeface="+mn-lt"/>
              </a:rPr>
              <a:t> </a:t>
            </a:r>
            <a:r>
              <a:rPr lang="cs-CZ" sz="1800" i="1" dirty="0" err="1">
                <a:solidFill>
                  <a:schemeClr val="tx1"/>
                </a:solidFill>
                <a:latin typeface="+mn-lt"/>
              </a:rPr>
              <a:t>Countries</a:t>
            </a:r>
            <a:r>
              <a:rPr lang="cs-CZ" sz="1800" dirty="0">
                <a:solidFill>
                  <a:schemeClr val="tx1"/>
                </a:solidFill>
                <a:latin typeface="+mn-lt"/>
              </a:rPr>
              <a:t>. Havlíčkův Brod: Fragment, 1997, ISBN 8072000853.</a:t>
            </a:r>
          </a:p>
          <a:p>
            <a:pPr marL="0" indent="0">
              <a:buNone/>
            </a:pPr>
            <a:r>
              <a:rPr lang="cs-CZ" sz="1800" dirty="0" smtClean="0">
                <a:solidFill>
                  <a:schemeClr val="tx1"/>
                </a:solidFill>
                <a:latin typeface="+mn-lt"/>
              </a:rPr>
              <a:t>2. </a:t>
            </a:r>
            <a:r>
              <a:rPr lang="cs-CZ" sz="1800" dirty="0">
                <a:solidFill>
                  <a:schemeClr val="tx1"/>
                </a:solidFill>
                <a:latin typeface="+mn-lt"/>
              </a:rPr>
              <a:t>TIERNEY, James. </a:t>
            </a:r>
            <a:r>
              <a:rPr lang="cs-CZ" sz="1800" i="1" dirty="0" err="1">
                <a:solidFill>
                  <a:schemeClr val="tx1"/>
                </a:solidFill>
                <a:latin typeface="+mn-lt"/>
              </a:rPr>
              <a:t>Carousel</a:t>
            </a:r>
            <a:r>
              <a:rPr lang="cs-CZ" sz="1800" i="1" dirty="0">
                <a:solidFill>
                  <a:schemeClr val="tx1"/>
                </a:solidFill>
                <a:latin typeface="+mn-lt"/>
              </a:rPr>
              <a:t> - </a:t>
            </a:r>
            <a:r>
              <a:rPr lang="cs-CZ" sz="1800" i="1" dirty="0" err="1">
                <a:solidFill>
                  <a:schemeClr val="tx1"/>
                </a:solidFill>
                <a:latin typeface="+mn-lt"/>
              </a:rPr>
              <a:t>the</a:t>
            </a:r>
            <a:r>
              <a:rPr lang="cs-CZ" sz="1800" i="1" dirty="0">
                <a:solidFill>
                  <a:schemeClr val="tx1"/>
                </a:solidFill>
                <a:latin typeface="+mn-lt"/>
              </a:rPr>
              <a:t> </a:t>
            </a:r>
            <a:r>
              <a:rPr lang="cs-CZ" sz="1800" i="1" dirty="0" err="1">
                <a:solidFill>
                  <a:schemeClr val="tx1"/>
                </a:solidFill>
                <a:latin typeface="+mn-lt"/>
              </a:rPr>
              <a:t>English-speaking</a:t>
            </a:r>
            <a:r>
              <a:rPr lang="cs-CZ" sz="1800" i="1" dirty="0">
                <a:solidFill>
                  <a:schemeClr val="tx1"/>
                </a:solidFill>
                <a:latin typeface="+mn-lt"/>
              </a:rPr>
              <a:t> </a:t>
            </a:r>
            <a:r>
              <a:rPr lang="cs-CZ" sz="1800" i="1" dirty="0" err="1">
                <a:solidFill>
                  <a:schemeClr val="tx1"/>
                </a:solidFill>
                <a:latin typeface="+mn-lt"/>
              </a:rPr>
              <a:t>world</a:t>
            </a:r>
            <a:r>
              <a:rPr lang="cs-CZ" sz="1800" dirty="0">
                <a:solidFill>
                  <a:schemeClr val="tx1"/>
                </a:solidFill>
                <a:latin typeface="+mn-lt"/>
              </a:rPr>
              <a:t>. Italy: </a:t>
            </a:r>
            <a:r>
              <a:rPr lang="cs-CZ" sz="1800" dirty="0" err="1">
                <a:solidFill>
                  <a:schemeClr val="tx1"/>
                </a:solidFill>
                <a:latin typeface="+mn-lt"/>
              </a:rPr>
              <a:t>Modern</a:t>
            </a:r>
            <a:r>
              <a:rPr lang="cs-CZ" sz="1800" dirty="0">
                <a:solidFill>
                  <a:schemeClr val="tx1"/>
                </a:solidFill>
                <a:latin typeface="+mn-lt"/>
              </a:rPr>
              <a:t> </a:t>
            </a:r>
            <a:r>
              <a:rPr lang="cs-CZ" sz="1800" dirty="0" err="1">
                <a:solidFill>
                  <a:schemeClr val="tx1"/>
                </a:solidFill>
                <a:latin typeface="+mn-lt"/>
              </a:rPr>
              <a:t>languages</a:t>
            </a:r>
            <a:r>
              <a:rPr lang="cs-CZ" sz="1800" dirty="0">
                <a:solidFill>
                  <a:schemeClr val="tx1"/>
                </a:solidFill>
                <a:latin typeface="+mn-lt"/>
              </a:rPr>
              <a:t>, 2006, ISBN 88-493-0355.</a:t>
            </a:r>
          </a:p>
          <a:p>
            <a:pPr marL="0" indent="0">
              <a:buNone/>
            </a:pPr>
            <a:r>
              <a:rPr lang="cs-CZ" sz="1800" dirty="0" smtClean="0">
                <a:solidFill>
                  <a:schemeClr val="tx1"/>
                </a:solidFill>
                <a:latin typeface="+mn-lt"/>
              </a:rPr>
              <a:t>3. ROBERTS</a:t>
            </a:r>
            <a:r>
              <a:rPr lang="cs-CZ" sz="1800" dirty="0">
                <a:solidFill>
                  <a:schemeClr val="tx1"/>
                </a:solidFill>
                <a:latin typeface="+mn-lt"/>
              </a:rPr>
              <a:t>, Rachel J.. </a:t>
            </a:r>
            <a:r>
              <a:rPr lang="cs-CZ" sz="1800" i="1" dirty="0" err="1">
                <a:solidFill>
                  <a:schemeClr val="tx1"/>
                </a:solidFill>
                <a:latin typeface="+mn-lt"/>
              </a:rPr>
              <a:t>Speak</a:t>
            </a:r>
            <a:r>
              <a:rPr lang="cs-CZ" sz="1800" i="1" dirty="0">
                <a:solidFill>
                  <a:schemeClr val="tx1"/>
                </a:solidFill>
                <a:latin typeface="+mn-lt"/>
              </a:rPr>
              <a:t> Up - </a:t>
            </a:r>
            <a:r>
              <a:rPr lang="cs-CZ" sz="1800" i="1" dirty="0" err="1">
                <a:solidFill>
                  <a:schemeClr val="tx1"/>
                </a:solidFill>
                <a:latin typeface="+mn-lt"/>
              </a:rPr>
              <a:t>The</a:t>
            </a:r>
            <a:r>
              <a:rPr lang="cs-CZ" sz="1800" i="1" dirty="0">
                <a:solidFill>
                  <a:schemeClr val="tx1"/>
                </a:solidFill>
                <a:latin typeface="+mn-lt"/>
              </a:rPr>
              <a:t> </a:t>
            </a:r>
            <a:r>
              <a:rPr lang="cs-CZ" sz="1800" i="1" dirty="0" err="1">
                <a:solidFill>
                  <a:schemeClr val="tx1"/>
                </a:solidFill>
                <a:latin typeface="+mn-lt"/>
              </a:rPr>
              <a:t>English-speaking</a:t>
            </a:r>
            <a:r>
              <a:rPr lang="cs-CZ" sz="1800" i="1" dirty="0">
                <a:solidFill>
                  <a:schemeClr val="tx1"/>
                </a:solidFill>
                <a:latin typeface="+mn-lt"/>
              </a:rPr>
              <a:t> </a:t>
            </a:r>
            <a:r>
              <a:rPr lang="cs-CZ" sz="1800" i="1" dirty="0" err="1">
                <a:solidFill>
                  <a:schemeClr val="tx1"/>
                </a:solidFill>
                <a:latin typeface="+mn-lt"/>
              </a:rPr>
              <a:t>World</a:t>
            </a:r>
            <a:r>
              <a:rPr lang="cs-CZ" sz="1800" dirty="0">
                <a:solidFill>
                  <a:schemeClr val="tx1"/>
                </a:solidFill>
                <a:latin typeface="+mn-lt"/>
              </a:rPr>
              <a:t>. Italy: </a:t>
            </a:r>
            <a:r>
              <a:rPr lang="cs-CZ" sz="1800" dirty="0" err="1">
                <a:solidFill>
                  <a:schemeClr val="tx1"/>
                </a:solidFill>
                <a:latin typeface="+mn-lt"/>
              </a:rPr>
              <a:t>Modern</a:t>
            </a:r>
            <a:r>
              <a:rPr lang="cs-CZ" sz="1800" dirty="0">
                <a:solidFill>
                  <a:schemeClr val="tx1"/>
                </a:solidFill>
                <a:latin typeface="+mn-lt"/>
              </a:rPr>
              <a:t> </a:t>
            </a:r>
            <a:r>
              <a:rPr lang="cs-CZ" sz="1800" dirty="0" err="1">
                <a:solidFill>
                  <a:schemeClr val="tx1"/>
                </a:solidFill>
                <a:latin typeface="+mn-lt"/>
              </a:rPr>
              <a:t>Languages</a:t>
            </a:r>
            <a:r>
              <a:rPr lang="cs-CZ" sz="1800" dirty="0">
                <a:solidFill>
                  <a:schemeClr val="tx1"/>
                </a:solidFill>
                <a:latin typeface="+mn-lt"/>
              </a:rPr>
              <a:t>, 2006, ISBN 88-493-0439.</a:t>
            </a:r>
          </a:p>
          <a:p>
            <a:pPr marL="0" indent="0">
              <a:buNone/>
            </a:pPr>
            <a:endParaRPr lang="cs-CZ" dirty="0" smtClean="0">
              <a:latin typeface="+mn-lt"/>
            </a:endParaRPr>
          </a:p>
          <a:p>
            <a:pPr marL="0" indent="0">
              <a:buNone/>
            </a:pPr>
            <a:r>
              <a:rPr lang="cs-CZ" dirty="0" smtClean="0">
                <a:solidFill>
                  <a:schemeClr val="tx1"/>
                </a:solidFill>
                <a:latin typeface="+mn-lt"/>
                <a:cs typeface="Times New Roman" pitchFamily="18" charset="0"/>
              </a:rPr>
              <a:t>Fotogalerie:</a:t>
            </a:r>
          </a:p>
          <a:p>
            <a:pPr marL="0" indent="0">
              <a:buNone/>
            </a:pPr>
            <a:r>
              <a:rPr lang="cs-CZ" dirty="0" smtClean="0">
                <a:solidFill>
                  <a:schemeClr val="tx1"/>
                </a:solidFill>
                <a:latin typeface="+mn-lt"/>
                <a:cs typeface="Times New Roman" pitchFamily="18" charset="0"/>
              </a:rPr>
              <a:t>1. </a:t>
            </a:r>
            <a:r>
              <a:rPr lang="cs-CZ" dirty="0" smtClean="0">
                <a:solidFill>
                  <a:schemeClr val="tx1"/>
                </a:solidFill>
                <a:latin typeface="+mn-lt"/>
              </a:rPr>
              <a:t>otevřená </a:t>
            </a:r>
            <a:r>
              <a:rPr lang="cs-CZ" dirty="0">
                <a:solidFill>
                  <a:schemeClr val="tx1"/>
                </a:solidFill>
                <a:latin typeface="+mn-lt"/>
              </a:rPr>
              <a:t>galerie Microsoft Office (</a:t>
            </a:r>
            <a:r>
              <a:rPr lang="cs-CZ" dirty="0" err="1">
                <a:solidFill>
                  <a:schemeClr val="tx1"/>
                </a:solidFill>
                <a:latin typeface="+mn-lt"/>
              </a:rPr>
              <a:t>Powerpoint</a:t>
            </a:r>
            <a:r>
              <a:rPr lang="cs-CZ" dirty="0" smtClean="0">
                <a:solidFill>
                  <a:schemeClr val="tx1"/>
                </a:solidFill>
                <a:latin typeface="+mn-lt"/>
              </a:rPr>
              <a:t>)</a:t>
            </a:r>
            <a:endParaRPr lang="cs-CZ" dirty="0" smtClean="0">
              <a:solidFill>
                <a:schemeClr val="tx1"/>
              </a:solidFill>
              <a:latin typeface="+mn-lt"/>
              <a:cs typeface="Times New Roman" pitchFamily="18" charset="0"/>
            </a:endParaRPr>
          </a:p>
          <a:p>
            <a:pPr marL="0" indent="0">
              <a:buNone/>
            </a:pPr>
            <a:r>
              <a:rPr lang="cs-CZ" dirty="0" smtClean="0">
                <a:solidFill>
                  <a:schemeClr val="tx1"/>
                </a:solidFill>
                <a:latin typeface="+mn-lt"/>
                <a:cs typeface="Times New Roman" pitchFamily="18" charset="0"/>
              </a:rPr>
              <a:t>2. Jiří </a:t>
            </a:r>
            <a:r>
              <a:rPr lang="cs-CZ" dirty="0" err="1" smtClean="0">
                <a:solidFill>
                  <a:schemeClr val="tx1"/>
                </a:solidFill>
                <a:latin typeface="+mn-lt"/>
                <a:cs typeface="Times New Roman" pitchFamily="18" charset="0"/>
              </a:rPr>
              <a:t>Halbrštát</a:t>
            </a:r>
            <a:r>
              <a:rPr lang="cs-CZ" dirty="0" smtClean="0">
                <a:solidFill>
                  <a:schemeClr val="tx1"/>
                </a:solidFill>
                <a:latin typeface="+mn-lt"/>
                <a:cs typeface="Times New Roman" pitchFamily="18" charset="0"/>
              </a:rPr>
              <a:t> (se </a:t>
            </a:r>
            <a:r>
              <a:rPr lang="cs-CZ" dirty="0">
                <a:solidFill>
                  <a:schemeClr val="tx1"/>
                </a:solidFill>
                <a:latin typeface="+mn-lt"/>
                <a:cs typeface="Times New Roman" pitchFamily="18" charset="0"/>
              </a:rPr>
              <a:t>souhlasem autora)</a:t>
            </a:r>
            <a:endParaRPr lang="cs-CZ" dirty="0" smtClean="0">
              <a:solidFill>
                <a:schemeClr val="tx1"/>
              </a:solidFill>
              <a:latin typeface="+mn-lt"/>
              <a:cs typeface="Times New Roman" pitchFamily="18" charset="0"/>
            </a:endParaRPr>
          </a:p>
          <a:p>
            <a:pPr marL="0" indent="0">
              <a:buNone/>
            </a:pPr>
            <a:r>
              <a:rPr lang="cs-CZ" dirty="0" smtClean="0">
                <a:solidFill>
                  <a:schemeClr val="tx1"/>
                </a:solidFill>
                <a:latin typeface="+mn-lt"/>
                <a:cs typeface="Times New Roman" pitchFamily="18" charset="0"/>
              </a:rPr>
              <a:t>3.-12. </a:t>
            </a:r>
            <a:r>
              <a:rPr lang="cs-CZ" dirty="0">
                <a:solidFill>
                  <a:schemeClr val="tx1"/>
                </a:solidFill>
                <a:latin typeface="+mn-lt"/>
              </a:rPr>
              <a:t>otevřené galerie Microsoft Office (</a:t>
            </a:r>
            <a:r>
              <a:rPr lang="cs-CZ" dirty="0" err="1">
                <a:solidFill>
                  <a:schemeClr val="tx1"/>
                </a:solidFill>
                <a:latin typeface="+mn-lt"/>
              </a:rPr>
              <a:t>Powerpoint</a:t>
            </a:r>
            <a:r>
              <a:rPr lang="cs-CZ" dirty="0" smtClean="0">
                <a:solidFill>
                  <a:schemeClr val="tx1"/>
                </a:solidFill>
                <a:latin typeface="+mn-lt"/>
              </a:rPr>
              <a:t>)</a:t>
            </a:r>
            <a:endParaRPr lang="cs-CZ" dirty="0" smtClean="0">
              <a:solidFill>
                <a:schemeClr val="tx1"/>
              </a:solidFill>
              <a:latin typeface="+mn-lt"/>
              <a:cs typeface="Times New Roman" pitchFamily="18" charset="0"/>
            </a:endParaRPr>
          </a:p>
          <a:p>
            <a:pPr marL="0" indent="0" algn="ctr">
              <a:buNone/>
            </a:pPr>
            <a:r>
              <a:rPr lang="cs-CZ" dirty="0">
                <a:effectLst>
                  <a:outerShdw blurRad="38100" dist="38100" dir="2700000" algn="tl">
                    <a:srgbClr val="C0C0C0"/>
                  </a:outerShdw>
                </a:effectLst>
                <a:latin typeface="Arial" charset="0"/>
              </a:rPr>
              <a:t>Veškeré hypertextové odkazy jsou platné ke dni vytvoření díla.</a:t>
            </a:r>
            <a:endParaRPr lang="cs-CZ" dirty="0">
              <a:latin typeface="+mn-lt"/>
            </a:endParaRPr>
          </a:p>
        </p:txBody>
      </p:sp>
    </p:spTree>
    <p:extLst>
      <p:ext uri="{BB962C8B-B14F-4D97-AF65-F5344CB8AC3E}">
        <p14:creationId xmlns:p14="http://schemas.microsoft.com/office/powerpoint/2010/main" val="310530772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ojekt_logo_cent">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projekt_logo_cent</Template>
  <TotalTime>497</TotalTime>
  <Words>996</Words>
  <Application>Microsoft Office PowerPoint</Application>
  <PresentationFormat>Předvádění na obrazovce (4:3)</PresentationFormat>
  <Paragraphs>301</Paragraphs>
  <Slides>27</Slides>
  <Notes>13</Notes>
  <HiddenSlides>0</HiddenSlides>
  <MMClips>0</MMClips>
  <ScaleCrop>false</ScaleCrop>
  <HeadingPairs>
    <vt:vector size="4" baseType="variant">
      <vt:variant>
        <vt:lpstr>Motiv</vt:lpstr>
      </vt:variant>
      <vt:variant>
        <vt:i4>1</vt:i4>
      </vt:variant>
      <vt:variant>
        <vt:lpstr>Nadpisy snímků</vt:lpstr>
      </vt:variant>
      <vt:variant>
        <vt:i4>27</vt:i4>
      </vt:variant>
    </vt:vector>
  </HeadingPairs>
  <TitlesOfParts>
    <vt:vector size="28" baseType="lpstr">
      <vt:lpstr>projekt_logo_cent</vt:lpstr>
      <vt:lpstr>The British Royal Family  &amp; Buckingham Palace </vt:lpstr>
      <vt:lpstr>ANOTACE</vt:lpstr>
      <vt:lpstr>THE  BRITISH ROYAL  FAMILY TREE</vt:lpstr>
      <vt:lpstr>Prezentace aplikace PowerPoint</vt:lpstr>
      <vt:lpstr>Timesaver: Video Prompts  Match the labels to the members of the royal family. </vt:lpstr>
      <vt:lpstr>England has had ……….. and ………… for more than 1,000 years. Today´s royal family are direct …………………. of William the …………………, who became king of England on Christmas Day 1066. When Prince William becomes king, he will be king ………………….  . The present ………………., Queen Elizabeth II, celebrated …………. years on the ……………… in 2012. Many of the other royal families in Europe are ………………………. to Britain´s royal family.   </vt:lpstr>
      <vt:lpstr>England has had kings and queens  for more than 1,000 years. Today´s royal family are direct descendats of William the Conqueror, who became king of England on Christmas Day 1066. When Prince William becomes king, he will be king William V. The present  monarch, Queen Elizabeth II, celebrated 60 years on the throne in 2012. Many of the other royal families in Europe are related to Britain´s royal family.   </vt:lpstr>
      <vt:lpstr>THE QUEEN </vt:lpstr>
      <vt:lpstr>THE QUEEN</vt:lpstr>
      <vt:lpstr>The Queen's Role</vt:lpstr>
      <vt:lpstr>QUEEN ELIZABETH II´S REIGN IN PICTURES</vt:lpstr>
      <vt:lpstr>QUIZ ABOUT THE QUEEN</vt:lpstr>
      <vt:lpstr>DIAMOND JUBILEE QUIZ </vt:lpstr>
      <vt:lpstr>Use the prompts to talk about the Queen in pairs.</vt:lpstr>
      <vt:lpstr>MORE RESOURCES</vt:lpstr>
      <vt:lpstr>   Current Royal Line of Succession </vt:lpstr>
      <vt:lpstr>QUEEN MOTHER</vt:lpstr>
      <vt:lpstr>How much  do you know about  the Royal Highnesses?</vt:lpstr>
      <vt:lpstr>Prince of Wales</vt:lpstr>
      <vt:lpstr>The Duchess of Cornwall</vt:lpstr>
      <vt:lpstr>The Duke of Cambridge</vt:lpstr>
      <vt:lpstr>The Duchess of Cambridge</vt:lpstr>
      <vt:lpstr>The Prince of Cambridge</vt:lpstr>
      <vt:lpstr>Prince Harry</vt:lpstr>
      <vt:lpstr>Princess Diana</vt:lpstr>
      <vt:lpstr>Buckingham Palace</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bi</dc:creator>
  <cp:lastModifiedBy>bi</cp:lastModifiedBy>
  <cp:revision>200</cp:revision>
  <dcterms:created xsi:type="dcterms:W3CDTF">2013-07-24T06:01:29Z</dcterms:created>
  <dcterms:modified xsi:type="dcterms:W3CDTF">2014-01-05T06:25:35Z</dcterms:modified>
</cp:coreProperties>
</file>