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 ČJ_20_KAREL HAVLÍČEK BOROVSKÝ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a Mateřská škola Halže, příspěvková 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Hana Fukalová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Život a dílo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CZ.1.07/1.4.00/21.3551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 custScaleX="100137" custScaleY="95759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DB04301-7E26-4F4D-9C6E-D6729CBB8654}" type="presOf" srcId="{D1B46980-6531-4606-95E6-44980827E919}" destId="{2BE915AB-18AA-4053-B92C-3BFC9ED204BB}" srcOrd="1" destOrd="0" presId="urn:microsoft.com/office/officeart/2005/8/layout/target3"/>
    <dgm:cxn modelId="{55531F71-3D1B-4364-8C76-808FFABEC3BE}" type="presOf" srcId="{D8197B8C-B260-4A16-BDF4-0947B075E274}" destId="{5A5FFA88-C948-4069-8E93-59FA12366E83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4FEF07AC-19B4-43C7-BA00-EE4D4B1F881E}" type="presOf" srcId="{757F3AB3-0718-4624-B441-E567A8F0AB56}" destId="{333A1088-737F-45CB-B68E-254E46348037}" srcOrd="0" destOrd="0" presId="urn:microsoft.com/office/officeart/2005/8/layout/target3"/>
    <dgm:cxn modelId="{D5A8EA85-A12F-47DF-9124-D366B5708A9E}" type="presOf" srcId="{4C35D32F-0EAB-4CD7-82EE-45574DC2A586}" destId="{890E4F0B-2866-4A3F-A3C7-2A14B1797930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586ECC53-7C5C-40B5-9938-129E6150BB95}" type="presOf" srcId="{B651F6E3-6281-48DB-9319-2AEAFDAE7572}" destId="{619D679B-A015-4ECF-8348-D1034C574F40}" srcOrd="0" destOrd="0" presId="urn:microsoft.com/office/officeart/2005/8/layout/target3"/>
    <dgm:cxn modelId="{60D1DD2B-0BF9-42FF-BDC3-477C9E685EC3}" type="presOf" srcId="{4C35D32F-0EAB-4CD7-82EE-45574DC2A586}" destId="{8BEBB6EC-1DAA-4CAC-8A25-BC0FCBD5DBD5}" srcOrd="0" destOrd="0" presId="urn:microsoft.com/office/officeart/2005/8/layout/target3"/>
    <dgm:cxn modelId="{FD72A46C-D3E7-4DDA-B02D-3C6DB047C5F4}" type="presOf" srcId="{D1D4F407-5343-4D3F-B5B9-D407B03CAEB4}" destId="{D005CE8C-CC26-4C3E-AC11-E15060ECD759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731322A2-F4F3-4E3E-9ECF-4C0A65053519}" type="presOf" srcId="{D8197B8C-B260-4A16-BDF4-0947B075E274}" destId="{25B08C86-7E15-44DC-BE7F-FFB55DD49D12}" srcOrd="0" destOrd="0" presId="urn:microsoft.com/office/officeart/2005/8/layout/target3"/>
    <dgm:cxn modelId="{03173BAC-0909-4C50-9E36-7DBED9CB534A}" type="presOf" srcId="{D1B46980-6531-4606-95E6-44980827E919}" destId="{6140AFEC-043D-4C43-A2F9-D0F5331DF3A3}" srcOrd="0" destOrd="0" presId="urn:microsoft.com/office/officeart/2005/8/layout/target3"/>
    <dgm:cxn modelId="{E3F5B3CA-5D34-4956-816F-787D133E928B}" type="presOf" srcId="{B651F6E3-6281-48DB-9319-2AEAFDAE7572}" destId="{6BB5E863-4638-4E1D-BFDE-399D028AC4ED}" srcOrd="1" destOrd="0" presId="urn:microsoft.com/office/officeart/2005/8/layout/target3"/>
    <dgm:cxn modelId="{65D0B522-E6DE-4FA3-BEA0-7D3C623316CB}" type="presOf" srcId="{D1D4F407-5343-4D3F-B5B9-D407B03CAEB4}" destId="{AED2198E-93D5-4001-81B4-73124B309672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C107D2B2-A781-4F43-A2CA-32AB0BF11233}" type="presParOf" srcId="{333A1088-737F-45CB-B68E-254E46348037}" destId="{F5ABB229-8D3B-4694-996A-96F23CF14429}" srcOrd="0" destOrd="0" presId="urn:microsoft.com/office/officeart/2005/8/layout/target3"/>
    <dgm:cxn modelId="{0471064D-2AE1-4D24-AD72-F42A600ADB2F}" type="presParOf" srcId="{333A1088-737F-45CB-B68E-254E46348037}" destId="{F41139FD-01EE-4571-8B17-4FB00FC51163}" srcOrd="1" destOrd="0" presId="urn:microsoft.com/office/officeart/2005/8/layout/target3"/>
    <dgm:cxn modelId="{3A54F864-0ED6-4A75-84B7-4CE105CCAB00}" type="presParOf" srcId="{333A1088-737F-45CB-B68E-254E46348037}" destId="{D005CE8C-CC26-4C3E-AC11-E15060ECD759}" srcOrd="2" destOrd="0" presId="urn:microsoft.com/office/officeart/2005/8/layout/target3"/>
    <dgm:cxn modelId="{CB87B3E5-24FB-4714-A51C-3EB6F0C123CD}" type="presParOf" srcId="{333A1088-737F-45CB-B68E-254E46348037}" destId="{2C702D82-9B77-49B7-9568-BB8EB47C3372}" srcOrd="3" destOrd="0" presId="urn:microsoft.com/office/officeart/2005/8/layout/target3"/>
    <dgm:cxn modelId="{E81C2CF8-4B75-4D6B-AFD4-26A0B5BEC6F9}" type="presParOf" srcId="{333A1088-737F-45CB-B68E-254E46348037}" destId="{A52A0455-90FF-4808-ABD0-F02540D31D5A}" srcOrd="4" destOrd="0" presId="urn:microsoft.com/office/officeart/2005/8/layout/target3"/>
    <dgm:cxn modelId="{210B8FB7-60A2-4F4B-9463-7795101A672A}" type="presParOf" srcId="{333A1088-737F-45CB-B68E-254E46348037}" destId="{6140AFEC-043D-4C43-A2F9-D0F5331DF3A3}" srcOrd="5" destOrd="0" presId="urn:microsoft.com/office/officeart/2005/8/layout/target3"/>
    <dgm:cxn modelId="{9A11837C-DFD6-4145-8670-04396AFCFC6E}" type="presParOf" srcId="{333A1088-737F-45CB-B68E-254E46348037}" destId="{9358AC05-5D7D-4327-9F80-1AD486AEA664}" srcOrd="6" destOrd="0" presId="urn:microsoft.com/office/officeart/2005/8/layout/target3"/>
    <dgm:cxn modelId="{7A426A78-276D-406F-B902-AA2B9C39D7D2}" type="presParOf" srcId="{333A1088-737F-45CB-B68E-254E46348037}" destId="{313FC574-E1CD-4FB4-B054-0B805CE0447D}" srcOrd="7" destOrd="0" presId="urn:microsoft.com/office/officeart/2005/8/layout/target3"/>
    <dgm:cxn modelId="{EFA1D771-6065-456A-B20E-5513689283AB}" type="presParOf" srcId="{333A1088-737F-45CB-B68E-254E46348037}" destId="{619D679B-A015-4ECF-8348-D1034C574F40}" srcOrd="8" destOrd="0" presId="urn:microsoft.com/office/officeart/2005/8/layout/target3"/>
    <dgm:cxn modelId="{6D2C699A-A5DF-453C-9E99-1F9E3E0EE026}" type="presParOf" srcId="{333A1088-737F-45CB-B68E-254E46348037}" destId="{322283A8-4A27-4CDA-BAE3-F381106A9174}" srcOrd="9" destOrd="0" presId="urn:microsoft.com/office/officeart/2005/8/layout/target3"/>
    <dgm:cxn modelId="{A1EEF02D-079E-4DCB-A283-D74E6706DD85}" type="presParOf" srcId="{333A1088-737F-45CB-B68E-254E46348037}" destId="{FFC9F71D-1B4F-4AD9-A4A6-86ADEFC8AF5C}" srcOrd="10" destOrd="0" presId="urn:microsoft.com/office/officeart/2005/8/layout/target3"/>
    <dgm:cxn modelId="{3E2D41D7-B0BB-40DE-97E9-4ED6619BED86}" type="presParOf" srcId="{333A1088-737F-45CB-B68E-254E46348037}" destId="{25B08C86-7E15-44DC-BE7F-FFB55DD49D12}" srcOrd="11" destOrd="0" presId="urn:microsoft.com/office/officeart/2005/8/layout/target3"/>
    <dgm:cxn modelId="{D9E12B9E-B6F9-4337-9F3C-CA996902EBAC}" type="presParOf" srcId="{333A1088-737F-45CB-B68E-254E46348037}" destId="{76644BE8-9D7C-4C09-B250-3D10AF48CBB7}" srcOrd="12" destOrd="0" presId="urn:microsoft.com/office/officeart/2005/8/layout/target3"/>
    <dgm:cxn modelId="{CF24B7A6-04FD-45EB-B7EA-850FE5EBFC87}" type="presParOf" srcId="{333A1088-737F-45CB-B68E-254E46348037}" destId="{EE85B701-7295-41C0-BA7A-34D3756A2AE6}" srcOrd="13" destOrd="0" presId="urn:microsoft.com/office/officeart/2005/8/layout/target3"/>
    <dgm:cxn modelId="{7E82ED5C-F814-454E-B762-C4A273D607E4}" type="presParOf" srcId="{333A1088-737F-45CB-B68E-254E46348037}" destId="{8BEBB6EC-1DAA-4CAC-8A25-BC0FCBD5DBD5}" srcOrd="14" destOrd="0" presId="urn:microsoft.com/office/officeart/2005/8/layout/target3"/>
    <dgm:cxn modelId="{66173085-17D8-4F90-907F-4FDD21E0DBF6}" type="presParOf" srcId="{333A1088-737F-45CB-B68E-254E46348037}" destId="{AED2198E-93D5-4001-81B4-73124B309672}" srcOrd="15" destOrd="0" presId="urn:microsoft.com/office/officeart/2005/8/layout/target3"/>
    <dgm:cxn modelId="{ED4D161C-8AA9-4378-A33B-56A59B7F8582}" type="presParOf" srcId="{333A1088-737F-45CB-B68E-254E46348037}" destId="{2BE915AB-18AA-4053-B92C-3BFC9ED204BB}" srcOrd="16" destOrd="0" presId="urn:microsoft.com/office/officeart/2005/8/layout/target3"/>
    <dgm:cxn modelId="{EA1211F0-81A6-4910-BC89-907D83AC2101}" type="presParOf" srcId="{333A1088-737F-45CB-B68E-254E46348037}" destId="{6BB5E863-4638-4E1D-BFDE-399D028AC4ED}" srcOrd="17" destOrd="0" presId="urn:microsoft.com/office/officeart/2005/8/layout/target3"/>
    <dgm:cxn modelId="{D31AF947-B083-4FA5-B2CF-DCE144EC93EF}" type="presParOf" srcId="{333A1088-737F-45CB-B68E-254E46348037}" destId="{5A5FFA88-C948-4069-8E93-59FA12366E83}" srcOrd="18" destOrd="0" presId="urn:microsoft.com/office/officeart/2005/8/layout/target3"/>
    <dgm:cxn modelId="{491939AF-139F-4401-97A0-F62297CBF729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-1997" y="0"/>
          <a:ext cx="4320479" cy="4320479"/>
        </a:xfrm>
        <a:prstGeom prst="pie">
          <a:avLst>
            <a:gd name="adj1" fmla="val 5400000"/>
            <a:gd name="adj2" fmla="val 16200000"/>
          </a:avLst>
        </a:prstGeom>
        <a:blipFill rotWithShape="0">
          <a:blip xmlns:r="http://schemas.openxmlformats.org/officeDocument/2006/relationships" r:embed="rId1">
            <a:duotone>
              <a:schemeClr val="accent1">
                <a:hueOff val="0"/>
                <a:satOff val="0"/>
                <a:lumOff val="0"/>
                <a:alphaOff val="0"/>
                <a:shade val="40000"/>
              </a:schemeClr>
              <a:schemeClr val="accent1">
                <a:hueOff val="0"/>
                <a:satOff val="0"/>
                <a:lumOff val="0"/>
                <a:alphaOff val="0"/>
                <a:tint val="42000"/>
              </a:schemeClr>
            </a:duotone>
          </a:blip>
          <a:tile tx="0" ty="0" sx="40000" sy="40000" flip="none" algn="tl"/>
        </a:blipFill>
        <a:ln>
          <a:noFill/>
        </a:ln>
        <a:effectLst>
          <a:outerShdw blurRad="95000" algn="tl" rotWithShape="0">
            <a:srgbClr val="000000">
              <a:alpha val="50000"/>
            </a:srgbClr>
          </a:outerShdw>
        </a:effectLst>
        <a:scene3d>
          <a:camera prst="orthographicFront"/>
          <a:lightRig rig="soft" dir="t">
            <a:rot lat="0" lon="0" rev="18000000"/>
          </a:lightRig>
        </a:scene3d>
        <a:sp3d prstMaterial="dkEdge">
          <a:bevelT w="73660" h="44450" prst="riblet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2144010" y="0"/>
          <a:ext cx="5832648" cy="432047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95000" rotWithShape="0">
            <a:srgbClr val="000000">
              <a:alpha val="50000"/>
            </a:srgbClr>
          </a:outerShdw>
          <a:softEdge rad="12700"/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a Mateřská škola Halže, příspěvková organizace</a:t>
          </a:r>
          <a:endParaRPr lang="cs-CZ" sz="2000" kern="1200" dirty="0"/>
        </a:p>
      </dsp:txBody>
      <dsp:txXfrm>
        <a:off x="2144010" y="0"/>
        <a:ext cx="5832648" cy="691276"/>
      </dsp:txXfrm>
    </dsp:sp>
    <dsp:sp modelId="{A52A0455-90FF-4808-ABD0-F02540D31D5A}">
      <dsp:nvSpPr>
        <dsp:cNvPr id="0" name=""/>
        <dsp:cNvSpPr/>
      </dsp:nvSpPr>
      <dsp:spPr>
        <a:xfrm>
          <a:off x="451652" y="691276"/>
          <a:ext cx="3413179" cy="3413179"/>
        </a:xfrm>
        <a:prstGeom prst="pie">
          <a:avLst>
            <a:gd name="adj1" fmla="val 5400000"/>
            <a:gd name="adj2" fmla="val 16200000"/>
          </a:avLst>
        </a:prstGeom>
        <a:blipFill rotWithShape="0">
          <a:blip xmlns:r="http://schemas.openxmlformats.org/officeDocument/2006/relationships" r:embed="rId1">
            <a:duotone>
              <a:schemeClr val="accent1">
                <a:hueOff val="0"/>
                <a:satOff val="0"/>
                <a:lumOff val="0"/>
                <a:alphaOff val="0"/>
                <a:shade val="40000"/>
              </a:schemeClr>
              <a:schemeClr val="accent1">
                <a:hueOff val="0"/>
                <a:satOff val="0"/>
                <a:lumOff val="0"/>
                <a:alphaOff val="0"/>
                <a:tint val="42000"/>
              </a:schemeClr>
            </a:duotone>
          </a:blip>
          <a:tile tx="0" ty="0" sx="40000" sy="40000" flip="none" algn="tl"/>
        </a:blipFill>
        <a:ln>
          <a:noFill/>
        </a:ln>
        <a:effectLst>
          <a:outerShdw blurRad="95000" algn="tl" rotWithShape="0">
            <a:srgbClr val="000000">
              <a:alpha val="50000"/>
            </a:srgbClr>
          </a:outerShdw>
        </a:effectLst>
        <a:scene3d>
          <a:camera prst="orthographicFront"/>
          <a:lightRig rig="soft" dir="t">
            <a:rot lat="0" lon="0" rev="18000000"/>
          </a:lightRig>
        </a:scene3d>
        <a:sp3d prstMaterial="dkEdge">
          <a:bevelT w="73660" h="44450" prst="riblet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2158242" y="691276"/>
          <a:ext cx="5832648" cy="341317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95000" rotWithShape="0">
            <a:srgbClr val="000000">
              <a:alpha val="50000"/>
            </a:srgbClr>
          </a:outerShdw>
          <a:softEdge rad="12700"/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Hana Fukalová</a:t>
          </a:r>
          <a:endParaRPr lang="cs-CZ" sz="2000" kern="1200" dirty="0"/>
        </a:p>
      </dsp:txBody>
      <dsp:txXfrm>
        <a:off x="2158242" y="691276"/>
        <a:ext cx="5832648" cy="691276"/>
      </dsp:txXfrm>
    </dsp:sp>
    <dsp:sp modelId="{313FC574-E1CD-4FB4-B054-0B805CE0447D}">
      <dsp:nvSpPr>
        <dsp:cNvPr id="0" name=""/>
        <dsp:cNvSpPr/>
      </dsp:nvSpPr>
      <dsp:spPr>
        <a:xfrm>
          <a:off x="905303" y="1382553"/>
          <a:ext cx="2505878" cy="2505878"/>
        </a:xfrm>
        <a:prstGeom prst="pie">
          <a:avLst>
            <a:gd name="adj1" fmla="val 5400000"/>
            <a:gd name="adj2" fmla="val 16200000"/>
          </a:avLst>
        </a:prstGeom>
        <a:blipFill rotWithShape="0">
          <a:blip xmlns:r="http://schemas.openxmlformats.org/officeDocument/2006/relationships" r:embed="rId1">
            <a:duotone>
              <a:schemeClr val="accent1">
                <a:hueOff val="0"/>
                <a:satOff val="0"/>
                <a:lumOff val="0"/>
                <a:alphaOff val="0"/>
                <a:shade val="40000"/>
              </a:schemeClr>
              <a:schemeClr val="accent1">
                <a:hueOff val="0"/>
                <a:satOff val="0"/>
                <a:lumOff val="0"/>
                <a:alphaOff val="0"/>
                <a:tint val="42000"/>
              </a:schemeClr>
            </a:duotone>
          </a:blip>
          <a:tile tx="0" ty="0" sx="40000" sy="40000" flip="none" algn="tl"/>
        </a:blipFill>
        <a:ln>
          <a:noFill/>
        </a:ln>
        <a:effectLst>
          <a:outerShdw blurRad="95000" algn="tl" rotWithShape="0">
            <a:srgbClr val="000000">
              <a:alpha val="50000"/>
            </a:srgbClr>
          </a:outerShdw>
        </a:effectLst>
        <a:scene3d>
          <a:camera prst="orthographicFront"/>
          <a:lightRig rig="soft" dir="t">
            <a:rot lat="0" lon="0" rev="18000000"/>
          </a:lightRig>
        </a:scene3d>
        <a:sp3d prstMaterial="dkEdge">
          <a:bevelT w="73660" h="44450" prst="riblet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2154246" y="1435690"/>
          <a:ext cx="5840638" cy="239960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95000" rotWithShape="0">
            <a:srgbClr val="000000">
              <a:alpha val="50000"/>
            </a:srgbClr>
          </a:outerShdw>
          <a:softEdge rad="12700"/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 ČJ_20_KAREL HAVLÍČEK BOROVSKÝ</a:t>
          </a:r>
          <a:endParaRPr lang="cs-CZ" sz="2000" kern="1200" dirty="0"/>
        </a:p>
      </dsp:txBody>
      <dsp:txXfrm>
        <a:off x="2154246" y="1435690"/>
        <a:ext cx="5840638" cy="661959"/>
      </dsp:txXfrm>
    </dsp:sp>
    <dsp:sp modelId="{FFC9F71D-1B4F-4AD9-A4A6-86ADEFC8AF5C}">
      <dsp:nvSpPr>
        <dsp:cNvPr id="0" name=""/>
        <dsp:cNvSpPr/>
      </dsp:nvSpPr>
      <dsp:spPr>
        <a:xfrm>
          <a:off x="1358953" y="2073830"/>
          <a:ext cx="1598577" cy="1598577"/>
        </a:xfrm>
        <a:prstGeom prst="pie">
          <a:avLst>
            <a:gd name="adj1" fmla="val 5400000"/>
            <a:gd name="adj2" fmla="val 16200000"/>
          </a:avLst>
        </a:prstGeom>
        <a:blipFill rotWithShape="0">
          <a:blip xmlns:r="http://schemas.openxmlformats.org/officeDocument/2006/relationships" r:embed="rId1">
            <a:duotone>
              <a:schemeClr val="accent1">
                <a:hueOff val="0"/>
                <a:satOff val="0"/>
                <a:lumOff val="0"/>
                <a:alphaOff val="0"/>
                <a:shade val="40000"/>
              </a:schemeClr>
              <a:schemeClr val="accent1">
                <a:hueOff val="0"/>
                <a:satOff val="0"/>
                <a:lumOff val="0"/>
                <a:alphaOff val="0"/>
                <a:tint val="42000"/>
              </a:schemeClr>
            </a:duotone>
          </a:blip>
          <a:tile tx="0" ty="0" sx="40000" sy="40000" flip="none" algn="tl"/>
        </a:blipFill>
        <a:ln>
          <a:noFill/>
        </a:ln>
        <a:effectLst>
          <a:outerShdw blurRad="95000" algn="tl" rotWithShape="0">
            <a:srgbClr val="000000">
              <a:alpha val="50000"/>
            </a:srgbClr>
          </a:outerShdw>
        </a:effectLst>
        <a:scene3d>
          <a:camera prst="orthographicFront"/>
          <a:lightRig rig="soft" dir="t">
            <a:rot lat="0" lon="0" rev="18000000"/>
          </a:lightRig>
        </a:scene3d>
        <a:sp3d prstMaterial="dkEdge">
          <a:bevelT w="73660" h="44450" prst="riblet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2158242" y="2073830"/>
          <a:ext cx="5832648" cy="159857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95000" rotWithShape="0">
            <a:srgbClr val="000000">
              <a:alpha val="50000"/>
            </a:srgbClr>
          </a:outerShdw>
          <a:softEdge rad="12700"/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Život a dílo</a:t>
          </a:r>
          <a:endParaRPr lang="cs-CZ" sz="2000" kern="1200" dirty="0"/>
        </a:p>
      </dsp:txBody>
      <dsp:txXfrm>
        <a:off x="2158242" y="2073830"/>
        <a:ext cx="5832648" cy="691276"/>
      </dsp:txXfrm>
    </dsp:sp>
    <dsp:sp modelId="{EE85B701-7295-41C0-BA7A-34D3756A2AE6}">
      <dsp:nvSpPr>
        <dsp:cNvPr id="0" name=""/>
        <dsp:cNvSpPr/>
      </dsp:nvSpPr>
      <dsp:spPr>
        <a:xfrm>
          <a:off x="1812603" y="2765107"/>
          <a:ext cx="691276" cy="691276"/>
        </a:xfrm>
        <a:prstGeom prst="pie">
          <a:avLst>
            <a:gd name="adj1" fmla="val 5400000"/>
            <a:gd name="adj2" fmla="val 16200000"/>
          </a:avLst>
        </a:prstGeom>
        <a:blipFill rotWithShape="0">
          <a:blip xmlns:r="http://schemas.openxmlformats.org/officeDocument/2006/relationships" r:embed="rId1">
            <a:duotone>
              <a:schemeClr val="accent1">
                <a:hueOff val="0"/>
                <a:satOff val="0"/>
                <a:lumOff val="0"/>
                <a:alphaOff val="0"/>
                <a:shade val="40000"/>
              </a:schemeClr>
              <a:schemeClr val="accent1">
                <a:hueOff val="0"/>
                <a:satOff val="0"/>
                <a:lumOff val="0"/>
                <a:alphaOff val="0"/>
                <a:tint val="42000"/>
              </a:schemeClr>
            </a:duotone>
          </a:blip>
          <a:tile tx="0" ty="0" sx="40000" sy="40000" flip="none" algn="tl"/>
        </a:blipFill>
        <a:ln>
          <a:noFill/>
        </a:ln>
        <a:effectLst>
          <a:outerShdw blurRad="95000" algn="tl" rotWithShape="0">
            <a:srgbClr val="000000">
              <a:alpha val="50000"/>
            </a:srgbClr>
          </a:outerShdw>
        </a:effectLst>
        <a:scene3d>
          <a:camera prst="orthographicFront"/>
          <a:lightRig rig="soft" dir="t">
            <a:rot lat="0" lon="0" rev="18000000"/>
          </a:lightRig>
        </a:scene3d>
        <a:sp3d prstMaterial="dkEdge">
          <a:bevelT w="73660" h="44450" prst="riblet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2158242" y="2765107"/>
          <a:ext cx="5832648" cy="69127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95000" rotWithShape="0">
            <a:srgbClr val="000000">
              <a:alpha val="50000"/>
            </a:srgbClr>
          </a:outerShdw>
          <a:softEdge rad="12700"/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CZ.1.07/1.4.00/21.3551</a:t>
          </a:r>
          <a:endParaRPr lang="cs-CZ" sz="2000" kern="1200" dirty="0"/>
        </a:p>
      </dsp:txBody>
      <dsp:txXfrm>
        <a:off x="2158242" y="2765107"/>
        <a:ext cx="5832648" cy="69127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Nadpis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cxnSp>
        <p:nvCxnSpPr>
          <p:cNvPr id="8" name="Přímá spojnice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ál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Zástupný symbol pro datum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5.1.2014</a:t>
            </a:fld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5.1.2014</a:t>
            </a:fld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6" name="Zástupný symbol pro zápatí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cxnSp>
        <p:nvCxnSpPr>
          <p:cNvPr id="7" name="Přímá spojnice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5.1.2014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5.1.2014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32" name="Zástupný symbol pro obsah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4" name="Zástupný symbol pro obsah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cxnSp>
        <p:nvCxnSpPr>
          <p:cNvPr id="10" name="Přímá spojnice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5.1.2014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5.1.2014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Zástupný symbol pro obsah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31" name="Nadpis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5.1.2014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5.1.2014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5.1.2014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Kr%C3%A1l_L%C3%A1vra_(b%C3%A1se%C5%88)" TargetMode="External"/><Relationship Id="rId3" Type="http://schemas.openxmlformats.org/officeDocument/2006/relationships/hyperlink" Target="http://cs.wikipedia.org/wiki/Karel_Havl%C3%AD%C4%8Dek_Borovsk%C3%BD" TargetMode="External"/><Relationship Id="rId7" Type="http://schemas.openxmlformats.org/officeDocument/2006/relationships/hyperlink" Target="http://cs.wikipedia.org/wiki/Epigramy" TargetMode="External"/><Relationship Id="rId2" Type="http://schemas.openxmlformats.org/officeDocument/2006/relationships/hyperlink" Target="http://cs.wikipedia.org/wiki/Soubor:Jan_Vil%C3%ADmek_-_Karel_Havl%C3%AD%C4%8Dek_Borovsk%C3%BD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The_Simpsons_Logo.svg" TargetMode="External"/><Relationship Id="rId5" Type="http://schemas.openxmlformats.org/officeDocument/2006/relationships/hyperlink" Target="http://cs.wikipedia.org/wiki/Satira" TargetMode="External"/><Relationship Id="rId4" Type="http://schemas.openxmlformats.org/officeDocument/2006/relationships/hyperlink" Target="http://cs.wikipedia.org/wiki/Soubor:Brixen-Havl%C3%AD%C4%8Dek's_house3.JPG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//upload.wikimedia.org/wikipedia/commons/d/de/Jan_Vil%C3%ADmek_-_Karel_Havl%C3%AD%C4%8Dek_Borovsk%C3%BD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hyperlink" Target="http://media.rozhlas.cz/_audio/00786628.mp3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Spisovatelé a ilustrátoři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KAREL HAVLÍČEK BOROVSKÝ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40509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726068994"/>
              </p:ext>
            </p:extLst>
          </p:nvPr>
        </p:nvGraphicFramePr>
        <p:xfrm>
          <a:off x="539552" y="332656"/>
          <a:ext cx="7992888" cy="43204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Zástupný symbol pro obsah 4"/>
          <p:cNvPicPr>
            <a:picLocks noGrp="1" noChangeAspect="1"/>
          </p:cNvPicPr>
          <p:nvPr>
            <p:ph idx="1"/>
          </p:nvPr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8285" y="5030960"/>
            <a:ext cx="5407429" cy="1047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7029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 je určen pro výuku v předmětu Český jazyk – literární výchova, pro žáky 4. a 5. ročníku</a:t>
            </a:r>
          </a:p>
          <a:p>
            <a:r>
              <a:rPr lang="cs-CZ" dirty="0" smtClean="0"/>
              <a:t>Seznamuje žáky s životem a dílem K. H. Borovského</a:t>
            </a:r>
          </a:p>
          <a:p>
            <a:r>
              <a:rPr lang="cs-CZ" dirty="0" smtClean="0"/>
              <a:t>Vysvětluje pojem satira, epigram</a:t>
            </a:r>
          </a:p>
          <a:p>
            <a:r>
              <a:rPr lang="cs-CZ" dirty="0" smtClean="0"/>
              <a:t>Prezentace je určena pro použití na interaktivní tabuli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87015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600" dirty="0">
                <a:hlinkClick r:id="rId2"/>
              </a:rPr>
              <a:t>http://cs.wikipedia.org/wiki/Soubor:Jan_Vil%C3%ADmek_-_</a:t>
            </a:r>
            <a:r>
              <a:rPr lang="cs-CZ" sz="1600" dirty="0" smtClean="0">
                <a:hlinkClick r:id="rId2"/>
              </a:rPr>
              <a:t>Karel_Havl%C3%AD%C4%8Dek_Borovsk%C3%BD.jpg</a:t>
            </a:r>
            <a:endParaRPr lang="cs-CZ" sz="1600" dirty="0" smtClean="0"/>
          </a:p>
          <a:p>
            <a:r>
              <a:rPr lang="cs-CZ" sz="1600" dirty="0">
                <a:hlinkClick r:id="rId3"/>
              </a:rPr>
              <a:t>http://</a:t>
            </a:r>
            <a:r>
              <a:rPr lang="cs-CZ" sz="1600" dirty="0" smtClean="0">
                <a:hlinkClick r:id="rId3"/>
              </a:rPr>
              <a:t>cs.wikipedia.org/wiki/Karel_Havl%C3%AD%C4%8Dek_Borovsk%C3%BD</a:t>
            </a:r>
            <a:endParaRPr lang="cs-CZ" sz="1600" dirty="0" smtClean="0"/>
          </a:p>
          <a:p>
            <a:r>
              <a:rPr lang="cs-CZ" sz="1600" dirty="0">
                <a:hlinkClick r:id="rId4"/>
              </a:rPr>
              <a:t>http://</a:t>
            </a:r>
            <a:r>
              <a:rPr lang="cs-CZ" sz="1600" dirty="0" smtClean="0">
                <a:hlinkClick r:id="rId4"/>
              </a:rPr>
              <a:t>cs.wikipedia.org/wiki/Soubor:Brixen-Havl%C3%AD%C4%8Dek%27s_house3.JPG</a:t>
            </a:r>
            <a:endParaRPr lang="cs-CZ" sz="1600" dirty="0" smtClean="0"/>
          </a:p>
          <a:p>
            <a:r>
              <a:rPr lang="cs-CZ" sz="1600" dirty="0">
                <a:hlinkClick r:id="rId5"/>
              </a:rPr>
              <a:t>http://</a:t>
            </a:r>
            <a:r>
              <a:rPr lang="cs-CZ" sz="1600" dirty="0" smtClean="0">
                <a:hlinkClick r:id="rId5"/>
              </a:rPr>
              <a:t>cs.wikipedia.org/wiki/Satira</a:t>
            </a:r>
            <a:endParaRPr lang="cs-CZ" sz="1600" dirty="0" smtClean="0"/>
          </a:p>
          <a:p>
            <a:r>
              <a:rPr lang="cs-CZ" sz="1600" dirty="0">
                <a:hlinkClick r:id="rId6"/>
              </a:rPr>
              <a:t>http://</a:t>
            </a:r>
            <a:r>
              <a:rPr lang="cs-CZ" sz="1600" dirty="0" smtClean="0">
                <a:hlinkClick r:id="rId6"/>
              </a:rPr>
              <a:t>cs.wikipedia.org/wiki/Soubor:The_Simpsons_Logo.svg</a:t>
            </a:r>
            <a:endParaRPr lang="cs-CZ" sz="1600" dirty="0" smtClean="0"/>
          </a:p>
          <a:p>
            <a:r>
              <a:rPr lang="cs-CZ" sz="1600" dirty="0">
                <a:hlinkClick r:id="rId7"/>
              </a:rPr>
              <a:t>http://</a:t>
            </a:r>
            <a:r>
              <a:rPr lang="cs-CZ" sz="1600" dirty="0" smtClean="0">
                <a:hlinkClick r:id="rId7"/>
              </a:rPr>
              <a:t>cs.wikipedia.org/wiki/Epigramy</a:t>
            </a:r>
            <a:endParaRPr lang="cs-CZ" sz="1600" dirty="0" smtClean="0"/>
          </a:p>
          <a:p>
            <a:r>
              <a:rPr lang="cs-CZ" sz="1600" dirty="0" smtClean="0">
                <a:hlinkClick r:id="rId8"/>
              </a:rPr>
              <a:t>http</a:t>
            </a:r>
            <a:r>
              <a:rPr lang="cs-CZ" sz="1600" dirty="0">
                <a:hlinkClick r:id="rId8"/>
              </a:rPr>
              <a:t>://cs.wikipedia.org/wiki/Kr%C3%A1l_L%C3%A1vra_(b%C3%A1se%C5%88</a:t>
            </a:r>
            <a:r>
              <a:rPr lang="cs-CZ" sz="1600" dirty="0" smtClean="0">
                <a:hlinkClick r:id="rId8"/>
              </a:rPr>
              <a:t>)</a:t>
            </a:r>
            <a:endParaRPr lang="cs-CZ" sz="1600" dirty="0" smtClean="0"/>
          </a:p>
          <a:p>
            <a:r>
              <a:rPr lang="cs-CZ" sz="1600" smtClean="0"/>
              <a:t>Galerie Klipart MS Office</a:t>
            </a:r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dirty="0" smtClean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94257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* 31. října 1821 </a:t>
            </a:r>
            <a:r>
              <a:rPr lang="cs-CZ" dirty="0" smtClean="0"/>
              <a:t>v Borové </a:t>
            </a:r>
            <a:r>
              <a:rPr lang="cs-CZ" dirty="0"/>
              <a:t>u </a:t>
            </a:r>
            <a:r>
              <a:rPr lang="cs-CZ" dirty="0" smtClean="0"/>
              <a:t>Přibyslavi</a:t>
            </a:r>
          </a:p>
          <a:p>
            <a:r>
              <a:rPr lang="cs-CZ" dirty="0"/>
              <a:t>† 29. </a:t>
            </a:r>
            <a:r>
              <a:rPr lang="cs-CZ" dirty="0" smtClean="0"/>
              <a:t>července </a:t>
            </a:r>
            <a:r>
              <a:rPr lang="cs-CZ" dirty="0"/>
              <a:t>1856 </a:t>
            </a:r>
            <a:r>
              <a:rPr lang="cs-CZ" dirty="0" smtClean="0"/>
              <a:t>v Praze</a:t>
            </a:r>
          </a:p>
          <a:p>
            <a:r>
              <a:rPr lang="cs-CZ" dirty="0" smtClean="0"/>
              <a:t>Básník, novinář, ekonom, politik</a:t>
            </a:r>
          </a:p>
          <a:p>
            <a:r>
              <a:rPr lang="cs-CZ" dirty="0" smtClean="0"/>
              <a:t>Zakladatel </a:t>
            </a:r>
            <a:r>
              <a:rPr lang="cs-CZ" b="1" u="sng" dirty="0" smtClean="0"/>
              <a:t>satiry</a:t>
            </a:r>
          </a:p>
          <a:p>
            <a:r>
              <a:rPr lang="cs-CZ" dirty="0" smtClean="0"/>
              <a:t>Byl vlastenec, pro své politické názory sledován, souzen a poslán do vyhnanství do Brixenu (v dnešním Rakousku)</a:t>
            </a:r>
          </a:p>
          <a:p>
            <a:r>
              <a:rPr lang="cs-CZ" dirty="0" smtClean="0"/>
              <a:t>Po návratu onemocněl a zemřel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KAREL HAVLÍČEK BOROVSKÝ</a:t>
            </a:r>
            <a:endParaRPr lang="cs-CZ" dirty="0"/>
          </a:p>
        </p:txBody>
      </p:sp>
      <p:pic>
        <p:nvPicPr>
          <p:cNvPr id="1026" name="Picture 2" descr="Soubor:Jan Vilímek - Karel Havlíček Borovský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9385" y="1412776"/>
            <a:ext cx="1561747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4271423"/>
            <a:ext cx="3024336" cy="2268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412200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2265040"/>
          </a:xfrm>
        </p:spPr>
        <p:txBody>
          <a:bodyPr>
            <a:normAutofit/>
          </a:bodyPr>
          <a:lstStyle/>
          <a:p>
            <a:r>
              <a:rPr lang="cs-CZ" sz="1600" dirty="0" smtClean="0"/>
              <a:t>Literární žánr, který využívá komičnosti, výsměchu, ironie ke kritice nedostatků a záporných jevů</a:t>
            </a:r>
          </a:p>
          <a:p>
            <a:r>
              <a:rPr lang="cs-CZ" sz="1600" dirty="0" smtClean="0"/>
              <a:t>V Borovského tvorbě je příkladem dílo Epigramy, což jsou krátké veršované básničky kritizující církev, státní moc, ironizuje vlastenectví, umění i lidské vlastnosti</a:t>
            </a:r>
          </a:p>
          <a:p>
            <a:r>
              <a:rPr lang="cs-CZ" sz="1600" dirty="0" smtClean="0"/>
              <a:t>Současným příkladem satiry, je například kreslený seriál </a:t>
            </a:r>
            <a:r>
              <a:rPr lang="cs-CZ" sz="1600" dirty="0" err="1" smtClean="0"/>
              <a:t>Simpsonovi</a:t>
            </a:r>
            <a:endParaRPr lang="cs-CZ" sz="16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SATIRA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611560" y="3717032"/>
            <a:ext cx="3582144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Jehly, špičky, sochory a kůly</a:t>
            </a:r>
          </a:p>
          <a:p>
            <a:r>
              <a:rPr lang="cs-CZ" dirty="0"/>
              <a:t> stesal</a:t>
            </a:r>
          </a:p>
          <a:p>
            <a:r>
              <a:rPr lang="cs-CZ" dirty="0"/>
              <a:t> skoval</a:t>
            </a:r>
          </a:p>
          <a:p>
            <a:r>
              <a:rPr lang="cs-CZ" dirty="0"/>
              <a:t> zostřil</a:t>
            </a:r>
          </a:p>
          <a:p>
            <a:r>
              <a:rPr lang="cs-CZ" dirty="0"/>
              <a:t> sebral</a:t>
            </a:r>
          </a:p>
          <a:p>
            <a:r>
              <a:rPr lang="cs-CZ" dirty="0"/>
              <a:t> kvůli vojně s hloupostí a zlobou místo </a:t>
            </a:r>
            <a:r>
              <a:rPr lang="cs-CZ" dirty="0" err="1"/>
              <a:t>šavel</a:t>
            </a:r>
            <a:endParaRPr lang="cs-CZ" dirty="0"/>
          </a:p>
          <a:p>
            <a:r>
              <a:rPr lang="cs-CZ" dirty="0"/>
              <a:t> Borovský Havel</a:t>
            </a:r>
          </a:p>
          <a:p>
            <a:r>
              <a:rPr lang="cs-CZ" dirty="0"/>
              <a:t> </a:t>
            </a:r>
          </a:p>
        </p:txBody>
      </p:sp>
      <p:sp>
        <p:nvSpPr>
          <p:cNvPr id="5" name="Obdélník 4"/>
          <p:cNvSpPr/>
          <p:nvPr/>
        </p:nvSpPr>
        <p:spPr>
          <a:xfrm>
            <a:off x="4788024" y="3717032"/>
            <a:ext cx="324036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Nechoď, Vašku, s pány na led,</a:t>
            </a:r>
          </a:p>
          <a:p>
            <a:r>
              <a:rPr lang="cs-CZ" dirty="0"/>
              <a:t> mnohý příklad známe,</a:t>
            </a:r>
          </a:p>
          <a:p>
            <a:r>
              <a:rPr lang="cs-CZ" dirty="0"/>
              <a:t> že pán sklouzne a sedlák si</a:t>
            </a:r>
          </a:p>
          <a:p>
            <a:r>
              <a:rPr lang="cs-CZ" dirty="0"/>
              <a:t> za něj nohu zláme.</a:t>
            </a:r>
          </a:p>
          <a:p>
            <a:r>
              <a:rPr lang="cs-CZ" dirty="0"/>
              <a:t> </a:t>
            </a:r>
          </a:p>
        </p:txBody>
      </p:sp>
      <p:sp>
        <p:nvSpPr>
          <p:cNvPr id="6" name="Obdélník 5"/>
          <p:cNvSpPr/>
          <p:nvPr/>
        </p:nvSpPr>
        <p:spPr>
          <a:xfrm>
            <a:off x="4698268" y="5110228"/>
            <a:ext cx="333011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Odkud vzalo - zkouším žáky -</a:t>
            </a:r>
          </a:p>
          <a:p>
            <a:r>
              <a:rPr lang="cs-CZ" dirty="0"/>
              <a:t> jméno Rakous počátek?</a:t>
            </a:r>
          </a:p>
          <a:p>
            <a:r>
              <a:rPr lang="cs-CZ" dirty="0"/>
              <a:t> Od raků, neb oni taky</a:t>
            </a:r>
          </a:p>
          <a:p>
            <a:r>
              <a:rPr lang="cs-CZ" dirty="0"/>
              <a:t> chodí pořád nazpátek.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9275" y="3083620"/>
            <a:ext cx="1428749" cy="633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665171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9" dur="25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0" dur="25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1" dur="25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2" dur="25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>
                <a:hlinkClick r:id="rId2"/>
              </a:rPr>
              <a:t>S</a:t>
            </a:r>
            <a:r>
              <a:rPr lang="cs-CZ" sz="2000" dirty="0" smtClean="0">
                <a:hlinkClick r:id="rId2"/>
              </a:rPr>
              <a:t>atirická</a:t>
            </a:r>
            <a:r>
              <a:rPr lang="cs-CZ" sz="2000" dirty="0" smtClean="0"/>
              <a:t> </a:t>
            </a:r>
            <a:r>
              <a:rPr lang="cs-CZ" sz="2000" dirty="0"/>
              <a:t>skladba, jejíž námětem je stará irská pověst o králi s oslíma ušima, ale přizpůsobená českému prostředí</a:t>
            </a:r>
            <a:r>
              <a:rPr lang="cs-CZ" sz="2000" dirty="0" smtClean="0"/>
              <a:t>.</a:t>
            </a:r>
          </a:p>
          <a:p>
            <a:r>
              <a:rPr lang="cs-CZ" sz="2000" dirty="0" smtClean="0"/>
              <a:t>Stopy K. H. Borovského v západních Čechách jsme neobjevily, přesto při pozorném poslechu Krále </a:t>
            </a:r>
            <a:r>
              <a:rPr lang="cs-CZ" sz="2000" dirty="0" err="1" smtClean="0"/>
              <a:t>lávry</a:t>
            </a:r>
            <a:r>
              <a:rPr lang="cs-CZ" sz="2000" dirty="0" smtClean="0"/>
              <a:t> objevíte dvě západočeská města</a:t>
            </a:r>
          </a:p>
          <a:p>
            <a:r>
              <a:rPr lang="cs-CZ" sz="2000" dirty="0" smtClean="0"/>
              <a:t>Po kliknutí na výše uvedený odkaz si poslechneme recitaci skladby</a:t>
            </a:r>
            <a:endParaRPr lang="cs-CZ" sz="20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KRÁL LÁVRA</a:t>
            </a:r>
            <a:endParaRPr lang="cs-CZ" dirty="0"/>
          </a:p>
        </p:txBody>
      </p:sp>
      <p:pic>
        <p:nvPicPr>
          <p:cNvPr id="2051" name="Picture 3" descr="C:\Users\hfukalova\AppData\Local\Microsoft\Windows\Temporary Internet Files\Content.IE5\1ZRTETNF\MC900425742[1].wm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9367" y="3230666"/>
            <a:ext cx="2179566" cy="3083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955002" y="5213387"/>
            <a:ext cx="19442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2">
                    <a:lumMod val="50000"/>
                  </a:schemeClr>
                </a:solidFill>
              </a:rPr>
              <a:t>Karlovy Vary</a:t>
            </a:r>
          </a:p>
          <a:p>
            <a:r>
              <a:rPr lang="cs-CZ" dirty="0" smtClean="0">
                <a:solidFill>
                  <a:schemeClr val="tx2">
                    <a:lumMod val="50000"/>
                  </a:schemeClr>
                </a:solidFill>
              </a:rPr>
              <a:t>Sušice</a:t>
            </a:r>
            <a:endParaRPr lang="cs-CZ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68289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ír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í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93</TotalTime>
  <Words>359</Words>
  <Application>Microsoft Office PowerPoint</Application>
  <PresentationFormat>Předvádění na obrazovce (4:3)</PresentationFormat>
  <Paragraphs>56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Papír</vt:lpstr>
      <vt:lpstr>KAREL HAVLÍČEK BOROVSKÝ</vt:lpstr>
      <vt:lpstr>Prezentace aplikace PowerPoint</vt:lpstr>
      <vt:lpstr>ANOTACE</vt:lpstr>
      <vt:lpstr>CITACE</vt:lpstr>
      <vt:lpstr>KAREL HAVLÍČEK BOROVSKÝ</vt:lpstr>
      <vt:lpstr>SATIRA</vt:lpstr>
      <vt:lpstr>KRÁL LÁVRA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KAREL HAVLÍČEK BOROVSKÝ</dc:title>
  <dc:creator>Fukalová Hana</dc:creator>
  <cp:lastModifiedBy>Fukalová Hana</cp:lastModifiedBy>
  <cp:revision>9</cp:revision>
  <dcterms:created xsi:type="dcterms:W3CDTF">2014-01-05T11:50:34Z</dcterms:created>
  <dcterms:modified xsi:type="dcterms:W3CDTF">2014-01-05T13:39:49Z</dcterms:modified>
</cp:coreProperties>
</file>