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8" r:id="rId2"/>
    <p:sldId id="256" r:id="rId3"/>
    <p:sldId id="257" r:id="rId4"/>
    <p:sldId id="258" r:id="rId5"/>
    <p:sldId id="270" r:id="rId6"/>
    <p:sldId id="259" r:id="rId7"/>
    <p:sldId id="271" r:id="rId8"/>
    <p:sldId id="260" r:id="rId9"/>
    <p:sldId id="272" r:id="rId10"/>
    <p:sldId id="261" r:id="rId11"/>
    <p:sldId id="273" r:id="rId12"/>
    <p:sldId id="262" r:id="rId13"/>
    <p:sldId id="263" r:id="rId14"/>
    <p:sldId id="264" r:id="rId15"/>
    <p:sldId id="265" r:id="rId16"/>
    <p:sldId id="266" r:id="rId17"/>
    <p:sldId id="267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29" autoAdjust="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750B481-EBC6-4390-814A-2708052CCB70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2DBF68B-1BEE-47A4-ADA9-BF61106D54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1378941"/>
              </p:ext>
            </p:extLst>
          </p:nvPr>
        </p:nvGraphicFramePr>
        <p:xfrm>
          <a:off x="1655229" y="764704"/>
          <a:ext cx="6106294" cy="43204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58600"/>
                <a:gridCol w="4447694"/>
              </a:tblGrid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Číslo projektu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CZ.1.07/1.5.00/34.0565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Číslo materiálu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VY-32-INOVACE-513</a:t>
                      </a:r>
                      <a:r>
                        <a:rPr lang="cs-CZ" sz="900" baseline="0" dirty="0" smtClean="0">
                          <a:effectLst/>
                        </a:rPr>
                        <a:t> Rozmnožování dřevin vegetativní přímé</a:t>
                      </a:r>
                      <a:endParaRPr lang="cs-CZ" sz="9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Název školy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Masarykova střední škola zemědělská a Vyšší odborná škola, Opava, příspěvková organizace</a:t>
                      </a: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Autor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Ing. Daniela </a:t>
                      </a:r>
                      <a:r>
                        <a:rPr lang="cs-CZ" sz="900" kern="1200" baseline="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Brímusová</a:t>
                      </a:r>
                      <a:endParaRPr lang="cs-CZ" sz="900" kern="1200" baseline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Průřezová témata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Člověk a životní prostředí</a:t>
                      </a: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Tematický celek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Sadovnické úpravy</a:t>
                      </a: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Ročník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2. Za</a:t>
                      </a:r>
                      <a:endParaRPr lang="cs-CZ" sz="900" kern="1200" baseline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Datum tvorby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21.10.2012</a:t>
                      </a:r>
                      <a:endParaRPr lang="cs-CZ" sz="900" kern="1200" baseline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Datum a místo ověření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23.10.2012 SAD 2. Za</a:t>
                      </a:r>
                      <a:endParaRPr lang="cs-CZ" sz="900" kern="1200" baseline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Druh učebního materiálu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Anotace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nové látky – názornější a přehlednější vysvětlení učiva</a:t>
                      </a: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Klíčová slova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9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Řízkování, hřížení, kopčení, odkopky, dělení, meristémové množení</a:t>
                      </a:r>
                      <a:endParaRPr lang="cs-CZ" sz="900" kern="1200" baseline="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3806" marR="53806" marT="0" marB="0" anchor="ctr"/>
                </a:tc>
              </a:tr>
              <a:tr h="308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Metodický pokyn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1200" baseline="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Možnosti využití – práce s učebnicí, internetem</a:t>
                      </a:r>
                    </a:p>
                  </a:txBody>
                  <a:tcPr marL="53806" marR="53806" marT="0" marB="0" anchor="ctr"/>
                </a:tc>
              </a:tr>
              <a:tr h="30860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b="1" dirty="0">
                          <a:solidFill>
                            <a:schemeClr val="bg1"/>
                          </a:solidFill>
                          <a:effectLst/>
                        </a:rPr>
                        <a:t>Pokud není uvedeno jinak, použitý materiál je z vlastních zdrojů autora.</a:t>
                      </a:r>
                      <a:endParaRPr lang="cs-CZ" sz="1000" b="1" dirty="0">
                        <a:solidFill>
                          <a:schemeClr val="bg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5181799"/>
            <a:ext cx="6408712" cy="11995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90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733365" y="2420888"/>
            <a:ext cx="3439035" cy="2664296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/>
              <a:t>Rozmnožování dřevin vegetativní přímé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84010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764704"/>
            <a:ext cx="7776863" cy="5760639"/>
          </a:xfrm>
        </p:spPr>
        <p:txBody>
          <a:bodyPr>
            <a:normAutofit fontScale="85000" lnSpcReduction="10000"/>
          </a:bodyPr>
          <a:lstStyle/>
          <a:p>
            <a:r>
              <a:rPr lang="cs-CZ" dirty="0" smtClean="0"/>
              <a:t>Používáme u druhů a kultivarů, které netvoří klíčivé semeno, semenáčky si nezanechávají vlastnosti rodičů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b="1" dirty="0" smtClean="0"/>
              <a:t>Způsoby přímého vegetativního množení: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525780" indent="-457200">
              <a:buFont typeface="+mj-lt"/>
              <a:buAutoNum type="arabicParenR"/>
            </a:pPr>
            <a:r>
              <a:rPr lang="cs-CZ" dirty="0" smtClean="0"/>
              <a:t>ŘÍZKOVÁNÍ: dřevité řízky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bylinné řízky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očkové řízky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kořenové řízky</a:t>
            </a:r>
          </a:p>
          <a:p>
            <a:pPr marL="457200" indent="-457200">
              <a:buFont typeface="+mj-lt"/>
              <a:buAutoNum type="arabicParenR" startAt="2"/>
            </a:pPr>
            <a:r>
              <a:rPr lang="cs-CZ" dirty="0" smtClean="0"/>
              <a:t>HŘÍŽENÍ:	jednoduché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paprskovité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hadovité</a:t>
            </a:r>
          </a:p>
          <a:p>
            <a:pPr marL="0" indent="0">
              <a:buNone/>
            </a:pPr>
            <a:endParaRPr lang="cs-CZ" dirty="0"/>
          </a:p>
          <a:p>
            <a:pPr marL="457200" indent="-457200">
              <a:buFont typeface="+mj-lt"/>
              <a:buAutoNum type="arabicParenR" startAt="3"/>
            </a:pPr>
            <a:r>
              <a:rPr lang="cs-CZ" dirty="0" smtClean="0"/>
              <a:t>KOPČENÍ  = oddělky</a:t>
            </a:r>
          </a:p>
          <a:p>
            <a:pPr marL="457200" indent="-457200">
              <a:buFont typeface="+mj-lt"/>
              <a:buAutoNum type="arabicParenR" startAt="3"/>
            </a:pPr>
            <a:r>
              <a:rPr lang="cs-CZ" dirty="0" smtClean="0"/>
              <a:t>ODKOPKY</a:t>
            </a:r>
          </a:p>
          <a:p>
            <a:pPr marL="457200" indent="-457200">
              <a:buFont typeface="+mj-lt"/>
              <a:buAutoNum type="arabicParenR" startAt="3"/>
            </a:pPr>
            <a:r>
              <a:rPr lang="cs-CZ" dirty="0" smtClean="0"/>
              <a:t>DĚLENÍ</a:t>
            </a:r>
          </a:p>
          <a:p>
            <a:pPr marL="457200" indent="-457200">
              <a:buFont typeface="+mj-lt"/>
              <a:buAutoNum type="arabicParenR" startAt="3"/>
            </a:pPr>
            <a:r>
              <a:rPr lang="cs-CZ" dirty="0" smtClean="0"/>
              <a:t>MERISTÉMOVÉ MNOŽENÍ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3109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11521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1A) Řízkování – listnaté dřeviny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060848"/>
            <a:ext cx="7848872" cy="37717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Dřevité řízky</a:t>
            </a:r>
          </a:p>
          <a:p>
            <a:pPr marL="0" indent="0">
              <a:buNone/>
            </a:pPr>
            <a:endParaRPr lang="cs-CZ" b="1" dirty="0" smtClean="0"/>
          </a:p>
          <a:p>
            <a:r>
              <a:rPr lang="cs-CZ" dirty="0" smtClean="0"/>
              <a:t>Z jednoletých vyzrálých výhonů (18 – 20 cm dlouhé)</a:t>
            </a:r>
          </a:p>
          <a:p>
            <a:r>
              <a:rPr lang="cs-CZ" dirty="0" smtClean="0"/>
              <a:t>Odběr v zimě, </a:t>
            </a:r>
            <a:r>
              <a:rPr lang="cs-CZ" dirty="0" err="1" smtClean="0"/>
              <a:t>nasvazkované</a:t>
            </a:r>
            <a:r>
              <a:rPr lang="cs-CZ" dirty="0" smtClean="0"/>
              <a:t> uložíme do </a:t>
            </a:r>
            <a:r>
              <a:rPr lang="cs-CZ" dirty="0" err="1" smtClean="0"/>
              <a:t>mrzuprosté</a:t>
            </a:r>
            <a:r>
              <a:rPr lang="cs-CZ" dirty="0" smtClean="0"/>
              <a:t> místnosti, výsadba na jaře, po nejhořejší pupen</a:t>
            </a:r>
          </a:p>
          <a:p>
            <a:r>
              <a:rPr lang="cs-CZ" dirty="0" smtClean="0"/>
              <a:t>Příklady množení: </a:t>
            </a:r>
            <a:r>
              <a:rPr lang="cs-CZ" dirty="0" err="1" smtClean="0"/>
              <a:t>Salix</a:t>
            </a:r>
            <a:r>
              <a:rPr lang="cs-CZ" dirty="0" smtClean="0"/>
              <a:t>, </a:t>
            </a:r>
            <a:r>
              <a:rPr lang="cs-CZ" dirty="0" err="1" smtClean="0"/>
              <a:t>Populus</a:t>
            </a:r>
            <a:r>
              <a:rPr lang="cs-CZ" dirty="0" smtClean="0"/>
              <a:t>, </a:t>
            </a:r>
            <a:r>
              <a:rPr lang="cs-CZ" dirty="0" err="1" smtClean="0"/>
              <a:t>Forsythia</a:t>
            </a:r>
            <a:r>
              <a:rPr lang="cs-CZ" dirty="0" smtClean="0"/>
              <a:t>, </a:t>
            </a:r>
            <a:r>
              <a:rPr lang="cs-CZ" dirty="0" err="1" smtClean="0"/>
              <a:t>Cornus</a:t>
            </a:r>
            <a:r>
              <a:rPr lang="cs-CZ" dirty="0" smtClean="0"/>
              <a:t>, </a:t>
            </a:r>
            <a:r>
              <a:rPr lang="cs-CZ" dirty="0" err="1" smtClean="0"/>
              <a:t>Deuicia</a:t>
            </a:r>
            <a:r>
              <a:rPr lang="cs-CZ" dirty="0" smtClean="0"/>
              <a:t>, </a:t>
            </a:r>
            <a:r>
              <a:rPr lang="cs-CZ" dirty="0" err="1" smtClean="0"/>
              <a:t>Ligustrum</a:t>
            </a:r>
            <a:r>
              <a:rPr lang="cs-CZ" dirty="0" smtClean="0"/>
              <a:t>, </a:t>
            </a:r>
            <a:r>
              <a:rPr lang="cs-CZ" dirty="0" err="1" smtClean="0"/>
              <a:t>Lonicera</a:t>
            </a: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4809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Množení dřevitými řízky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7904" y="2420888"/>
            <a:ext cx="4746053" cy="30635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02566"/>
            <a:ext cx="3240360" cy="409400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824859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908720"/>
            <a:ext cx="7024744" cy="79208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1A) Řízkování </a:t>
            </a:r>
            <a:r>
              <a:rPr lang="cs-CZ" dirty="0"/>
              <a:t>– listnaté dřeviny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988840"/>
            <a:ext cx="6777317" cy="3843789"/>
          </a:xfrm>
        </p:spPr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b="1" u="sng" dirty="0" smtClean="0"/>
              <a:t>Bylinné řízky</a:t>
            </a:r>
          </a:p>
          <a:p>
            <a:pPr marL="68580" indent="0">
              <a:buNone/>
            </a:pPr>
            <a:endParaRPr lang="cs-CZ" b="1" u="sng" dirty="0" smtClean="0"/>
          </a:p>
          <a:p>
            <a:r>
              <a:rPr lang="cs-CZ" dirty="0" smtClean="0"/>
              <a:t>Odběr – druhá půlka června až začátek července (8-12 cm dlouhé)</a:t>
            </a:r>
          </a:p>
          <a:p>
            <a:r>
              <a:rPr lang="cs-CZ" dirty="0" smtClean="0"/>
              <a:t>Řízky upravíme (zkrátíme listovou čepel) a pícháme na množárnu (2-3 cm hluboko) do směsi rašeliny a písku</a:t>
            </a:r>
          </a:p>
          <a:p>
            <a:r>
              <a:rPr lang="cs-CZ" dirty="0" smtClean="0"/>
              <a:t>Zakoření za 5-8 týdnů</a:t>
            </a:r>
          </a:p>
          <a:p>
            <a:r>
              <a:rPr lang="cs-CZ" dirty="0"/>
              <a:t>V</a:t>
            </a:r>
            <a:r>
              <a:rPr lang="cs-CZ" dirty="0" smtClean="0"/>
              <a:t>ýsadba na venkovní záhony na jaře</a:t>
            </a:r>
          </a:p>
          <a:p>
            <a:r>
              <a:rPr lang="cs-CZ" dirty="0" smtClean="0"/>
              <a:t>Příklady množení: </a:t>
            </a:r>
            <a:r>
              <a:rPr lang="cs-CZ" dirty="0" err="1" smtClean="0"/>
              <a:t>Hydrangea</a:t>
            </a:r>
            <a:r>
              <a:rPr lang="cs-CZ" dirty="0" smtClean="0"/>
              <a:t>, </a:t>
            </a:r>
            <a:r>
              <a:rPr lang="cs-CZ" dirty="0" err="1" smtClean="0"/>
              <a:t>Berberis</a:t>
            </a:r>
            <a:r>
              <a:rPr lang="cs-CZ" dirty="0" smtClean="0"/>
              <a:t>, </a:t>
            </a:r>
            <a:r>
              <a:rPr lang="cs-CZ" dirty="0" err="1" smtClean="0"/>
              <a:t>Carpinus</a:t>
            </a:r>
            <a:r>
              <a:rPr lang="cs-CZ" dirty="0" smtClean="0"/>
              <a:t>, </a:t>
            </a:r>
            <a:r>
              <a:rPr lang="cs-CZ" dirty="0" err="1" smtClean="0"/>
              <a:t>Buddlea</a:t>
            </a:r>
            <a:r>
              <a:rPr lang="cs-CZ" dirty="0" smtClean="0"/>
              <a:t>, Buxus, </a:t>
            </a:r>
            <a:r>
              <a:rPr lang="cs-CZ" dirty="0" err="1" smtClean="0"/>
              <a:t>Calluna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5839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pPr algn="ctr"/>
            <a:r>
              <a:rPr lang="cs-CZ" dirty="0" smtClean="0"/>
              <a:t>Množení bylinnými řízky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844824"/>
            <a:ext cx="5976664" cy="451263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338634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1A) Řízkování </a:t>
            </a:r>
            <a:r>
              <a:rPr lang="cs-CZ" dirty="0"/>
              <a:t>– listnaté dřeviny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916832"/>
            <a:ext cx="6777317" cy="3725001"/>
          </a:xfrm>
        </p:spPr>
        <p:txBody>
          <a:bodyPr/>
          <a:lstStyle/>
          <a:p>
            <a:pPr marL="68580" indent="0">
              <a:buNone/>
            </a:pPr>
            <a:r>
              <a:rPr lang="cs-CZ" b="1" dirty="0" smtClean="0"/>
              <a:t>Kořenové řízky</a:t>
            </a:r>
          </a:p>
          <a:p>
            <a:pPr marL="68580" indent="0">
              <a:buNone/>
            </a:pPr>
            <a:endParaRPr lang="cs-CZ" b="1" dirty="0" smtClean="0"/>
          </a:p>
          <a:p>
            <a:r>
              <a:rPr lang="cs-CZ" dirty="0" smtClean="0"/>
              <a:t>Řízky dlouhé 8-10 cm, průměr 1 cm</a:t>
            </a:r>
          </a:p>
          <a:p>
            <a:r>
              <a:rPr lang="cs-CZ" dirty="0" smtClean="0"/>
              <a:t>V prosinci až březnu výsadba do truhlíků, přezimují ve studeném skleníku, ven na jaře</a:t>
            </a:r>
          </a:p>
          <a:p>
            <a:r>
              <a:rPr lang="cs-CZ" dirty="0" smtClean="0"/>
              <a:t>Příklady: </a:t>
            </a:r>
            <a:r>
              <a:rPr lang="cs-CZ" dirty="0" err="1" smtClean="0"/>
              <a:t>Rhus</a:t>
            </a:r>
            <a:r>
              <a:rPr lang="cs-CZ" dirty="0" smtClean="0"/>
              <a:t>, </a:t>
            </a:r>
            <a:r>
              <a:rPr lang="cs-CZ" dirty="0" err="1" smtClean="0"/>
              <a:t>Campsis</a:t>
            </a:r>
            <a:r>
              <a:rPr lang="cs-CZ" dirty="0" smtClean="0"/>
              <a:t>, </a:t>
            </a:r>
            <a:r>
              <a:rPr lang="cs-CZ" dirty="0" err="1" smtClean="0"/>
              <a:t>Cotinus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02826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67314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Množení kořenovými řízky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700808"/>
            <a:ext cx="7864902" cy="467941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695408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r>
              <a:rPr lang="cs-CZ" dirty="0" smtClean="0"/>
              <a:t>1B) Řízkování – jehličnany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16832"/>
            <a:ext cx="7992888" cy="439248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Řízky odebíráme z jednoletých postranních větviček, </a:t>
            </a:r>
            <a:r>
              <a:rPr lang="cs-CZ" sz="1600" dirty="0" smtClean="0"/>
              <a:t>5-12 cm</a:t>
            </a:r>
          </a:p>
          <a:p>
            <a:r>
              <a:rPr lang="cs-CZ" dirty="0" smtClean="0"/>
              <a:t>Úprava: 	se zkrácenou patkou</a:t>
            </a:r>
          </a:p>
          <a:p>
            <a:pPr marL="68580" indent="0">
              <a:buNone/>
            </a:pPr>
            <a:r>
              <a:rPr lang="cs-CZ" dirty="0" smtClean="0"/>
              <a:t>		s větevním kroužkem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bez větevního kroužku (více řízků z větvičky)</a:t>
            </a:r>
          </a:p>
          <a:p>
            <a:r>
              <a:rPr lang="cs-CZ" dirty="0" smtClean="0"/>
              <a:t>Období řízkování:	</a:t>
            </a:r>
            <a:r>
              <a:rPr lang="cs-CZ" u="sng" dirty="0" smtClean="0"/>
              <a:t>červenec až srpen  </a:t>
            </a:r>
            <a:r>
              <a:rPr lang="cs-CZ" dirty="0" smtClean="0"/>
              <a:t>- zakrslé smrky a 			metasekvoje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u="sng" dirty="0" smtClean="0"/>
              <a:t>září až říjen </a:t>
            </a:r>
            <a:r>
              <a:rPr lang="cs-CZ" dirty="0" smtClean="0"/>
              <a:t>– </a:t>
            </a:r>
            <a:r>
              <a:rPr lang="cs-CZ" dirty="0" err="1" smtClean="0"/>
              <a:t>cypřišky</a:t>
            </a:r>
            <a:r>
              <a:rPr lang="cs-CZ" dirty="0" smtClean="0"/>
              <a:t>, tisy, zeravy</a:t>
            </a:r>
          </a:p>
          <a:p>
            <a:pPr marL="68580" indent="0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cs-CZ" u="sng" dirty="0" smtClean="0"/>
              <a:t>prosinec</a:t>
            </a:r>
            <a:r>
              <a:rPr lang="cs-CZ" dirty="0" smtClean="0"/>
              <a:t> – zakrslé smrky, jedle a 				douglasky</a:t>
            </a:r>
          </a:p>
          <a:p>
            <a:pPr lvl="8"/>
            <a:endParaRPr lang="cs-CZ" dirty="0" smtClean="0"/>
          </a:p>
          <a:p>
            <a:r>
              <a:rPr lang="cs-CZ" dirty="0" smtClean="0"/>
              <a:t>Řízky zakoření na množárně asi za 6 týdnů, do prodejní velikosti dorostou ve školce za 3, 5, 7 a více let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65973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Řízkování jehličnanů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44824"/>
            <a:ext cx="7920880" cy="42756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23419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744" cy="4571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2) Hřížení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00808"/>
            <a:ext cx="3173404" cy="350837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717086"/>
            <a:ext cx="4512275" cy="26332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340767"/>
            <a:ext cx="4464496" cy="22743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474703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3) Kopčení, oddělky</a:t>
            </a:r>
            <a:br>
              <a:rPr lang="cs-CZ" dirty="0" smtClean="0"/>
            </a:br>
            <a:r>
              <a:rPr lang="cs-CZ" sz="1600" dirty="0" smtClean="0">
                <a:solidFill>
                  <a:schemeClr val="tx1"/>
                </a:solidFill>
              </a:rPr>
              <a:t>Schéma množení oddělky v </a:t>
            </a:r>
            <a:r>
              <a:rPr lang="cs-CZ" sz="1600" dirty="0" err="1" smtClean="0">
                <a:solidFill>
                  <a:schemeClr val="tx1"/>
                </a:solidFill>
              </a:rPr>
              <a:t>hrůbkové</a:t>
            </a:r>
            <a:r>
              <a:rPr lang="cs-CZ" sz="1600" dirty="0" smtClean="0">
                <a:solidFill>
                  <a:schemeClr val="tx1"/>
                </a:solidFill>
              </a:rPr>
              <a:t> matečnici</a:t>
            </a:r>
            <a:endParaRPr lang="cs-CZ" sz="1600" dirty="0">
              <a:solidFill>
                <a:schemeClr val="tx1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808556"/>
            <a:ext cx="7632848" cy="45881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783839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pPr algn="ctr"/>
            <a:r>
              <a:rPr lang="cs-CZ" dirty="0" smtClean="0"/>
              <a:t>4) Odkopky</a:t>
            </a:r>
            <a:endParaRPr lang="cs-CZ" dirty="0"/>
          </a:p>
        </p:txBody>
      </p:sp>
      <p:pic>
        <p:nvPicPr>
          <p:cNvPr id="4" name="Picture 4" descr="sejmout0006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91463" y="1988840"/>
            <a:ext cx="4877250" cy="417646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561705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745152"/>
          </a:xfrm>
        </p:spPr>
        <p:txBody>
          <a:bodyPr/>
          <a:lstStyle/>
          <a:p>
            <a:pPr algn="ctr"/>
            <a:r>
              <a:rPr lang="cs-CZ" dirty="0" smtClean="0"/>
              <a:t>5) Dělení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2132856"/>
            <a:ext cx="5590101" cy="278167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1628800"/>
            <a:ext cx="2444989" cy="466635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507002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6) Meristémové množení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1248" y="2312988"/>
            <a:ext cx="2962955" cy="34940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7" name="Zástupný symbol pro obsah 6"/>
          <p:cNvPicPr>
            <a:picLocks noGrp="1" noChangeAspect="1"/>
          </p:cNvPicPr>
          <p:nvPr>
            <p:ph sz="quarter" idx="1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7814" y="2312988"/>
            <a:ext cx="2833897" cy="3494087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284365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17160"/>
          </a:xfrm>
        </p:spPr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776864" cy="4248472"/>
          </a:xfrm>
        </p:spPr>
        <p:txBody>
          <a:bodyPr>
            <a:normAutofit fontScale="70000" lnSpcReduction="20000"/>
          </a:bodyPr>
          <a:lstStyle/>
          <a:p>
            <a:r>
              <a:rPr lang="cs-CZ" dirty="0"/>
              <a:t>DVOŘÁČEK, Pavel. </a:t>
            </a:r>
            <a:r>
              <a:rPr lang="cs-CZ" i="1" dirty="0"/>
              <a:t>Sadovnictví: pro odborná učiliště</a:t>
            </a:r>
            <a:r>
              <a:rPr lang="cs-CZ" dirty="0"/>
              <a:t>. 1. vyd. Praha: Septima, 2001, 94 s. ISBN 80-721-6152-0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JESZENSZKY</a:t>
            </a:r>
            <a:r>
              <a:rPr lang="cs-CZ" dirty="0"/>
              <a:t>, </a:t>
            </a:r>
            <a:r>
              <a:rPr lang="cs-CZ" dirty="0" err="1"/>
              <a:t>Árpád</a:t>
            </a:r>
            <a:r>
              <a:rPr lang="cs-CZ" dirty="0"/>
              <a:t>. </a:t>
            </a:r>
            <a:r>
              <a:rPr lang="cs-CZ" i="1" dirty="0" err="1"/>
              <a:t>Vrúbľovanie</a:t>
            </a:r>
            <a:r>
              <a:rPr lang="cs-CZ" i="1" dirty="0"/>
              <a:t>, </a:t>
            </a:r>
            <a:r>
              <a:rPr lang="cs-CZ" i="1" dirty="0" err="1"/>
              <a:t>očkovanie</a:t>
            </a:r>
            <a:r>
              <a:rPr lang="cs-CZ" i="1" dirty="0"/>
              <a:t>, </a:t>
            </a:r>
            <a:r>
              <a:rPr lang="cs-CZ" i="1" dirty="0" err="1"/>
              <a:t>rozmnožovanie</a:t>
            </a:r>
            <a:r>
              <a:rPr lang="cs-CZ" dirty="0"/>
              <a:t>. 8. vydání. Budapešť: </a:t>
            </a:r>
            <a:r>
              <a:rPr lang="cs-CZ" dirty="0" err="1"/>
              <a:t>Príroda</a:t>
            </a:r>
            <a:r>
              <a:rPr lang="cs-CZ" dirty="0"/>
              <a:t>, 1986. ISBN 64-079-86</a:t>
            </a:r>
            <a:r>
              <a:rPr lang="cs-CZ" dirty="0" smtClean="0"/>
              <a:t>.</a:t>
            </a:r>
          </a:p>
          <a:p>
            <a:pPr marL="68580" indent="0">
              <a:buNone/>
            </a:pPr>
            <a:endParaRPr lang="cs-CZ" dirty="0" smtClean="0"/>
          </a:p>
          <a:p>
            <a:r>
              <a:rPr lang="cs-CZ" dirty="0" smtClean="0"/>
              <a:t>KRBEC</a:t>
            </a:r>
            <a:r>
              <a:rPr lang="cs-CZ" dirty="0"/>
              <a:t>, Pavel. </a:t>
            </a:r>
            <a:r>
              <a:rPr lang="cs-CZ" i="1" dirty="0"/>
              <a:t>Ovocnictví pro odborná učiliště</a:t>
            </a:r>
            <a:r>
              <a:rPr lang="cs-CZ" dirty="0"/>
              <a:t>. 1. vyd. Praha: Septima, 2001, 104 s. ISBN 80-721-6168-7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/>
              <a:t>VILKUS, Eduard. </a:t>
            </a:r>
            <a:r>
              <a:rPr lang="cs-CZ" i="1" dirty="0"/>
              <a:t>Roubování a očkování</a:t>
            </a:r>
            <a:r>
              <a:rPr lang="cs-CZ" dirty="0"/>
              <a:t>. 1. vyd. Praha: </a:t>
            </a:r>
            <a:r>
              <a:rPr lang="cs-CZ" dirty="0" err="1"/>
              <a:t>Grada</a:t>
            </a:r>
            <a:r>
              <a:rPr lang="cs-CZ" dirty="0"/>
              <a:t>, 2003, 86 s., [6] s. obr. </a:t>
            </a:r>
            <a:r>
              <a:rPr lang="cs-CZ" dirty="0" err="1"/>
              <a:t>příl</a:t>
            </a:r>
            <a:r>
              <a:rPr lang="cs-CZ" dirty="0"/>
              <a:t>. Česká zahrada. ISBN 80-247-0539-7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/>
              <a:t>VLASÁK, Martin. </a:t>
            </a:r>
            <a:r>
              <a:rPr lang="cs-CZ" i="1" dirty="0"/>
              <a:t>Okrasné dřeviny</a:t>
            </a:r>
            <a:r>
              <a:rPr lang="cs-CZ" dirty="0"/>
              <a:t>. 1. vyd. Mělník: Vyšší odborná škola zahradnická a Střední zahradnická škola ve spolupráci s nakl. </a:t>
            </a:r>
            <a:r>
              <a:rPr lang="cs-CZ" dirty="0" err="1"/>
              <a:t>Rebo</a:t>
            </a:r>
            <a:r>
              <a:rPr lang="cs-CZ" dirty="0"/>
              <a:t>, 2012, 376 s. Česká zahrada. ISBN 978-80-904782-9-9.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123847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115</TotalTime>
  <Words>333</Words>
  <Application>Microsoft Office PowerPoint</Application>
  <PresentationFormat>Předvádění na obrazovce (4:3)</PresentationFormat>
  <Paragraphs>97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Austin</vt:lpstr>
      <vt:lpstr>Prezentace aplikace PowerPoint</vt:lpstr>
      <vt:lpstr>Rozmnožování dřevin vegetativní přímé</vt:lpstr>
      <vt:lpstr>Prezentace aplikace PowerPoint</vt:lpstr>
      <vt:lpstr>1A) Řízkování – listnaté dřeviny</vt:lpstr>
      <vt:lpstr>Množení dřevitými řízky</vt:lpstr>
      <vt:lpstr>1A) Řízkování – listnaté dřeviny</vt:lpstr>
      <vt:lpstr>Množení bylinnými řízky</vt:lpstr>
      <vt:lpstr>1A) Řízkování – listnaté dřeviny</vt:lpstr>
      <vt:lpstr>Množení kořenovými řízky</vt:lpstr>
      <vt:lpstr>1B) Řízkování – jehličnany</vt:lpstr>
      <vt:lpstr>Řízkování jehličnanů</vt:lpstr>
      <vt:lpstr>2) Hřížení</vt:lpstr>
      <vt:lpstr>3) Kopčení, oddělky Schéma množení oddělky v hrůbkové matečnici</vt:lpstr>
      <vt:lpstr>4) Odkopky</vt:lpstr>
      <vt:lpstr>5) Dělení</vt:lpstr>
      <vt:lpstr>6) Meristémové množení</vt:lpstr>
      <vt:lpstr>Zdroje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513 Rozmnožování dřevin – vegetativní, přímé</dc:title>
  <dc:creator>Miroslav Brimus</dc:creator>
  <cp:lastModifiedBy>Miroslav Brimus</cp:lastModifiedBy>
  <cp:revision>16</cp:revision>
  <dcterms:created xsi:type="dcterms:W3CDTF">2013-12-29T14:41:32Z</dcterms:created>
  <dcterms:modified xsi:type="dcterms:W3CDTF">2014-01-05T15:05:47Z</dcterms:modified>
</cp:coreProperties>
</file>