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0" r:id="rId11"/>
    <p:sldId id="269" r:id="rId12"/>
    <p:sldId id="271" r:id="rId13"/>
    <p:sldId id="265" r:id="rId14"/>
    <p:sldId id="272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5530C7DA-BCBE-49C2-B20C-21FCF578CB4C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4DD7A83-B0C3-4705-B56D-3787B87D85A5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0C7DA-BCBE-49C2-B20C-21FCF578CB4C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D7A83-B0C3-4705-B56D-3787B87D85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0C7DA-BCBE-49C2-B20C-21FCF578CB4C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D7A83-B0C3-4705-B56D-3787B87D85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0C7DA-BCBE-49C2-B20C-21FCF578CB4C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D7A83-B0C3-4705-B56D-3787B87D85A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0C7DA-BCBE-49C2-B20C-21FCF578CB4C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D7A83-B0C3-4705-B56D-3787B87D85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0C7DA-BCBE-49C2-B20C-21FCF578CB4C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D7A83-B0C3-4705-B56D-3787B87D85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0C7DA-BCBE-49C2-B20C-21FCF578CB4C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D7A83-B0C3-4705-B56D-3787B87D85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0C7DA-BCBE-49C2-B20C-21FCF578CB4C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D7A83-B0C3-4705-B56D-3787B87D85A5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0C7DA-BCBE-49C2-B20C-21FCF578CB4C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D7A83-B0C3-4705-B56D-3787B87D85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0C7DA-BCBE-49C2-B20C-21FCF578CB4C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D7A83-B0C3-4705-B56D-3787B87D85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0C7DA-BCBE-49C2-B20C-21FCF578CB4C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D7A83-B0C3-4705-B56D-3787B87D85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5530C7DA-BCBE-49C2-B20C-21FCF578CB4C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4DD7A83-B0C3-4705-B56D-3787B87D85A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3832595"/>
              </p:ext>
            </p:extLst>
          </p:nvPr>
        </p:nvGraphicFramePr>
        <p:xfrm>
          <a:off x="1547664" y="756217"/>
          <a:ext cx="6256671" cy="42232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0218"/>
                <a:gridCol w="4516453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Číslo projektu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CZ.1.07/1.5.00/34.0565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Číslo materiálu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VY-32-INOVACE-515 Generativní rozmnožování okrasných dřevin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880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Název školy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Masarykova střední škola zemědělská a Vyšší odborná škola, Opava, příspěvková organizace</a:t>
                      </a:r>
                    </a:p>
                  </a:txBody>
                  <a:tcPr marL="53806" marR="53806" marT="0" marB="0" anchor="ctr"/>
                </a:tc>
              </a:tr>
              <a:tr h="2880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Autor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Ing. Daniela </a:t>
                      </a:r>
                      <a:r>
                        <a:rPr lang="cs-CZ" sz="10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Brímusová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880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Průřezová témata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Člověk a životní prostředí</a:t>
                      </a:r>
                    </a:p>
                  </a:txBody>
                  <a:tcPr marL="53806" marR="53806" marT="0" marB="0" anchor="ctr"/>
                </a:tc>
              </a:tr>
              <a:tr h="2880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Tematický celek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Sadovnické úpravy</a:t>
                      </a:r>
                    </a:p>
                  </a:txBody>
                  <a:tcPr marL="53806" marR="53806" marT="0" marB="0" anchor="ctr"/>
                </a:tc>
              </a:tr>
              <a:tr h="2880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Ročník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 Za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880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Datum tvorby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3.10.2012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880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Datum a místo ověření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12.10.2012 SAD 2. Za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880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Druh učebního materiálu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</a:p>
                  </a:txBody>
                  <a:tcPr marL="53806" marR="53806" marT="0" marB="0" anchor="ctr"/>
                </a:tc>
              </a:tr>
              <a:tr h="2880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Anotace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nové látky – názornější a přehlednější vysvětlení učiva</a:t>
                      </a:r>
                    </a:p>
                  </a:txBody>
                  <a:tcPr marL="53806" marR="53806" marT="0" marB="0" anchor="ctr"/>
                </a:tc>
              </a:tr>
              <a:tr h="369554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Klíčová slova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Osivo, klíčivost, skarifikace, stratifikace, výsev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880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Metodický pokyn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Možnosti využití – práce s učebnicí, internetem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88032">
                <a:tc gridSpan="2"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Pokud není uvedeno jinak, použitý materiál je z vlastních zdrojů autora. 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5011087"/>
            <a:ext cx="7272808" cy="1487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3521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237670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Generativní rozmnožování okrasných dřevin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44340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Výhody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Přirozený způsob množení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Množíme tak původní botanické druhy, podnože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Zachovává se vnitrodruhová variabilita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Nepřenášejí se choroby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Získáme velký počet jedinců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2155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Nevýhody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323652"/>
            <a:ext cx="7920880" cy="3985668"/>
          </a:xfrm>
        </p:spPr>
        <p:txBody>
          <a:bodyPr/>
          <a:lstStyle/>
          <a:p>
            <a:r>
              <a:rPr lang="cs-CZ" dirty="0" smtClean="0"/>
              <a:t>Invazivní či náletové rostliny</a:t>
            </a:r>
          </a:p>
          <a:p>
            <a:r>
              <a:rPr lang="cs-CZ" dirty="0" smtClean="0"/>
              <a:t>Značné rozdíly ve vzhledu i v reakcích na podmínkách prostředí (výška, zbarvení, mrazuvzdornost, suchovzdornost)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2306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836712"/>
            <a:ext cx="7776864" cy="5472608"/>
          </a:xfrm>
        </p:spPr>
        <p:txBody>
          <a:bodyPr/>
          <a:lstStyle/>
          <a:p>
            <a:r>
              <a:rPr lang="cs-CZ" dirty="0" smtClean="0"/>
              <a:t>OSIVO = semeno určené k  výsevu</a:t>
            </a:r>
          </a:p>
          <a:p>
            <a:r>
              <a:rPr lang="cs-CZ" dirty="0" smtClean="0"/>
              <a:t>Vlastnosti osiva – ČISTOTA, obsah nečistot se udává v procentech</a:t>
            </a:r>
          </a:p>
          <a:p>
            <a:endParaRPr lang="cs-CZ" dirty="0"/>
          </a:p>
          <a:p>
            <a:r>
              <a:rPr lang="cs-CZ" dirty="0" smtClean="0"/>
              <a:t>KLÍČIVOST = schopnost osiva vyklíčit v % za určitých podmínek (teplota, světlo, vlhkost)</a:t>
            </a:r>
          </a:p>
          <a:p>
            <a:endParaRPr lang="cs-CZ" dirty="0"/>
          </a:p>
          <a:p>
            <a:r>
              <a:rPr lang="cs-CZ" dirty="0" smtClean="0"/>
              <a:t>Pro sběr osiva se používají uznané porosty, semenné sady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67948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Sklizňová zralost semen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323652"/>
            <a:ext cx="7848872" cy="3985668"/>
          </a:xfrm>
        </p:spPr>
        <p:txBody>
          <a:bodyPr/>
          <a:lstStyle/>
          <a:p>
            <a:r>
              <a:rPr lang="cs-CZ" dirty="0" smtClean="0"/>
              <a:t>U suchých plodů – sklizeň před pukáním a vypadáváním</a:t>
            </a:r>
          </a:p>
          <a:p>
            <a:r>
              <a:rPr lang="cs-CZ" dirty="0" smtClean="0"/>
              <a:t>Dužnaté plody – potrava pro živočichy</a:t>
            </a:r>
          </a:p>
          <a:p>
            <a:r>
              <a:rPr lang="cs-CZ" dirty="0" smtClean="0"/>
              <a:t>Semena Rosa </a:t>
            </a:r>
            <a:r>
              <a:rPr lang="cs-CZ" dirty="0" err="1" smtClean="0"/>
              <a:t>canina</a:t>
            </a:r>
            <a:r>
              <a:rPr lang="cs-CZ" dirty="0" smtClean="0"/>
              <a:t>, Acer </a:t>
            </a:r>
            <a:r>
              <a:rPr lang="cs-CZ" dirty="0" err="1" smtClean="0"/>
              <a:t>campestre</a:t>
            </a:r>
            <a:r>
              <a:rPr lang="cs-CZ" dirty="0" smtClean="0"/>
              <a:t> – ihned po dozrání (hrozí přeležení)</a:t>
            </a:r>
          </a:p>
          <a:p>
            <a:r>
              <a:rPr lang="cs-CZ" dirty="0" smtClean="0"/>
              <a:t>Šišky jedlí se rozpadají</a:t>
            </a:r>
          </a:p>
          <a:p>
            <a:r>
              <a:rPr lang="cs-CZ" dirty="0" smtClean="0"/>
              <a:t>Šišku smrku a borovic se za slunka otevírají a uvolňují semena</a:t>
            </a:r>
          </a:p>
          <a:p>
            <a:pPr marL="6858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3438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Posklizňová úprava plodů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323652"/>
            <a:ext cx="7848872" cy="3985668"/>
          </a:xfrm>
        </p:spPr>
        <p:txBody>
          <a:bodyPr/>
          <a:lstStyle/>
          <a:p>
            <a:r>
              <a:rPr lang="cs-CZ" dirty="0" smtClean="0"/>
              <a:t>Suché plody – výmlat, luštění</a:t>
            </a:r>
          </a:p>
          <a:p>
            <a:r>
              <a:rPr lang="cs-CZ" dirty="0" smtClean="0"/>
              <a:t>Křídlaté plody – odkřídlování</a:t>
            </a:r>
          </a:p>
          <a:p>
            <a:r>
              <a:rPr lang="cs-CZ" dirty="0" smtClean="0"/>
              <a:t>Dužnaté plody – oddělené </a:t>
            </a:r>
            <a:r>
              <a:rPr lang="cs-CZ" dirty="0"/>
              <a:t>dužniny(mechanicky), </a:t>
            </a:r>
            <a:r>
              <a:rPr lang="cs-CZ" dirty="0" smtClean="0"/>
              <a:t>vykvašení, </a:t>
            </a:r>
            <a:r>
              <a:rPr lang="cs-CZ" dirty="0"/>
              <a:t>zahřátím</a:t>
            </a:r>
            <a:r>
              <a:rPr lang="cs-CZ" dirty="0" smtClean="0"/>
              <a:t>, přidáním enzymů</a:t>
            </a:r>
          </a:p>
          <a:p>
            <a:r>
              <a:rPr lang="cs-CZ" dirty="0" smtClean="0"/>
              <a:t>Plody se suchou dužinou – rozdrtí, semena se vyplaví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34961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Skladování semen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323652"/>
            <a:ext cx="7632848" cy="3985668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/>
              <a:t>Suché, čisté osivo, v plátěných sáčcích ve vzdušném skladě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KRÁTKODOBÉ SKLADOVÁNÍ – tzv. od sklizně do výsevu (do 1 roku)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DLOUHODOBÉ SKLADOVÁNÍ – déle než 3 roky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20486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Úprava osiva před výsevem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323652"/>
            <a:ext cx="7920880" cy="4057676"/>
          </a:xfrm>
        </p:spPr>
        <p:txBody>
          <a:bodyPr/>
          <a:lstStyle/>
          <a:p>
            <a:r>
              <a:rPr lang="cs-CZ" dirty="0" smtClean="0"/>
              <a:t>SKARIFIKACE – narušení tvrdého obalu</a:t>
            </a:r>
            <a:r>
              <a:rPr lang="cs-CZ" dirty="0"/>
              <a:t> </a:t>
            </a:r>
            <a:r>
              <a:rPr lang="cs-CZ" dirty="0" smtClean="0"/>
              <a:t>-  rozklepnutí, obroušení, působení kyselin nebo vysokých teplot</a:t>
            </a:r>
          </a:p>
          <a:p>
            <a:pPr marL="68580" indent="0">
              <a:buNone/>
            </a:pPr>
            <a:r>
              <a:rPr lang="cs-CZ" dirty="0" smtClean="0"/>
              <a:t>   Např. rod </a:t>
            </a:r>
            <a:r>
              <a:rPr lang="cs-CZ" dirty="0" err="1" smtClean="0"/>
              <a:t>fabaceae</a:t>
            </a:r>
            <a:r>
              <a:rPr lang="cs-CZ" dirty="0" smtClean="0"/>
              <a:t>, </a:t>
            </a:r>
            <a:r>
              <a:rPr lang="cs-CZ" dirty="0" err="1" smtClean="0"/>
              <a:t>malvaceae</a:t>
            </a: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STRATIFIKACE – posklizňové dozrávání a udržování klíčivosti. Semena ošetřené fungicidy mícháme s pískem a uchováváme určitou dobu při určité teplotě. Výsev na jaře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77616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7314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Statifikace</a:t>
            </a:r>
            <a:r>
              <a:rPr lang="cs-CZ" sz="2400" dirty="0" smtClean="0">
                <a:solidFill>
                  <a:schemeClr val="tx1"/>
                </a:solidFill>
              </a:rPr>
              <a:t> semen (v bedně), nahoře ochranné pletivo proti hlodavcům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6725" y="2324100"/>
            <a:ext cx="6069563" cy="35083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1634052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Výsev semen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7848872" cy="4536504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Do volné půdy = semeniště = pozemek určený k výsevu semen ve školce</a:t>
            </a:r>
          </a:p>
          <a:p>
            <a:r>
              <a:rPr lang="cs-CZ" dirty="0" smtClean="0"/>
              <a:t>Do skleníku, fóliovníku (drobná, choulostivá semena)</a:t>
            </a:r>
          </a:p>
          <a:p>
            <a:pPr marL="68580" indent="0">
              <a:buNone/>
            </a:pPr>
            <a:r>
              <a:rPr lang="cs-CZ" b="1" dirty="0" smtClean="0"/>
              <a:t>Termín výsevu:</a:t>
            </a:r>
            <a:endParaRPr lang="cs-CZ" b="1" dirty="0"/>
          </a:p>
          <a:p>
            <a:r>
              <a:rPr lang="cs-CZ" dirty="0" smtClean="0"/>
              <a:t>Jaro – u většiny</a:t>
            </a:r>
          </a:p>
          <a:p>
            <a:r>
              <a:rPr lang="cs-CZ" dirty="0" smtClean="0"/>
              <a:t>Podzim – druhy citlivé na vyschnutí (vyšší výsevek, ptáci, hlodavci)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 smtClean="0"/>
              <a:t>Hloubka výsevu:</a:t>
            </a:r>
          </a:p>
          <a:p>
            <a:r>
              <a:rPr lang="cs-CZ" dirty="0"/>
              <a:t>Z</a:t>
            </a:r>
            <a:r>
              <a:rPr lang="cs-CZ" dirty="0" smtClean="0"/>
              <a:t>ávisí od druhu rostlin a půdy (zhruba dvojnásobek velikosti semene)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 smtClean="0"/>
              <a:t>Způsoby výsevu:</a:t>
            </a:r>
          </a:p>
          <a:p>
            <a:r>
              <a:rPr lang="cs-CZ" dirty="0" smtClean="0"/>
              <a:t>Do řádku</a:t>
            </a:r>
          </a:p>
          <a:p>
            <a:r>
              <a:rPr lang="cs-CZ" dirty="0" smtClean="0"/>
              <a:t>Na široku – truhlíky</a:t>
            </a:r>
          </a:p>
          <a:p>
            <a:r>
              <a:rPr lang="cs-CZ" dirty="0" smtClean="0"/>
              <a:t>Přesný výsev – velké semena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12116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764705"/>
            <a:ext cx="7704856" cy="1296143"/>
          </a:xfrm>
        </p:spPr>
        <p:txBody>
          <a:bodyPr>
            <a:normAutofit fontScale="70000" lnSpcReduction="20000"/>
          </a:bodyPr>
          <a:lstStyle/>
          <a:p>
            <a:pPr marL="68580" indent="0">
              <a:buNone/>
            </a:pPr>
            <a:r>
              <a:rPr lang="cs-CZ" b="1" dirty="0" smtClean="0"/>
              <a:t>Ošetřování výsevu:</a:t>
            </a:r>
          </a:p>
          <a:p>
            <a:r>
              <a:rPr lang="cs-CZ" dirty="0" smtClean="0"/>
              <a:t>Kypření, pletí, zavlažování, přihnojování, ochrana proti chorobám a </a:t>
            </a:r>
            <a:r>
              <a:rPr lang="cs-CZ" dirty="0"/>
              <a:t>š</a:t>
            </a:r>
            <a:r>
              <a:rPr lang="cs-CZ" dirty="0" smtClean="0"/>
              <a:t>kůdcům, přesazování – zkrácení kulovitého kořínku (rozvětvení kořene). Ve volné půdě zkracujeme nožem plečky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988840"/>
            <a:ext cx="7848872" cy="44644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966425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/>
          <a:lstStyle/>
          <a:p>
            <a:r>
              <a:rPr lang="cs-CZ" dirty="0" smtClean="0"/>
              <a:t>Sklizeň semenáčků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323652"/>
            <a:ext cx="7704856" cy="4057676"/>
          </a:xfrm>
        </p:spPr>
        <p:txBody>
          <a:bodyPr/>
          <a:lstStyle/>
          <a:p>
            <a:r>
              <a:rPr lang="cs-CZ" sz="2000" dirty="0" smtClean="0"/>
              <a:t>Sklízíme jednoleté nebo dvouleté semenáče – vyorávač</a:t>
            </a:r>
          </a:p>
          <a:p>
            <a:r>
              <a:rPr lang="cs-CZ" sz="2000" dirty="0" smtClean="0"/>
              <a:t>Vytřídíme, </a:t>
            </a:r>
            <a:r>
              <a:rPr lang="cs-CZ" sz="2000" dirty="0" err="1" smtClean="0"/>
              <a:t>nasvazkujeme</a:t>
            </a:r>
            <a:r>
              <a:rPr lang="cs-CZ" sz="2000" dirty="0" smtClean="0"/>
              <a:t>, označíme jmenovkou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2099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457120"/>
          </a:xfrm>
        </p:spPr>
        <p:txBody>
          <a:bodyPr>
            <a:normAutofit/>
          </a:bodyPr>
          <a:lstStyle/>
          <a:p>
            <a:pPr algn="ctr"/>
            <a:r>
              <a:rPr lang="cs-CZ" sz="1800" dirty="0" smtClean="0">
                <a:solidFill>
                  <a:schemeClr val="tx1"/>
                </a:solidFill>
              </a:rPr>
              <a:t>Záhonových vyorávač </a:t>
            </a:r>
            <a:r>
              <a:rPr lang="cs-CZ" sz="1800" dirty="0" err="1" smtClean="0">
                <a:solidFill>
                  <a:schemeClr val="tx1"/>
                </a:solidFill>
              </a:rPr>
              <a:t>prostokořenných</a:t>
            </a:r>
            <a:r>
              <a:rPr lang="cs-CZ" sz="1800" dirty="0" smtClean="0">
                <a:solidFill>
                  <a:schemeClr val="tx1"/>
                </a:solidFill>
              </a:rPr>
              <a:t> sazen</a:t>
            </a:r>
            <a:endParaRPr lang="cs-CZ" sz="1800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28" t="11713" r="55183" b="64237"/>
          <a:stretch/>
        </p:blipFill>
        <p:spPr>
          <a:xfrm rot="5400000">
            <a:off x="2247850" y="1936725"/>
            <a:ext cx="4550536" cy="407870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0557862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DVOŘÁČEK, Pavel. </a:t>
            </a:r>
            <a:r>
              <a:rPr lang="cs-CZ" i="1" dirty="0"/>
              <a:t>Sadovnictví: pro odborná učiliště</a:t>
            </a:r>
            <a:r>
              <a:rPr lang="cs-CZ" dirty="0"/>
              <a:t>. 1. vyd. Praha: Septima, 2001, 94 s. ISBN 80-721-6152-0.</a:t>
            </a:r>
          </a:p>
          <a:p>
            <a:r>
              <a:rPr lang="cs-CZ" dirty="0"/>
              <a:t>KRBEC, Pavel. </a:t>
            </a:r>
            <a:r>
              <a:rPr lang="cs-CZ" i="1" dirty="0"/>
              <a:t>Ovocnictví pro odborná učiliště: v Evropě zdomácnělé a zavedené druhy</a:t>
            </a:r>
            <a:r>
              <a:rPr lang="cs-CZ" dirty="0"/>
              <a:t>. 1. vyd. Praha: Septima, 2001, 104 s. Průvodce přírodou (</a:t>
            </a:r>
            <a:r>
              <a:rPr lang="cs-CZ" dirty="0" err="1"/>
              <a:t>Ikar</a:t>
            </a:r>
            <a:r>
              <a:rPr lang="cs-CZ" dirty="0"/>
              <a:t>). ISBN 80-721-6168-7</a:t>
            </a:r>
            <a:r>
              <a:rPr lang="cs-CZ" dirty="0" smtClean="0"/>
              <a:t>.</a:t>
            </a:r>
          </a:p>
          <a:p>
            <a:r>
              <a:rPr lang="cs-CZ" dirty="0"/>
              <a:t>VLASÁK, Martin. </a:t>
            </a:r>
            <a:r>
              <a:rPr lang="cs-CZ" i="1" dirty="0"/>
              <a:t>Okrasné dřeviny</a:t>
            </a:r>
            <a:r>
              <a:rPr lang="cs-CZ" dirty="0"/>
              <a:t>. 1. vyd. Mělník: Vyšší odborná škola zahradnická a Střední zahradnická škola ve spolupráci s nakl. </a:t>
            </a:r>
            <a:r>
              <a:rPr lang="cs-CZ" dirty="0" err="1"/>
              <a:t>Rebo</a:t>
            </a:r>
            <a:r>
              <a:rPr lang="cs-CZ" dirty="0"/>
              <a:t>, 2012, 376 s. ISBN 978-80-904782-9-9.</a:t>
            </a:r>
          </a:p>
        </p:txBody>
      </p:sp>
    </p:spTree>
    <p:extLst>
      <p:ext uri="{BB962C8B-B14F-4D97-AF65-F5344CB8AC3E}">
        <p14:creationId xmlns:p14="http://schemas.microsoft.com/office/powerpoint/2010/main" val="42460840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59</TotalTime>
  <Words>502</Words>
  <Application>Microsoft Office PowerPoint</Application>
  <PresentationFormat>Předvádění na obrazovce (4:3)</PresentationFormat>
  <Paragraphs>96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Austin</vt:lpstr>
      <vt:lpstr>Prezentace aplikace PowerPoint</vt:lpstr>
      <vt:lpstr>Generativní rozmnožování okrasných dřevin</vt:lpstr>
      <vt:lpstr>Výhody</vt:lpstr>
      <vt:lpstr>Nevýhody</vt:lpstr>
      <vt:lpstr>Prezentace aplikace PowerPoint</vt:lpstr>
      <vt:lpstr>Sklizňová zralost semen</vt:lpstr>
      <vt:lpstr>Posklizňová úprava plodů</vt:lpstr>
      <vt:lpstr>Skladování semen</vt:lpstr>
      <vt:lpstr>Úprava osiva před výsevem</vt:lpstr>
      <vt:lpstr>Statifikace semen (v bedně), nahoře ochranné pletivo proti hlodavcům</vt:lpstr>
      <vt:lpstr>Výsev semen</vt:lpstr>
      <vt:lpstr>Prezentace aplikace PowerPoint</vt:lpstr>
      <vt:lpstr>Sklizeň semenáčků</vt:lpstr>
      <vt:lpstr>Záhonových vyorávač prostokořenných sazen</vt:lpstr>
      <vt:lpstr>Použité zdroje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Miroslav Brimus</dc:creator>
  <cp:lastModifiedBy>Miroslav Brimus</cp:lastModifiedBy>
  <cp:revision>12</cp:revision>
  <dcterms:created xsi:type="dcterms:W3CDTF">2013-12-31T09:13:38Z</dcterms:created>
  <dcterms:modified xsi:type="dcterms:W3CDTF">2014-01-05T15:10:59Z</dcterms:modified>
</cp:coreProperties>
</file>