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sldIdLst>
    <p:sldId id="275" r:id="rId2"/>
    <p:sldId id="258" r:id="rId3"/>
    <p:sldId id="257" r:id="rId4"/>
    <p:sldId id="267" r:id="rId5"/>
    <p:sldId id="259" r:id="rId6"/>
    <p:sldId id="268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9" r:id="rId15"/>
    <p:sldId id="270" r:id="rId16"/>
    <p:sldId id="271" r:id="rId17"/>
    <p:sldId id="272" r:id="rId18"/>
    <p:sldId id="273" r:id="rId19"/>
    <p:sldId id="274" r:id="rId2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Střední styl 2 – zvýraznění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887ED3FD-65E5-41F3-8F20-12173A42C446}" type="datetimeFigureOut">
              <a:rPr lang="cs-CZ" smtClean="0"/>
              <a:t>5.1.2014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D7DEC403-C88A-49B8-BF6B-7F014CC6645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ED3FD-65E5-41F3-8F20-12173A42C446}" type="datetimeFigureOut">
              <a:rPr lang="cs-CZ" smtClean="0"/>
              <a:t>5.1.2014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EC403-C88A-49B8-BF6B-7F014CC6645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ED3FD-65E5-41F3-8F20-12173A42C446}" type="datetimeFigureOut">
              <a:rPr lang="cs-CZ" smtClean="0"/>
              <a:t>5.1.2014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EC403-C88A-49B8-BF6B-7F014CC6645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ED3FD-65E5-41F3-8F20-12173A42C446}" type="datetimeFigureOut">
              <a:rPr lang="cs-CZ" smtClean="0"/>
              <a:t>5.1.2014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EC403-C88A-49B8-BF6B-7F014CC66457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ED3FD-65E5-41F3-8F20-12173A42C446}" type="datetimeFigureOut">
              <a:rPr lang="cs-CZ" smtClean="0"/>
              <a:t>5.1.2014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EC403-C88A-49B8-BF6B-7F014CC66457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ED3FD-65E5-41F3-8F20-12173A42C446}" type="datetimeFigureOut">
              <a:rPr lang="cs-CZ" smtClean="0"/>
              <a:t>5.1.2014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EC403-C88A-49B8-BF6B-7F014CC6645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ED3FD-65E5-41F3-8F20-12173A42C446}" type="datetimeFigureOut">
              <a:rPr lang="cs-CZ" smtClean="0"/>
              <a:t>5.1.2014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EC403-C88A-49B8-BF6B-7F014CC6645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887ED3FD-65E5-41F3-8F20-12173A42C446}" type="datetimeFigureOut">
              <a:rPr lang="cs-CZ" smtClean="0"/>
              <a:t>5.1.2014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D7DEC403-C88A-49B8-BF6B-7F014CC6645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887ED3FD-65E5-41F3-8F20-12173A42C446}" type="datetimeFigureOut">
              <a:rPr lang="cs-CZ" smtClean="0"/>
              <a:t>5.1.2014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D7DEC403-C88A-49B8-BF6B-7F014CC6645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ED3FD-65E5-41F3-8F20-12173A42C446}" type="datetimeFigureOut">
              <a:rPr lang="cs-CZ" smtClean="0"/>
              <a:t>5.1.2014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EC403-C88A-49B8-BF6B-7F014CC6645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ED3FD-65E5-41F3-8F20-12173A42C446}" type="datetimeFigureOut">
              <a:rPr lang="cs-CZ" smtClean="0"/>
              <a:t>5.1.2014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EC403-C88A-49B8-BF6B-7F014CC6645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887ED3FD-65E5-41F3-8F20-12173A42C446}" type="datetimeFigureOut">
              <a:rPr lang="cs-CZ" smtClean="0"/>
              <a:t>5.1.2014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D7DEC403-C88A-49B8-BF6B-7F014CC66457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99284929"/>
              </p:ext>
            </p:extLst>
          </p:nvPr>
        </p:nvGraphicFramePr>
        <p:xfrm>
          <a:off x="1763688" y="764704"/>
          <a:ext cx="5544616" cy="4392489"/>
        </p:xfrm>
        <a:graphic>
          <a:graphicData uri="http://schemas.openxmlformats.org/drawingml/2006/table">
            <a:tbl>
              <a:tblPr firstRow="1" firstCol="1" bandRow="1">
                <a:tableStyleId>{00A15C55-8517-42AA-B614-E9B94910E393}</a:tableStyleId>
              </a:tblPr>
              <a:tblGrid>
                <a:gridCol w="1465912"/>
                <a:gridCol w="4078704"/>
              </a:tblGrid>
              <a:tr h="2481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Číslo projektu</a:t>
                      </a:r>
                      <a:endParaRPr lang="cs-CZ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67" marR="55267" marT="0" marB="0" anchor="ctr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CZ.1.07/1.5.00/34.0565</a:t>
                      </a:r>
                      <a:endParaRPr lang="cs-CZ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67" marR="55267" marT="0" marB="0" anchor="ctr">
                    <a:solidFill>
                      <a:schemeClr val="bg2">
                        <a:lumMod val="50000"/>
                      </a:schemeClr>
                    </a:solidFill>
                  </a:tcPr>
                </a:tc>
              </a:tr>
              <a:tr h="3483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Číslo materiálu</a:t>
                      </a:r>
                      <a:endParaRPr lang="cs-CZ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67" marR="55267" marT="0" marB="0" anchor="ctr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90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VY-32-INOVACE-518 </a:t>
                      </a:r>
                      <a:r>
                        <a:rPr lang="cs-CZ" sz="9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Slovník důležitých pojmů pro 1. ročník</a:t>
                      </a:r>
                      <a:endParaRPr lang="cs-CZ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5267" marR="55267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8127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Název školy</a:t>
                      </a:r>
                      <a:endParaRPr lang="cs-CZ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67" marR="55267" marT="0" marB="0" anchor="ctr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9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Masarykova střední škola zemědělská a Vyšší odborná škola, Opava, příspěvková organizace</a:t>
                      </a:r>
                    </a:p>
                  </a:txBody>
                  <a:tcPr marL="55267" marR="55267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2539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Autor</a:t>
                      </a:r>
                      <a:endParaRPr lang="cs-CZ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67" marR="55267" marT="0" marB="0" anchor="ctr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9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Ing. Daniela </a:t>
                      </a:r>
                      <a:r>
                        <a:rPr lang="cs-CZ" sz="9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Brímusová</a:t>
                      </a:r>
                      <a:endParaRPr lang="cs-CZ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5267" marR="55267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5792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Průřezová témata</a:t>
                      </a:r>
                      <a:endParaRPr lang="cs-CZ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67" marR="55267" marT="0" marB="0" anchor="ctr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9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Člověk a životní prostředí</a:t>
                      </a:r>
                    </a:p>
                  </a:txBody>
                  <a:tcPr marL="55267" marR="55267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2989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Tematický celek</a:t>
                      </a:r>
                      <a:endParaRPr lang="cs-CZ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67" marR="55267" marT="0" marB="0" anchor="ctr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9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Sadovnické úpravy</a:t>
                      </a:r>
                    </a:p>
                  </a:txBody>
                  <a:tcPr marL="55267" marR="55267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2931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Ročník</a:t>
                      </a:r>
                      <a:endParaRPr lang="cs-CZ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67" marR="55267" marT="0" marB="0" anchor="ctr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9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r>
                        <a:rPr lang="cs-CZ" sz="9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Za</a:t>
                      </a:r>
                      <a:endParaRPr lang="cs-CZ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5267" marR="55267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1763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Datum tvorby</a:t>
                      </a:r>
                      <a:endParaRPr lang="cs-CZ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67" marR="55267" marT="0" marB="0" anchor="ctr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9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3.1.2013</a:t>
                      </a:r>
                      <a:endParaRPr lang="cs-CZ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5267" marR="55267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483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Datum a místo ověření</a:t>
                      </a:r>
                      <a:endParaRPr lang="cs-CZ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67" marR="55267" marT="0" marB="0" anchor="ctr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9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26.4.2013 SAD 1. Za</a:t>
                      </a:r>
                      <a:endParaRPr lang="cs-CZ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5267" marR="55267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483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Druh učebního materiálu</a:t>
                      </a:r>
                      <a:endParaRPr lang="cs-CZ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67" marR="55267" marT="0" marB="0" anchor="ctr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9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Prezentace</a:t>
                      </a:r>
                    </a:p>
                  </a:txBody>
                  <a:tcPr marL="55267" marR="55267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2207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Anotace</a:t>
                      </a:r>
                      <a:endParaRPr lang="cs-CZ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67" marR="55267" marT="0" marB="0" anchor="ctr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9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Výklad nové látky – názornější a přehlednější vysvětlení učiva</a:t>
                      </a:r>
                    </a:p>
                  </a:txBody>
                  <a:tcPr marL="55267" marR="55267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25982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Klíčová slova</a:t>
                      </a:r>
                      <a:endParaRPr lang="cs-CZ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67" marR="55267" marT="0" marB="0" anchor="ctr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9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Adaptace, balustráda,  drnování,  </a:t>
                      </a:r>
                      <a:r>
                        <a:rPr lang="cs-CZ" sz="9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gabiony</a:t>
                      </a:r>
                      <a:r>
                        <a:rPr lang="cs-CZ" sz="9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 tůně, voliéra, záhon, zemina</a:t>
                      </a:r>
                      <a:endParaRPr lang="cs-CZ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5267" marR="55267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4433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Metodický pokyn</a:t>
                      </a:r>
                      <a:endParaRPr lang="cs-CZ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67" marR="55267" marT="0" marB="0" anchor="ctr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Určeno k výkladu do hodiny i pro samostudium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Možnosti využití – práce s učebnicí, internetem</a:t>
                      </a:r>
                      <a:endParaRPr lang="cs-CZ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67" marR="55267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204361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Pokud není uvedeno jinak, použitý materiál je z vlastních zdrojů autora.</a:t>
                      </a:r>
                      <a:endParaRPr lang="cs-CZ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67" marR="55267" marT="0" marB="0" anchor="ctr">
                    <a:solidFill>
                      <a:schemeClr val="bg2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0096" y="5157192"/>
            <a:ext cx="6083808" cy="959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08562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1691680" y="2492896"/>
            <a:ext cx="5723468" cy="1828090"/>
          </a:xfrm>
        </p:spPr>
        <p:txBody>
          <a:bodyPr/>
          <a:lstStyle/>
          <a:p>
            <a:r>
              <a:rPr lang="cs-CZ" dirty="0" smtClean="0"/>
              <a:t>Slovník důležitých pojmů pro 1. ročník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763676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A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b="1" dirty="0" smtClean="0"/>
              <a:t>Abiotický prvek </a:t>
            </a:r>
            <a:r>
              <a:rPr lang="cs-CZ" dirty="0" smtClean="0"/>
              <a:t>– nežitý prvek kompozice</a:t>
            </a:r>
          </a:p>
          <a:p>
            <a:endParaRPr lang="cs-CZ" dirty="0" smtClean="0"/>
          </a:p>
          <a:p>
            <a:r>
              <a:rPr lang="cs-CZ" b="1" dirty="0" smtClean="0"/>
              <a:t>Abstrakce</a:t>
            </a:r>
            <a:r>
              <a:rPr lang="cs-CZ" dirty="0" smtClean="0"/>
              <a:t> – výtvarný postup nezávislý na konkrétnu</a:t>
            </a:r>
          </a:p>
          <a:p>
            <a:endParaRPr lang="cs-CZ" dirty="0" smtClean="0"/>
          </a:p>
          <a:p>
            <a:r>
              <a:rPr lang="cs-CZ" b="1" dirty="0" smtClean="0"/>
              <a:t>Adaptace</a:t>
            </a:r>
            <a:r>
              <a:rPr lang="cs-CZ" dirty="0" smtClean="0"/>
              <a:t> – přizpůsobení objektu zeleně novým požadavkům se zřetelem na zachování jeho původního charakteru</a:t>
            </a:r>
          </a:p>
          <a:p>
            <a:endParaRPr lang="cs-CZ" dirty="0" smtClean="0"/>
          </a:p>
          <a:p>
            <a:r>
              <a:rPr lang="cs-CZ" b="1" dirty="0" err="1" smtClean="0"/>
              <a:t>Aerifikace</a:t>
            </a:r>
            <a:r>
              <a:rPr lang="cs-CZ" dirty="0" smtClean="0"/>
              <a:t> </a:t>
            </a:r>
            <a:r>
              <a:rPr lang="cs-CZ" b="1" dirty="0" smtClean="0"/>
              <a:t>(provzdušnění) </a:t>
            </a:r>
            <a:r>
              <a:rPr lang="cs-CZ" dirty="0" smtClean="0"/>
              <a:t>- </a:t>
            </a:r>
            <a:r>
              <a:rPr lang="cs-CZ" dirty="0"/>
              <a:t>mechanické proděravení travního drnu pomocí dutých nebo plných hrotů do hloubky až 15cm. Cílem je odlehčit utužený terén a vzniklé díry zaplnit křemičitým pískem o zrnitosti 0-2mm nebo substrátem</a:t>
            </a:r>
          </a:p>
        </p:txBody>
      </p:sp>
    </p:spTree>
    <p:extLst>
      <p:ext uri="{BB962C8B-B14F-4D97-AF65-F5344CB8AC3E}">
        <p14:creationId xmlns:p14="http://schemas.microsoft.com/office/powerpoint/2010/main" val="32173927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A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b="1" dirty="0" smtClean="0"/>
              <a:t>Alpinum</a:t>
            </a:r>
            <a:r>
              <a:rPr lang="cs-CZ" dirty="0" smtClean="0"/>
              <a:t> (skalka) - </a:t>
            </a:r>
            <a:r>
              <a:rPr lang="cs-CZ" dirty="0"/>
              <a:t>zpravidla uměle založená skalní partie v zahradě nebo parku, osázená </a:t>
            </a:r>
            <a:r>
              <a:rPr lang="cs-CZ" dirty="0" smtClean="0"/>
              <a:t>rostlinami</a:t>
            </a:r>
          </a:p>
          <a:p>
            <a:endParaRPr lang="cs-CZ" dirty="0" smtClean="0"/>
          </a:p>
          <a:p>
            <a:r>
              <a:rPr lang="cs-CZ" b="1" dirty="0" smtClean="0"/>
              <a:t>Altán</a:t>
            </a:r>
            <a:r>
              <a:rPr lang="cs-CZ" dirty="0" smtClean="0"/>
              <a:t> (besídka) - </a:t>
            </a:r>
            <a:r>
              <a:rPr lang="cs-CZ" dirty="0"/>
              <a:t>vzdušná zastřešená stavba, sloužící k odpočinku a ochraně před sluncem a </a:t>
            </a:r>
            <a:r>
              <a:rPr lang="cs-CZ" dirty="0" smtClean="0"/>
              <a:t>deštěm</a:t>
            </a:r>
          </a:p>
          <a:p>
            <a:endParaRPr lang="cs-CZ" dirty="0" smtClean="0"/>
          </a:p>
          <a:p>
            <a:r>
              <a:rPr lang="cs-CZ" b="1" dirty="0" smtClean="0"/>
              <a:t>Asanace porostu</a:t>
            </a:r>
            <a:r>
              <a:rPr lang="cs-CZ" dirty="0" smtClean="0"/>
              <a:t> - </a:t>
            </a:r>
            <a:r>
              <a:rPr lang="cs-CZ" dirty="0"/>
              <a:t>odstranění porostu nebo dřeviny odstraněním nevyhovujících dřevin nebo jejich </a:t>
            </a:r>
            <a:r>
              <a:rPr lang="cs-CZ" dirty="0" smtClean="0"/>
              <a:t>částí</a:t>
            </a:r>
          </a:p>
          <a:p>
            <a:endParaRPr lang="cs-CZ" dirty="0"/>
          </a:p>
          <a:p>
            <a:r>
              <a:rPr lang="cs-CZ" b="1" dirty="0" smtClean="0"/>
              <a:t>Asymetrie</a:t>
            </a:r>
            <a:r>
              <a:rPr lang="cs-CZ" dirty="0" smtClean="0"/>
              <a:t> (nesouměrnost) - </a:t>
            </a:r>
            <a:r>
              <a:rPr lang="cs-CZ" dirty="0"/>
              <a:t>volné uspořádání prvků</a:t>
            </a:r>
          </a:p>
        </p:txBody>
      </p:sp>
    </p:spTree>
    <p:extLst>
      <p:ext uri="{BB962C8B-B14F-4D97-AF65-F5344CB8AC3E}">
        <p14:creationId xmlns:p14="http://schemas.microsoft.com/office/powerpoint/2010/main" val="1403285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B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b="1" dirty="0" smtClean="0"/>
              <a:t>Balustráda</a:t>
            </a:r>
            <a:r>
              <a:rPr lang="cs-CZ" dirty="0" smtClean="0"/>
              <a:t> – kamenné sloupkovité zábradlí</a:t>
            </a:r>
          </a:p>
          <a:p>
            <a:endParaRPr lang="cs-CZ" dirty="0"/>
          </a:p>
          <a:p>
            <a:r>
              <a:rPr lang="cs-CZ" b="1" dirty="0" smtClean="0"/>
              <a:t>Barevný kruh </a:t>
            </a:r>
            <a:r>
              <a:rPr lang="cs-CZ" dirty="0" smtClean="0"/>
              <a:t>- </a:t>
            </a:r>
            <a:r>
              <a:rPr lang="cs-CZ" dirty="0"/>
              <a:t>přirozené uspořádání barev v kruhu podle vlnové </a:t>
            </a:r>
            <a:r>
              <a:rPr lang="cs-CZ" dirty="0" smtClean="0"/>
              <a:t>délky</a:t>
            </a:r>
          </a:p>
          <a:p>
            <a:endParaRPr lang="cs-CZ" dirty="0"/>
          </a:p>
          <a:p>
            <a:r>
              <a:rPr lang="cs-CZ" b="1" dirty="0" smtClean="0"/>
              <a:t>Baroko</a:t>
            </a:r>
            <a:r>
              <a:rPr lang="cs-CZ" dirty="0" smtClean="0"/>
              <a:t> - </a:t>
            </a:r>
            <a:r>
              <a:rPr lang="cs-CZ" dirty="0"/>
              <a:t>vůdčí sloh evropského umění 17.-18. století </a:t>
            </a:r>
            <a:r>
              <a:rPr lang="cs-CZ" dirty="0" smtClean="0"/>
              <a:t>charakteristický </a:t>
            </a:r>
            <a:r>
              <a:rPr lang="cs-CZ" dirty="0"/>
              <a:t>pokroucenými liniemi, využíváním optických klamů, prací se světlem</a:t>
            </a:r>
          </a:p>
        </p:txBody>
      </p:sp>
    </p:spTree>
    <p:extLst>
      <p:ext uri="{BB962C8B-B14F-4D97-AF65-F5344CB8AC3E}">
        <p14:creationId xmlns:p14="http://schemas.microsoft.com/office/powerpoint/2010/main" val="22872687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B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Bazén</a:t>
            </a:r>
            <a:r>
              <a:rPr lang="cs-CZ" dirty="0" smtClean="0"/>
              <a:t> - </a:t>
            </a:r>
            <a:r>
              <a:rPr lang="cs-CZ" dirty="0"/>
              <a:t>umělá vodní nádrž oddělená od okolí pevným dnem i </a:t>
            </a:r>
            <a:r>
              <a:rPr lang="cs-CZ" dirty="0" smtClean="0"/>
              <a:t>stěnami</a:t>
            </a:r>
          </a:p>
          <a:p>
            <a:endParaRPr lang="cs-CZ" dirty="0"/>
          </a:p>
          <a:p>
            <a:r>
              <a:rPr lang="cs-CZ" b="1" dirty="0" smtClean="0"/>
              <a:t>Beton</a:t>
            </a:r>
            <a:r>
              <a:rPr lang="cs-CZ" dirty="0" smtClean="0"/>
              <a:t> - </a:t>
            </a:r>
            <a:r>
              <a:rPr lang="cs-CZ" dirty="0"/>
              <a:t>směs cementu vody a kameniva ze které vznikne umělý </a:t>
            </a:r>
            <a:r>
              <a:rPr lang="cs-CZ" dirty="0" smtClean="0"/>
              <a:t>kámen</a:t>
            </a:r>
          </a:p>
          <a:p>
            <a:endParaRPr lang="cs-CZ" dirty="0"/>
          </a:p>
          <a:p>
            <a:r>
              <a:rPr lang="cs-CZ" b="1" dirty="0" smtClean="0"/>
              <a:t>Biomasa</a:t>
            </a:r>
            <a:r>
              <a:rPr lang="cs-CZ" dirty="0" smtClean="0"/>
              <a:t> - </a:t>
            </a:r>
            <a:r>
              <a:rPr lang="cs-CZ" dirty="0"/>
              <a:t>organická hmota tvořená především rostlinnými částmi</a:t>
            </a:r>
          </a:p>
        </p:txBody>
      </p:sp>
    </p:spTree>
    <p:extLst>
      <p:ext uri="{BB962C8B-B14F-4D97-AF65-F5344CB8AC3E}">
        <p14:creationId xmlns:p14="http://schemas.microsoft.com/office/powerpoint/2010/main" val="31781868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D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Dominanta</a:t>
            </a:r>
            <a:r>
              <a:rPr lang="cs-CZ" dirty="0" smtClean="0"/>
              <a:t> - </a:t>
            </a:r>
            <a:r>
              <a:rPr lang="cs-CZ" dirty="0"/>
              <a:t>hlavní prvek </a:t>
            </a:r>
            <a:r>
              <a:rPr lang="cs-CZ" dirty="0" smtClean="0"/>
              <a:t>kompozice</a:t>
            </a:r>
          </a:p>
          <a:p>
            <a:endParaRPr lang="cs-CZ" dirty="0"/>
          </a:p>
          <a:p>
            <a:r>
              <a:rPr lang="cs-CZ" b="1" dirty="0" smtClean="0"/>
              <a:t>Drnování</a:t>
            </a:r>
            <a:r>
              <a:rPr lang="cs-CZ" dirty="0" smtClean="0"/>
              <a:t> - </a:t>
            </a:r>
            <a:r>
              <a:rPr lang="cs-CZ" dirty="0"/>
              <a:t>způsob zakládání trávníků</a:t>
            </a:r>
          </a:p>
        </p:txBody>
      </p:sp>
    </p:spTree>
    <p:extLst>
      <p:ext uri="{BB962C8B-B14F-4D97-AF65-F5344CB8AC3E}">
        <p14:creationId xmlns:p14="http://schemas.microsoft.com/office/powerpoint/2010/main" val="11390570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G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err="1" smtClean="0"/>
              <a:t>Gabiony</a:t>
            </a:r>
            <a:r>
              <a:rPr lang="cs-CZ" dirty="0" smtClean="0"/>
              <a:t> – drátěné kontejnery plněné kamenivem. Nacházejí využití jako mobilní protipovodňové hráze, dále při úpravách a rekultivaci hrází, břehů vodních toků a rybníků nebo při úpravě svahů, na nichž by jinak hrozily sesuvy půdy, slouží k vytváření dočasných náspů či při záchranných pracích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456908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H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Hřiště</a:t>
            </a:r>
            <a:r>
              <a:rPr lang="cs-CZ" dirty="0" smtClean="0"/>
              <a:t> – </a:t>
            </a:r>
            <a:r>
              <a:rPr lang="cs-CZ" dirty="0"/>
              <a:t>plocha upravená pro sport nebo hry </a:t>
            </a:r>
            <a:endParaRPr lang="cs-CZ" dirty="0" smtClean="0"/>
          </a:p>
          <a:p>
            <a:endParaRPr lang="cs-CZ" dirty="0"/>
          </a:p>
          <a:p>
            <a:r>
              <a:rPr lang="cs-CZ" b="1" dirty="0" smtClean="0"/>
              <a:t>Humus</a:t>
            </a:r>
            <a:r>
              <a:rPr lang="cs-CZ" dirty="0" smtClean="0"/>
              <a:t> - </a:t>
            </a:r>
            <a:r>
              <a:rPr lang="cs-CZ" dirty="0"/>
              <a:t>organická složka půdy vznikající činností půdních mikroorganismů</a:t>
            </a:r>
          </a:p>
        </p:txBody>
      </p:sp>
    </p:spTree>
    <p:extLst>
      <p:ext uri="{BB962C8B-B14F-4D97-AF65-F5344CB8AC3E}">
        <p14:creationId xmlns:p14="http://schemas.microsoft.com/office/powerpoint/2010/main" val="17152336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J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Jezírko</a:t>
            </a:r>
            <a:r>
              <a:rPr lang="cs-CZ" dirty="0" smtClean="0"/>
              <a:t> - </a:t>
            </a:r>
            <a:r>
              <a:rPr lang="cs-CZ" dirty="0"/>
              <a:t>malá vodní nádrž vytvořená uměle podle přírodních vzorů</a:t>
            </a:r>
          </a:p>
        </p:txBody>
      </p:sp>
    </p:spTree>
    <p:extLst>
      <p:ext uri="{BB962C8B-B14F-4D97-AF65-F5344CB8AC3E}">
        <p14:creationId xmlns:p14="http://schemas.microsoft.com/office/powerpoint/2010/main" val="14610037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K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Kontrast</a:t>
            </a:r>
            <a:r>
              <a:rPr lang="cs-CZ" dirty="0" smtClean="0"/>
              <a:t> - </a:t>
            </a:r>
            <a:r>
              <a:rPr lang="cs-CZ" dirty="0"/>
              <a:t>nápadná odchylka od blízkých prvků</a:t>
            </a:r>
            <a:endParaRPr lang="cs-CZ" dirty="0" smtClean="0"/>
          </a:p>
          <a:p>
            <a:endParaRPr lang="cs-CZ" dirty="0"/>
          </a:p>
          <a:p>
            <a:r>
              <a:rPr lang="cs-CZ" b="1" dirty="0" smtClean="0"/>
              <a:t>Květinová zídka </a:t>
            </a:r>
            <a:r>
              <a:rPr lang="cs-CZ" dirty="0" smtClean="0"/>
              <a:t>- </a:t>
            </a:r>
            <a:r>
              <a:rPr lang="cs-CZ" dirty="0"/>
              <a:t>suchá zídka osázená květinami nebo jinými vhodnými druhy rostlin</a:t>
            </a:r>
          </a:p>
        </p:txBody>
      </p:sp>
    </p:spTree>
    <p:extLst>
      <p:ext uri="{BB962C8B-B14F-4D97-AF65-F5344CB8AC3E}">
        <p14:creationId xmlns:p14="http://schemas.microsoft.com/office/powerpoint/2010/main" val="308519545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O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Organická hmota </a:t>
            </a:r>
            <a:r>
              <a:rPr lang="cs-CZ" dirty="0" smtClean="0"/>
              <a:t>- </a:t>
            </a:r>
            <a:r>
              <a:rPr lang="cs-CZ" dirty="0"/>
              <a:t>živé a odumřelé organismy nebo části</a:t>
            </a:r>
          </a:p>
        </p:txBody>
      </p:sp>
    </p:spTree>
    <p:extLst>
      <p:ext uri="{BB962C8B-B14F-4D97-AF65-F5344CB8AC3E}">
        <p14:creationId xmlns:p14="http://schemas.microsoft.com/office/powerpoint/2010/main" val="368796116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Pergola</a:t>
            </a:r>
            <a:r>
              <a:rPr lang="cs-CZ" dirty="0" smtClean="0"/>
              <a:t> - </a:t>
            </a:r>
            <a:r>
              <a:rPr lang="cs-CZ" dirty="0"/>
              <a:t>lehká otevřená zahradní konstrukce sloužící zpravidla jako opora pro popínavé rostliny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4567835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R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Rybník</a:t>
            </a:r>
            <a:r>
              <a:rPr lang="cs-CZ" dirty="0" smtClean="0"/>
              <a:t> - </a:t>
            </a:r>
            <a:r>
              <a:rPr lang="cs-CZ" dirty="0"/>
              <a:t>umělá vodní nádrž určená především k chovu ryb s možností úplného a pravidelného vypouštění</a:t>
            </a:r>
          </a:p>
        </p:txBody>
      </p:sp>
    </p:spTree>
    <p:extLst>
      <p:ext uri="{BB962C8B-B14F-4D97-AF65-F5344CB8AC3E}">
        <p14:creationId xmlns:p14="http://schemas.microsoft.com/office/powerpoint/2010/main" val="155455577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S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b="1" dirty="0" smtClean="0"/>
              <a:t>Sadovnická úprava </a:t>
            </a:r>
            <a:r>
              <a:rPr lang="cs-CZ" dirty="0" smtClean="0"/>
              <a:t>- </a:t>
            </a:r>
            <a:r>
              <a:rPr lang="cs-CZ" dirty="0"/>
              <a:t>krajinářská a zahradní úprava</a:t>
            </a:r>
            <a:endParaRPr lang="cs-CZ" dirty="0" smtClean="0"/>
          </a:p>
          <a:p>
            <a:endParaRPr lang="cs-CZ" dirty="0"/>
          </a:p>
          <a:p>
            <a:r>
              <a:rPr lang="cs-CZ" b="1" dirty="0" smtClean="0"/>
              <a:t>Skalnička</a:t>
            </a:r>
            <a:r>
              <a:rPr lang="cs-CZ" dirty="0" smtClean="0"/>
              <a:t> (alpinka) – rostlina, </a:t>
            </a:r>
            <a:r>
              <a:rPr lang="cs-CZ" dirty="0"/>
              <a:t>jejíž původní přirozený výskyt je ve vysokohorské oblasti</a:t>
            </a:r>
            <a:endParaRPr lang="cs-CZ" dirty="0" smtClean="0"/>
          </a:p>
          <a:p>
            <a:endParaRPr lang="cs-CZ" dirty="0"/>
          </a:p>
          <a:p>
            <a:r>
              <a:rPr lang="cs-CZ" b="1" dirty="0" smtClean="0"/>
              <a:t>Suchá zídka </a:t>
            </a:r>
            <a:r>
              <a:rPr lang="cs-CZ" dirty="0" smtClean="0"/>
              <a:t>– zídka z přírodních kamenů, převážně bez pevného pojiva, postavená jako zídka opěrná, která může být osázená rostlinami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9543387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T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Tůně</a:t>
            </a:r>
            <a:r>
              <a:rPr lang="cs-CZ" dirty="0" smtClean="0"/>
              <a:t> – terénní prohlubně naplněné vodou, které se liší od malých vodních nádrží tím, že je nelze vypustit a že nevznikají vzdutím vody za hrází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6530032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V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b="1" dirty="0" err="1" smtClean="0"/>
              <a:t>Vertikutace</a:t>
            </a:r>
            <a:r>
              <a:rPr lang="cs-CZ" dirty="0" smtClean="0"/>
              <a:t> – mechanické prořezání povrchové vrstvy travního drnu, včetně horní vegetační vrstvy půdy, soustavou pevných rotujících nožů postavených kolmo k povrchu půdy</a:t>
            </a:r>
          </a:p>
          <a:p>
            <a:endParaRPr lang="cs-CZ" dirty="0"/>
          </a:p>
          <a:p>
            <a:r>
              <a:rPr lang="cs-CZ" b="1" dirty="0" smtClean="0"/>
              <a:t>Voliéra</a:t>
            </a:r>
            <a:r>
              <a:rPr lang="cs-CZ" dirty="0" smtClean="0"/>
              <a:t> – větší klec pro ptactvo</a:t>
            </a:r>
          </a:p>
          <a:p>
            <a:endParaRPr lang="cs-CZ" dirty="0"/>
          </a:p>
          <a:p>
            <a:r>
              <a:rPr lang="cs-CZ" b="1" dirty="0" smtClean="0"/>
              <a:t>Výpěstek</a:t>
            </a:r>
            <a:r>
              <a:rPr lang="cs-CZ" dirty="0" smtClean="0"/>
              <a:t> - </a:t>
            </a:r>
            <a:r>
              <a:rPr lang="cs-CZ" dirty="0"/>
              <a:t>sazenice vypěstovaná </a:t>
            </a:r>
            <a:r>
              <a:rPr lang="cs-CZ" dirty="0" smtClean="0"/>
              <a:t>školkařskými </a:t>
            </a:r>
            <a:r>
              <a:rPr lang="cs-CZ" dirty="0"/>
              <a:t>technologiemi expedovaná v kontejneru se zemním balem nebo </a:t>
            </a:r>
            <a:r>
              <a:rPr lang="cs-CZ" dirty="0" err="1" smtClean="0"/>
              <a:t>prostokořená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0711653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Z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b="1" dirty="0" smtClean="0"/>
              <a:t>Záhon</a:t>
            </a:r>
            <a:r>
              <a:rPr lang="cs-CZ" dirty="0" smtClean="0"/>
              <a:t> - </a:t>
            </a:r>
            <a:r>
              <a:rPr lang="cs-CZ" dirty="0"/>
              <a:t>zahradnickým způsobem obdělaná část pozemku určená k osázení rostlinami nebo již dříve osázená</a:t>
            </a:r>
          </a:p>
          <a:p>
            <a:endParaRPr lang="cs-CZ" dirty="0"/>
          </a:p>
          <a:p>
            <a:r>
              <a:rPr lang="cs-CZ" b="1" dirty="0" smtClean="0"/>
              <a:t>Zahradnická zemina </a:t>
            </a:r>
            <a:r>
              <a:rPr lang="cs-CZ" dirty="0" smtClean="0"/>
              <a:t>- substrát </a:t>
            </a:r>
            <a:r>
              <a:rPr lang="cs-CZ" dirty="0"/>
              <a:t>se specifickými vlastnostmi vhodnými pro pěstování rostlin, zpravidla s vyšším podílem organické hmoty než je běžné u ornice</a:t>
            </a:r>
            <a:endParaRPr lang="cs-CZ" dirty="0" smtClean="0"/>
          </a:p>
          <a:p>
            <a:endParaRPr lang="cs-CZ" dirty="0"/>
          </a:p>
          <a:p>
            <a:r>
              <a:rPr lang="cs-CZ" b="1" dirty="0" smtClean="0"/>
              <a:t>Zakladač trávníků/trávníkový </a:t>
            </a:r>
            <a:r>
              <a:rPr lang="cs-CZ" b="1" dirty="0" err="1" smtClean="0"/>
              <a:t>rekultivátor</a:t>
            </a:r>
            <a:r>
              <a:rPr lang="cs-CZ" dirty="0"/>
              <a:t> </a:t>
            </a:r>
            <a:r>
              <a:rPr lang="cs-CZ" dirty="0" smtClean="0"/>
              <a:t>– kombinovaný stroj pro přípravu půdy a zakládaní trávníků výsevem. V jedné pracovní operaci probíhá kypření půdy, shrabávání kamenů, starého travního drnu a ostatní biomasy, vyrovnání terénních nerovností, výsev a zapravení osiva do půdy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73523116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HURYCH, Václav. </a:t>
            </a:r>
            <a:r>
              <a:rPr lang="cs-CZ" i="1" dirty="0"/>
              <a:t>Tvorba zeleně</a:t>
            </a:r>
            <a:r>
              <a:rPr lang="cs-CZ" dirty="0"/>
              <a:t>: </a:t>
            </a:r>
            <a:r>
              <a:rPr lang="cs-CZ" i="1" dirty="0"/>
              <a:t>sadovnictví - krajinářství</a:t>
            </a:r>
            <a:r>
              <a:rPr lang="cs-CZ" dirty="0"/>
              <a:t>. 1. vyd. Mělník: Vyšší odborná škola zahradnická a Střední zahradnická škola ve spolupráci s </a:t>
            </a:r>
            <a:r>
              <a:rPr lang="cs-CZ" dirty="0" err="1"/>
              <a:t>Grada</a:t>
            </a:r>
            <a:r>
              <a:rPr lang="cs-CZ" dirty="0"/>
              <a:t> </a:t>
            </a:r>
            <a:r>
              <a:rPr lang="cs-CZ" dirty="0" err="1"/>
              <a:t>Publishing</a:t>
            </a:r>
            <a:r>
              <a:rPr lang="cs-CZ" dirty="0"/>
              <a:t>, 2011, 303 s. </a:t>
            </a:r>
            <a:r>
              <a:rPr lang="cs-CZ"/>
              <a:t>ISBN 978-80-247-3605-1</a:t>
            </a:r>
          </a:p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6988805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Špendlík">
  <a:themeElements>
    <a:clrScheme name="Špendlík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Špendlík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Špendlí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40</TotalTime>
  <Words>536</Words>
  <Application>Microsoft Office PowerPoint</Application>
  <PresentationFormat>Předvádění na obrazovce (4:3)</PresentationFormat>
  <Paragraphs>101</Paragraphs>
  <Slides>19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0" baseType="lpstr">
      <vt:lpstr>Špendlík</vt:lpstr>
      <vt:lpstr>Prezentace aplikace PowerPoint</vt:lpstr>
      <vt:lpstr>Slovník důležitých pojmů pro 1. ročník</vt:lpstr>
      <vt:lpstr>A</vt:lpstr>
      <vt:lpstr>A</vt:lpstr>
      <vt:lpstr>B</vt:lpstr>
      <vt:lpstr>B</vt:lpstr>
      <vt:lpstr>D</vt:lpstr>
      <vt:lpstr>G</vt:lpstr>
      <vt:lpstr>H</vt:lpstr>
      <vt:lpstr>J</vt:lpstr>
      <vt:lpstr>K</vt:lpstr>
      <vt:lpstr>O</vt:lpstr>
      <vt:lpstr>P</vt:lpstr>
      <vt:lpstr>R</vt:lpstr>
      <vt:lpstr>S</vt:lpstr>
      <vt:lpstr>T</vt:lpstr>
      <vt:lpstr>V</vt:lpstr>
      <vt:lpstr>Z</vt:lpstr>
      <vt:lpstr>Zdroje: </vt:lpstr>
    </vt:vector>
  </TitlesOfParts>
  <Company>Slumbi s.r.o.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Slovník důležitých pojmů pro 1. ročník</dc:title>
  <dc:creator>Miroslav Brimus</dc:creator>
  <cp:lastModifiedBy>Miroslav Brimus</cp:lastModifiedBy>
  <cp:revision>11</cp:revision>
  <dcterms:created xsi:type="dcterms:W3CDTF">2013-04-27T20:21:47Z</dcterms:created>
  <dcterms:modified xsi:type="dcterms:W3CDTF">2014-01-05T15:17:29Z</dcterms:modified>
</cp:coreProperties>
</file>