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67" r:id="rId2"/>
    <p:sldId id="268" r:id="rId3"/>
    <p:sldId id="263" r:id="rId4"/>
    <p:sldId id="257" r:id="rId5"/>
    <p:sldId id="258" r:id="rId6"/>
    <p:sldId id="259" r:id="rId7"/>
    <p:sldId id="265" r:id="rId8"/>
    <p:sldId id="260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6DF28-46AE-43B4-B014-D46D06FB1DBC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13A54B-B1FD-4373-9573-933D101D2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5943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8569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3424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9997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4235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2676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5951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0121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286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4142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8453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9932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8491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obrazky.superia.cz/mapy/mapa_evropy.php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brazky.superia.cz/mapy/(str.7)" TargetMode="External"/><Relationship Id="rId5" Type="http://schemas.openxmlformats.org/officeDocument/2006/relationships/hyperlink" Target="http://cs.wikipedia.org/wiki/Soubor:Europe_topography_map.png" TargetMode="External"/><Relationship Id="rId4" Type="http://schemas.openxmlformats.org/officeDocument/2006/relationships/hyperlink" Target="http://cs.wikipedia.org/wiki/Soubor:Location_of_Europe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40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Evropa</a:t>
            </a: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Kateřina Holá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Jakubské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670446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7716044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VY_32_INOVACE_53_Z_01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Evropa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Původ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vzniku názvu, rozloha, počet obyvatel a států,  regiony, poloha, členitost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seznámení s učivem a terminologií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19.1.2013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8092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925696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 vznikl název EVROPA?</a:t>
            </a:r>
            <a:endParaRPr lang="cs-CZ" sz="4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vádějí se dvě teorie:</a:t>
            </a:r>
          </a:p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.Europe byla dcerou řeckého boha Poseidona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název světadílu je odvozen od akkadského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slova „ereb“ = západ Slunce, nebo také země na západě, kde zapadá slunce</a:t>
            </a:r>
          </a:p>
          <a:p>
            <a:pPr marL="0" indent="0">
              <a:buNone/>
            </a:pPr>
            <a:endParaRPr lang="cs-CZ" sz="2800" dirty="0" smtClean="0"/>
          </a:p>
        </p:txBody>
      </p:sp>
      <p:pic>
        <p:nvPicPr>
          <p:cNvPr id="1026" name="Picture 2" descr="C:\Users\kaculinka\AppData\Local\Microsoft\Windows\Temporary Internet Files\Content.IE5\SR9WED0U\MC9004351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563430"/>
            <a:ext cx="1296144" cy="1650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culinka\AppData\Local\Microsoft\Windows\Temporary Internet Files\Content.IE5\32E2AD2E\MC9004149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92" y="2609044"/>
            <a:ext cx="2309846" cy="163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kaculinka\AppData\Local\Microsoft\Windows\Temporary Internet Files\Content.IE5\32E2AD2E\MP9001790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1" y="5085184"/>
            <a:ext cx="230279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3487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8856984" cy="1152128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Evropa</a:t>
            </a:r>
            <a:endParaRPr lang="cs-CZ" sz="8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8" name="Zástupný symbol pro obsah 1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3384493"/>
              </p:ext>
            </p:extLst>
          </p:nvPr>
        </p:nvGraphicFramePr>
        <p:xfrm>
          <a:off x="611560" y="1678996"/>
          <a:ext cx="8137526" cy="49216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8763"/>
                <a:gridCol w="4068763"/>
              </a:tblGrid>
              <a:tr h="87122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Rozloha:</a:t>
                      </a:r>
                      <a:endParaRPr lang="cs-CZ" sz="2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10 180 000 km² </a:t>
                      </a:r>
                    </a:p>
                    <a:p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72601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latin typeface="Arial" pitchFamily="34" charset="0"/>
                          <a:cs typeface="Arial" pitchFamily="34" charset="0"/>
                        </a:rPr>
                        <a:t>Počet obyvatel:</a:t>
                      </a:r>
                      <a:endParaRPr lang="cs-CZ" sz="2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latin typeface="Arial" pitchFamily="34" charset="0"/>
                          <a:cs typeface="Arial" pitchFamily="34" charset="0"/>
                        </a:rPr>
                        <a:t>asi 731 000 000 (2009)</a:t>
                      </a:r>
                      <a:endParaRPr lang="cs-CZ" sz="2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72601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latin typeface="Arial" pitchFamily="34" charset="0"/>
                          <a:cs typeface="Arial" pitchFamily="34" charset="0"/>
                        </a:rPr>
                        <a:t>Počet států:</a:t>
                      </a:r>
                      <a:endParaRPr lang="cs-CZ" sz="2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latin typeface="Arial" pitchFamily="34" charset="0"/>
                          <a:cs typeface="Arial" pitchFamily="34" charset="0"/>
                        </a:rPr>
                        <a:t>50 nezávislých států </a:t>
                      </a:r>
                      <a:endParaRPr lang="cs-CZ" sz="28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475724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latin typeface="Arial" pitchFamily="34" charset="0"/>
                          <a:cs typeface="Arial" pitchFamily="34" charset="0"/>
                        </a:rPr>
                        <a:t>Regiony: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1" dirty="0">
                          <a:latin typeface="Arial" pitchFamily="34" charset="0"/>
                          <a:cs typeface="Arial" pitchFamily="34" charset="0"/>
                        </a:rPr>
                        <a:t>Západní Evropa</a:t>
                      </a:r>
                      <a:br>
                        <a:rPr lang="cs-CZ" sz="2800" b="1" dirty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2800" b="1" dirty="0">
                          <a:latin typeface="Arial" pitchFamily="34" charset="0"/>
                          <a:cs typeface="Arial" pitchFamily="34" charset="0"/>
                        </a:rPr>
                        <a:t>Střední Evropa</a:t>
                      </a:r>
                      <a:br>
                        <a:rPr lang="cs-CZ" sz="2800" b="1" dirty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2800" b="1" dirty="0">
                          <a:latin typeface="Arial" pitchFamily="34" charset="0"/>
                          <a:cs typeface="Arial" pitchFamily="34" charset="0"/>
                        </a:rPr>
                        <a:t>Východní Evropa</a:t>
                      </a:r>
                      <a:br>
                        <a:rPr lang="cs-CZ" sz="2800" b="1" dirty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2800" b="1" dirty="0">
                          <a:latin typeface="Arial" pitchFamily="34" charset="0"/>
                          <a:cs typeface="Arial" pitchFamily="34" charset="0"/>
                        </a:rPr>
                        <a:t>Severní Evropa</a:t>
                      </a:r>
                      <a:br>
                        <a:rPr lang="cs-CZ" sz="2800" b="1" dirty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2800" b="1" dirty="0">
                          <a:latin typeface="Arial" pitchFamily="34" charset="0"/>
                          <a:cs typeface="Arial" pitchFamily="34" charset="0"/>
                        </a:rPr>
                        <a:t>Jižní Evropa</a:t>
                      </a:r>
                      <a:br>
                        <a:rPr lang="cs-CZ" sz="2800" b="1" dirty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2800" b="1" dirty="0">
                          <a:latin typeface="Arial" pitchFamily="34" charset="0"/>
                          <a:cs typeface="Arial" pitchFamily="34" charset="0"/>
                        </a:rPr>
                        <a:t>Jihovýchodní </a:t>
                      </a:r>
                      <a:r>
                        <a:rPr lang="cs-CZ" sz="2800" b="1" dirty="0" smtClean="0">
                          <a:latin typeface="Arial" pitchFamily="34" charset="0"/>
                          <a:cs typeface="Arial" pitchFamily="34" charset="0"/>
                        </a:rPr>
                        <a:t>Evropa</a:t>
                      </a:r>
                      <a:endParaRPr lang="cs-CZ" sz="2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9050" marR="19050" marT="19050" marB="19050" anchor="ctr"/>
                </a:tc>
              </a:tr>
            </a:tbl>
          </a:graphicData>
        </a:graphic>
      </p:graphicFrame>
      <p:pic>
        <p:nvPicPr>
          <p:cNvPr id="1027" name="Picture 3" descr="Evrop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435" y="476672"/>
            <a:ext cx="2190750" cy="112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4361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Evropa a její poloha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 druhým nejmenším světadílem na světě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 zároveň druhým nejhustěji zalidněným světadílem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 spojen s  Asií, se kterou vytváří Eurasii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ozkládá se na severní polokouli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řevážná část  leží  východně od nultého poledníku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 severu ji omývá Severní ledový oceán, ze západu Atlantský oceán, z jihu Středozemní a Černé moře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319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900" b="1" dirty="0" smtClean="0">
                <a:solidFill>
                  <a:srgbClr val="C00000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4900" b="1" dirty="0" smtClean="0">
                <a:solidFill>
                  <a:srgbClr val="C00000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4900" b="1" dirty="0" smtClean="0">
                <a:solidFill>
                  <a:srgbClr val="C00000"/>
                </a:solidFill>
                <a:effectLst/>
                <a:latin typeface="Arial" pitchFamily="34" charset="0"/>
                <a:cs typeface="Arial" pitchFamily="34" charset="0"/>
              </a:rPr>
              <a:t>Evropa geografická mapa</a:t>
            </a: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96792"/>
            <a:ext cx="8229600" cy="4525963"/>
          </a:xfrm>
        </p:spPr>
        <p:txBody>
          <a:bodyPr/>
          <a:lstStyle/>
          <a:p>
            <a:endParaRPr lang="cs-CZ" b="1" dirty="0" smtClean="0"/>
          </a:p>
          <a:p>
            <a:endParaRPr lang="cs-CZ" dirty="0" smtClean="0">
              <a:effectLst/>
            </a:endParaRPr>
          </a:p>
          <a:p>
            <a:endParaRPr lang="cs-CZ" dirty="0" smtClean="0"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556792"/>
            <a:ext cx="5212675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070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apa Evropy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052736"/>
            <a:ext cx="6480719" cy="5096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9752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Evropa a její členitost</a:t>
            </a:r>
            <a:endParaRPr lang="cs-CZ" sz="4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obřeží Evropy je nejčlenitější ze všech světadílů 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élka pobřeží činí 37 000 km 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pevniny vybíhá množství poloostrovů, ale také ostrovů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ejvětší poloostrovy: Skandinávský, Pyrenejský, Apeninský a Balkánský poloostrov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ejvětší ostrovy: Sicílie, Sardinie, Korsika, britské ostrovy a Island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hola\AppData\Local\Microsoft\Windows\Temporary Internet Files\Content.IE5\N0NX4W20\MP9003626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502600"/>
            <a:ext cx="3340968" cy="221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2663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b="1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772816"/>
            <a:ext cx="7704856" cy="4248472"/>
          </a:xfrm>
        </p:spPr>
        <p:txBody>
          <a:bodyPr>
            <a:normAutofit fontScale="3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4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50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 Microsoft - </a:t>
            </a:r>
            <a:r>
              <a:rPr lang="cs-CZ" sz="50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50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342900" lvl="0" indent="-342900" algn="l">
              <a:buFont typeface="Arial" pitchFamily="34" charset="0"/>
              <a:buChar char="•"/>
            </a:pPr>
            <a:r>
              <a:rPr lang="cs-CZ" sz="5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  <a:hlinkClick r:id="rId4"/>
              </a:rPr>
              <a:t>http://cs.wikipedia.org/wiki/Soubor:Location_of_Europe.svg</a:t>
            </a:r>
            <a:r>
              <a:rPr lang="cs-CZ" sz="5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(str.4)</a:t>
            </a:r>
          </a:p>
          <a:p>
            <a:pPr marL="342900" lvl="0" indent="-342900" algn="l">
              <a:buFont typeface="Arial" pitchFamily="34" charset="0"/>
              <a:buChar char="•"/>
            </a:pPr>
            <a:r>
              <a:rPr lang="cs-CZ" sz="5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  <a:hlinkClick r:id="rId5"/>
              </a:rPr>
              <a:t>http://cs.wikipedia.org/wiki/Soubor:Europe_topography_map.png</a:t>
            </a:r>
            <a:r>
              <a:rPr lang="cs-CZ" sz="5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(str.6)</a:t>
            </a:r>
          </a:p>
          <a:p>
            <a:pPr marL="342900" lvl="0" indent="-342900" algn="l">
              <a:buFont typeface="Arial" pitchFamily="34" charset="0"/>
              <a:buChar char="•"/>
            </a:pPr>
            <a:r>
              <a:rPr lang="cs-CZ" sz="5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  <a:hlinkClick r:id="rId6"/>
              </a:rPr>
              <a:t>http://obrazky.superia.cz/mapy/(str.7)</a:t>
            </a:r>
            <a:endParaRPr lang="cs-CZ" sz="5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30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3700" b="0" dirty="0" smtClean="0">
                <a:latin typeface="Arial"/>
                <a:ea typeface="Times New Roman"/>
              </a:rPr>
              <a:t>„Materiál </a:t>
            </a:r>
            <a:r>
              <a:rPr lang="cs-CZ" sz="37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</a:t>
            </a:r>
            <a:r>
              <a:rPr lang="cs-CZ" sz="3700" b="0" dirty="0" smtClean="0">
                <a:latin typeface="Arial"/>
                <a:ea typeface="Times New Roman"/>
              </a:rPr>
              <a:t>."</a:t>
            </a:r>
            <a:endParaRPr lang="cs-CZ" sz="3700" b="0" dirty="0">
              <a:latin typeface="Arial"/>
              <a:ea typeface="Times New Roman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381328"/>
            <a:ext cx="8136903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339122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166</TotalTime>
  <Words>423</Words>
  <Application>Microsoft Office PowerPoint</Application>
  <PresentationFormat>Předvádění na obrazovce (4:3)</PresentationFormat>
  <Paragraphs>81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Evropa  </vt:lpstr>
      <vt:lpstr>Prezentace aplikace PowerPoint</vt:lpstr>
      <vt:lpstr>Jak vznikl název EVROPA?</vt:lpstr>
      <vt:lpstr>Evropa</vt:lpstr>
      <vt:lpstr>Evropa a její poloha</vt:lpstr>
      <vt:lpstr> Evropa geografická mapa </vt:lpstr>
      <vt:lpstr>Prezentace aplikace PowerPoint</vt:lpstr>
      <vt:lpstr>Evropa a její členitost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kaculinka</dc:creator>
  <cp:lastModifiedBy>Katka Holá</cp:lastModifiedBy>
  <cp:revision>33</cp:revision>
  <dcterms:created xsi:type="dcterms:W3CDTF">2013-01-22T10:38:48Z</dcterms:created>
  <dcterms:modified xsi:type="dcterms:W3CDTF">2013-04-29T09:54:28Z</dcterms:modified>
</cp:coreProperties>
</file>