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VY_32_INOVACE_PR,2_06_VODNIZIVOCICHOVE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Ryby a podzimní rybník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DD1356E-B989-4F54-A427-89ED35D41643}" type="presOf" srcId="{D1B46980-6531-4606-95E6-44980827E919}" destId="{6140AFEC-043D-4C43-A2F9-D0F5331DF3A3}" srcOrd="0" destOrd="0" presId="urn:microsoft.com/office/officeart/2005/8/layout/target3"/>
    <dgm:cxn modelId="{CF82DE84-6E16-42B4-B85B-C02D869D91AB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BE30DA2-B433-4939-B015-F69A0DB08C7F}" type="presOf" srcId="{D1D4F407-5343-4D3F-B5B9-D407B03CAEB4}" destId="{D005CE8C-CC26-4C3E-AC11-E15060ECD759}" srcOrd="0" destOrd="0" presId="urn:microsoft.com/office/officeart/2005/8/layout/target3"/>
    <dgm:cxn modelId="{88E1043D-30FC-41A5-9237-CE4D6FCDA9B1}" type="presOf" srcId="{D1B46980-6531-4606-95E6-44980827E919}" destId="{2BE915AB-18AA-4053-B92C-3BFC9ED204BB}" srcOrd="1" destOrd="0" presId="urn:microsoft.com/office/officeart/2005/8/layout/target3"/>
    <dgm:cxn modelId="{C7F5FE84-AB8E-4882-B927-B0839A494C51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1E8E91C-A40B-45F5-A07D-A32CFCCC3C9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A37DEB5-2098-4531-BF4A-FAAD2E466060}" type="presOf" srcId="{B651F6E3-6281-48DB-9319-2AEAFDAE7572}" destId="{6BB5E863-4638-4E1D-BFDE-399D028AC4ED}" srcOrd="1" destOrd="0" presId="urn:microsoft.com/office/officeart/2005/8/layout/target3"/>
    <dgm:cxn modelId="{8E9DBB1A-C8EC-4309-A31B-FA90F4F868FF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CA0090C-FDFF-4BC7-9E9C-23D393FFC0D5}" type="presOf" srcId="{D8197B8C-B260-4A16-BDF4-0947B075E274}" destId="{5A5FFA88-C948-4069-8E93-59FA12366E83}" srcOrd="1" destOrd="0" presId="urn:microsoft.com/office/officeart/2005/8/layout/target3"/>
    <dgm:cxn modelId="{26502026-D39A-4461-A300-E408A4EFF736}" type="presOf" srcId="{4C35D32F-0EAB-4CD7-82EE-45574DC2A586}" destId="{8BEBB6EC-1DAA-4CAC-8A25-BC0FCBD5DBD5}" srcOrd="0" destOrd="0" presId="urn:microsoft.com/office/officeart/2005/8/layout/target3"/>
    <dgm:cxn modelId="{5266660B-5992-43EC-8570-ABB216B9465D}" type="presOf" srcId="{D8197B8C-B260-4A16-BDF4-0947B075E274}" destId="{25B08C86-7E15-44DC-BE7F-FFB55DD49D12}" srcOrd="0" destOrd="0" presId="urn:microsoft.com/office/officeart/2005/8/layout/target3"/>
    <dgm:cxn modelId="{AAF66C97-0B45-4C41-94A6-50A3E9F73CB7}" type="presParOf" srcId="{333A1088-737F-45CB-B68E-254E46348037}" destId="{F5ABB229-8D3B-4694-996A-96F23CF14429}" srcOrd="0" destOrd="0" presId="urn:microsoft.com/office/officeart/2005/8/layout/target3"/>
    <dgm:cxn modelId="{8E3F1758-5013-4736-B2E4-7F70B162B295}" type="presParOf" srcId="{333A1088-737F-45CB-B68E-254E46348037}" destId="{F41139FD-01EE-4571-8B17-4FB00FC51163}" srcOrd="1" destOrd="0" presId="urn:microsoft.com/office/officeart/2005/8/layout/target3"/>
    <dgm:cxn modelId="{F7635D07-5AC5-46BD-A511-304CA851AA69}" type="presParOf" srcId="{333A1088-737F-45CB-B68E-254E46348037}" destId="{D005CE8C-CC26-4C3E-AC11-E15060ECD759}" srcOrd="2" destOrd="0" presId="urn:microsoft.com/office/officeart/2005/8/layout/target3"/>
    <dgm:cxn modelId="{D74D58E2-D40E-41BA-BF45-8B3F58FDD28D}" type="presParOf" srcId="{333A1088-737F-45CB-B68E-254E46348037}" destId="{2C702D82-9B77-49B7-9568-BB8EB47C3372}" srcOrd="3" destOrd="0" presId="urn:microsoft.com/office/officeart/2005/8/layout/target3"/>
    <dgm:cxn modelId="{EF98C65A-0883-4E33-82FF-25FE1B89D938}" type="presParOf" srcId="{333A1088-737F-45CB-B68E-254E46348037}" destId="{A52A0455-90FF-4808-ABD0-F02540D31D5A}" srcOrd="4" destOrd="0" presId="urn:microsoft.com/office/officeart/2005/8/layout/target3"/>
    <dgm:cxn modelId="{28C1E316-719C-4C25-8D05-653677BEA52B}" type="presParOf" srcId="{333A1088-737F-45CB-B68E-254E46348037}" destId="{6140AFEC-043D-4C43-A2F9-D0F5331DF3A3}" srcOrd="5" destOrd="0" presId="urn:microsoft.com/office/officeart/2005/8/layout/target3"/>
    <dgm:cxn modelId="{0F835DDC-9A5B-429E-9DB7-A02C6A8D9C41}" type="presParOf" srcId="{333A1088-737F-45CB-B68E-254E46348037}" destId="{9358AC05-5D7D-4327-9F80-1AD486AEA664}" srcOrd="6" destOrd="0" presId="urn:microsoft.com/office/officeart/2005/8/layout/target3"/>
    <dgm:cxn modelId="{D08A2A63-459A-43BD-9886-AA13D8603CE2}" type="presParOf" srcId="{333A1088-737F-45CB-B68E-254E46348037}" destId="{313FC574-E1CD-4FB4-B054-0B805CE0447D}" srcOrd="7" destOrd="0" presId="urn:microsoft.com/office/officeart/2005/8/layout/target3"/>
    <dgm:cxn modelId="{181E5F21-F955-4355-BEEA-492ECD8CACD5}" type="presParOf" srcId="{333A1088-737F-45CB-B68E-254E46348037}" destId="{619D679B-A015-4ECF-8348-D1034C574F40}" srcOrd="8" destOrd="0" presId="urn:microsoft.com/office/officeart/2005/8/layout/target3"/>
    <dgm:cxn modelId="{B64D3A14-76FC-4821-A2AD-00D975FCE0DD}" type="presParOf" srcId="{333A1088-737F-45CB-B68E-254E46348037}" destId="{322283A8-4A27-4CDA-BAE3-F381106A9174}" srcOrd="9" destOrd="0" presId="urn:microsoft.com/office/officeart/2005/8/layout/target3"/>
    <dgm:cxn modelId="{40FC4B26-0E56-48DE-A076-8FE7499E6BDB}" type="presParOf" srcId="{333A1088-737F-45CB-B68E-254E46348037}" destId="{FFC9F71D-1B4F-4AD9-A4A6-86ADEFC8AF5C}" srcOrd="10" destOrd="0" presId="urn:microsoft.com/office/officeart/2005/8/layout/target3"/>
    <dgm:cxn modelId="{E5ACB598-338E-4BE5-A860-9F485D2E6B9F}" type="presParOf" srcId="{333A1088-737F-45CB-B68E-254E46348037}" destId="{25B08C86-7E15-44DC-BE7F-FFB55DD49D12}" srcOrd="11" destOrd="0" presId="urn:microsoft.com/office/officeart/2005/8/layout/target3"/>
    <dgm:cxn modelId="{D0CCCBFF-3C4B-4671-BCE2-9F54E63FD116}" type="presParOf" srcId="{333A1088-737F-45CB-B68E-254E46348037}" destId="{76644BE8-9D7C-4C09-B250-3D10AF48CBB7}" srcOrd="12" destOrd="0" presId="urn:microsoft.com/office/officeart/2005/8/layout/target3"/>
    <dgm:cxn modelId="{534453DA-F619-41B5-AF2C-E0F4F1DB8ED3}" type="presParOf" srcId="{333A1088-737F-45CB-B68E-254E46348037}" destId="{EE85B701-7295-41C0-BA7A-34D3756A2AE6}" srcOrd="13" destOrd="0" presId="urn:microsoft.com/office/officeart/2005/8/layout/target3"/>
    <dgm:cxn modelId="{A8D3D162-65AE-4E06-817D-6FF80460DF84}" type="presParOf" srcId="{333A1088-737F-45CB-B68E-254E46348037}" destId="{8BEBB6EC-1DAA-4CAC-8A25-BC0FCBD5DBD5}" srcOrd="14" destOrd="0" presId="urn:microsoft.com/office/officeart/2005/8/layout/target3"/>
    <dgm:cxn modelId="{6CC9744D-C4F3-4EF7-95DE-9965220E83DF}" type="presParOf" srcId="{333A1088-737F-45CB-B68E-254E46348037}" destId="{AED2198E-93D5-4001-81B4-73124B309672}" srcOrd="15" destOrd="0" presId="urn:microsoft.com/office/officeart/2005/8/layout/target3"/>
    <dgm:cxn modelId="{C72709D3-3AD7-471E-B52D-FC0AB494A923}" type="presParOf" srcId="{333A1088-737F-45CB-B68E-254E46348037}" destId="{2BE915AB-18AA-4053-B92C-3BFC9ED204BB}" srcOrd="16" destOrd="0" presId="urn:microsoft.com/office/officeart/2005/8/layout/target3"/>
    <dgm:cxn modelId="{01ABA0BD-6BBA-46F2-B7D7-7FA955E37C5D}" type="presParOf" srcId="{333A1088-737F-45CB-B68E-254E46348037}" destId="{6BB5E863-4638-4E1D-BFDE-399D028AC4ED}" srcOrd="17" destOrd="0" presId="urn:microsoft.com/office/officeart/2005/8/layout/target3"/>
    <dgm:cxn modelId="{43836CFC-9F3E-4362-81C8-721FFAFD3F45}" type="presParOf" srcId="{333A1088-737F-45CB-B68E-254E46348037}" destId="{5A5FFA88-C948-4069-8E93-59FA12366E83}" srcOrd="18" destOrd="0" presId="urn:microsoft.com/office/officeart/2005/8/layout/target3"/>
    <dgm:cxn modelId="{FF57BC89-ABD6-4D39-8048-B0D160C92DE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VY_32_INOVACE_PR,2_06_VODNIZIVOCICHOVE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15268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Ryby a podzimní rybník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355DF-1D28-4432-B733-6F5A668C2AAB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1C644-7F68-41AC-93BA-06B3BFF9C6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1194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0D06DB3-6814-49AA-8FC4-0F6FF08F3512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03548BD-1552-49AD-B838-521AF34CC8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cs.wikipedia.org/wiki/Soubor:Cycar_u0.gi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://cs.wikipedia.org/wiki/Soubor:Braxen,_Iduns_kokbo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uropeseMeervalLucasVanDerGeest.jpg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cs.wikipedia.org/wiki/Soubor:Hecht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a/a7/Kent_State_Stark_Pond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hyperlink" Target="http://cs.wikipedia.org/wiki/Soubor:Kachna.jpg" TargetMode="External"/><Relationship Id="rId3" Type="http://schemas.microsoft.com/office/2007/relationships/media" Target="../media/media1.wav"/><Relationship Id="rId7" Type="http://schemas.openxmlformats.org/officeDocument/2006/relationships/hyperlink" Target="http://cs.wikipedia.org/wiki/Soubor:Phragmites_australis_Schilfrohr.jpg" TargetMode="External"/><Relationship Id="rId12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7.jpeg"/><Relationship Id="rId1" Type="http://schemas.openxmlformats.org/officeDocument/2006/relationships/audio" Target="../media/media1.wav"/><Relationship Id="rId6" Type="http://schemas.openxmlformats.org/officeDocument/2006/relationships/image" Target="../media/image12.jpeg"/><Relationship Id="rId11" Type="http://schemas.openxmlformats.org/officeDocument/2006/relationships/hyperlink" Target="http://cs.wikipedia.org/wiki/Soubor:Loutre2.jpg" TargetMode="External"/><Relationship Id="rId5" Type="http://schemas.openxmlformats.org/officeDocument/2006/relationships/hyperlink" Target="http://cs.wikipedia.org/wiki/Soubor:Seerosen_wei%C3%9F.jpg" TargetMode="External"/><Relationship Id="rId15" Type="http://schemas.openxmlformats.org/officeDocument/2006/relationships/hyperlink" Target="http://cs.wikipedia.org/wiki/Soubor:Anodonta_anatina1.jpg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11.png"/><Relationship Id="rId9" Type="http://schemas.openxmlformats.org/officeDocument/2006/relationships/hyperlink" Target="http://cs.wikipedia.org/wiki/Soubor:Uzovka_obojkova_finsko.jpg" TargetMode="External"/><Relationship Id="rId1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nodonta_anatina1.jpg" TargetMode="External"/><Relationship Id="rId3" Type="http://schemas.openxmlformats.org/officeDocument/2006/relationships/hyperlink" Target="http://upload.wikimedia.org/wikipedia/commons/a/a7/Kent_State_Stark_Pond.jpg?uselang=cs" TargetMode="External"/><Relationship Id="rId7" Type="http://schemas.openxmlformats.org/officeDocument/2006/relationships/hyperlink" Target="http://cs.wikipedia.org/wiki/Soubor:Kachna.jpg" TargetMode="External"/><Relationship Id="rId2" Type="http://schemas.openxmlformats.org/officeDocument/2006/relationships/hyperlink" Target="http://cs.wikipedia.org/wiki/Soubor:Braxen,_Iduns_kokbo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outre2.jpg" TargetMode="External"/><Relationship Id="rId5" Type="http://schemas.openxmlformats.org/officeDocument/2006/relationships/hyperlink" Target="http://cs.wikipedia.org/wiki/Soubor:Phragmites_australis_Schilfrohr.jpg" TargetMode="External"/><Relationship Id="rId4" Type="http://schemas.openxmlformats.org/officeDocument/2006/relationships/hyperlink" Target="http://cs.wikipedia.org/wiki/Soubor:Seerosen_wei%C3%9F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73917004"/>
              </p:ext>
            </p:extLst>
          </p:nvPr>
        </p:nvGraphicFramePr>
        <p:xfrm>
          <a:off x="539552" y="1683384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28997"/>
            <a:ext cx="6621621" cy="128028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7659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2331658"/>
              </p:ext>
            </p:extLst>
          </p:nvPr>
        </p:nvGraphicFramePr>
        <p:xfrm>
          <a:off x="683567" y="1772816"/>
          <a:ext cx="7344816" cy="46367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954"/>
                <a:gridCol w="4913862"/>
              </a:tblGrid>
              <a:tr h="4629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VK_Kozoková_Pr,2_06_vodnizivocichove</a:t>
                      </a:r>
                      <a:endParaRPr lang="cs-CZ" sz="1400" i="1" dirty="0"/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Pr,2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01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 Jana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Kozoková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745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Listopad 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8.11.2011 – II. třída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Člověk a jeho svět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Prvouka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260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Rozmanitost přírody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Ryby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 podzimní rybník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9155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se zabývá základními druhy sladkovodních ryb, rostlinstvem a živočichy v okolí rybníků.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  <a:tr h="36004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Vhodné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i k procvičování.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1" y="0"/>
            <a:ext cx="6408712" cy="123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070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Ryby + Podzimní rybník</a:t>
            </a:r>
            <a:endParaRPr lang="cs-CZ" sz="5400" dirty="0"/>
          </a:p>
        </p:txBody>
      </p:sp>
      <p:pic>
        <p:nvPicPr>
          <p:cNvPr id="1026" name="Picture 2" descr="C:\Users\1rk3\AppData\Local\Microsoft\Windows\Temporary Internet Files\Content.IE5\QUP59C1I\MC9003351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52936"/>
            <a:ext cx="367240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708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SLADKOVODNÍ RYBY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Ryby našich potoků a řek nazýváme sladkovodní ryby.</a:t>
            </a:r>
          </a:p>
          <a:p>
            <a:r>
              <a:rPr lang="cs-CZ" dirty="0" smtClean="0"/>
              <a:t>Chovají se v rybnících pro chutné maso.</a:t>
            </a:r>
          </a:p>
          <a:p>
            <a:r>
              <a:rPr lang="cs-CZ" dirty="0" smtClean="0"/>
              <a:t>Nejčastější rybou je kapr.</a:t>
            </a:r>
          </a:p>
          <a:p>
            <a:r>
              <a:rPr lang="cs-CZ" dirty="0" smtClean="0"/>
              <a:t>Pohybují se pomocí ploutví.</a:t>
            </a:r>
          </a:p>
          <a:p>
            <a:endParaRPr lang="cs-CZ" dirty="0"/>
          </a:p>
        </p:txBody>
      </p:sp>
      <p:pic>
        <p:nvPicPr>
          <p:cNvPr id="1027" name="Picture 3" descr="zástupce rodu – kapr obecný">
            <a:hlinkClick r:id="rId2" tooltip="zástupce rodu – kapr obecný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75484"/>
            <a:ext cx="2817490" cy="214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84701" y="582112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Kapr obecný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6804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Ryby, se kterými se u nás můžete setkat</a:t>
            </a:r>
            <a:endParaRPr lang="cs-CZ" dirty="0"/>
          </a:p>
        </p:txBody>
      </p:sp>
      <p:pic>
        <p:nvPicPr>
          <p:cNvPr id="2051" name="Picture 3" descr="Cejn velký">
            <a:hlinkClick r:id="rId2" tooltip="Cejn velký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61208"/>
            <a:ext cx="2457450" cy="15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štika obecná">
            <a:hlinkClick r:id="rId4" tooltip="štika obecná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5987" y="1772816"/>
            <a:ext cx="24574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Ulovený sumec">
            <a:hlinkClick r:id="rId6" tooltip="Ulovený sumec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4737" y="3717032"/>
            <a:ext cx="2381250" cy="17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3532366"/>
            <a:ext cx="943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Cejn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32332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Štika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5661248"/>
            <a:ext cx="2252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Rybář a jeho úlovek Sumec obecný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89199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VÝZNAM RYBNÍKŮ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Chováme zde ryby.</a:t>
            </a:r>
          </a:p>
          <a:p>
            <a:r>
              <a:rPr lang="cs-CZ" dirty="0" smtClean="0"/>
              <a:t>Zvlhčují půdu a ovzduší.</a:t>
            </a:r>
          </a:p>
          <a:p>
            <a:r>
              <a:rPr lang="cs-CZ" dirty="0" smtClean="0"/>
              <a:t>Zadržují vodu. Jsou místem odpočinku.</a:t>
            </a:r>
          </a:p>
          <a:p>
            <a:r>
              <a:rPr lang="cs-CZ" dirty="0" smtClean="0"/>
              <a:t>Okolí rybníků je úkrytem živočichů a hnízdištěm ptáků.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5" name="Picture 3" descr="File:Kent State Stark Po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19010"/>
            <a:ext cx="3563549" cy="267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3517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ORGANISMY ŽIJÍCÍ V OKOLÍ RYBNÍKŮ</a:t>
            </a:r>
            <a:endParaRPr lang="cs-CZ" sz="3200" dirty="0"/>
          </a:p>
        </p:txBody>
      </p:sp>
      <p:pic>
        <p:nvPicPr>
          <p:cNvPr id="10" name="MS900069660[1].wav">
            <a:hlinkClick r:id="" action="ppaction://media"/>
          </p:cNvPr>
          <p:cNvPicPr>
            <a:picLocks noGrp="1" noChangeAspect="1"/>
          </p:cNvPicPr>
          <p:nvPr>
            <p:ph sz="quarter" idx="1"/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494088"/>
            <a:ext cx="609600" cy="609600"/>
          </a:xfrm>
        </p:spPr>
      </p:pic>
      <p:pic>
        <p:nvPicPr>
          <p:cNvPr id="4099" name="Picture 3" descr="leknín bílý">
            <a:hlinkClick r:id="rId5" tooltip="leknín bílý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2856"/>
            <a:ext cx="251784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Rákos obecný (Phragmites australis)">
            <a:hlinkClick r:id="rId7" tooltip="Rákos obecný (Phragmites australis)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4793" y="2161189"/>
            <a:ext cx="216024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Užovka obojková">
            <a:hlinkClick r:id="rId9" tooltip="Užovka obojková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42786"/>
            <a:ext cx="245745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Vydra říční">
            <a:hlinkClick r:id="rId11" tooltip="Vydra říční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908" y="4149080"/>
            <a:ext cx="24765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Kachna divoká (kačer)">
            <a:hlinkClick r:id="rId13" tooltip="Kachna divoká (kačer)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6188" y="4183005"/>
            <a:ext cx="2457450" cy="160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pohled na levou lasturu škeble říční v základní poloze">
            <a:hlinkClick r:id="rId15" tooltip="pohled na levou lasturu škeble říční v základní poloze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4332" y="4183005"/>
            <a:ext cx="2427286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29964" y="1698665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Leknín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39952" y="1762637"/>
            <a:ext cx="1423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Rákos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86131" y="1664425"/>
            <a:ext cx="1447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Užovka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17357" y="6052646"/>
            <a:ext cx="1366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Vydra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995936" y="6037001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Kačer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28369" y="6052646"/>
            <a:ext cx="1813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Škeble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76095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13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NAUČTE SE BÁSNIČKU KAPR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 smtClean="0"/>
              <a:t>Ve vodě se pase líně</a:t>
            </a:r>
          </a:p>
          <a:p>
            <a:pPr marL="0" indent="0" algn="ctr">
              <a:buNone/>
            </a:pPr>
            <a:r>
              <a:rPr lang="cs-CZ" b="1" dirty="0"/>
              <a:t>z</a:t>
            </a:r>
            <a:r>
              <a:rPr lang="cs-CZ" b="1" dirty="0" smtClean="0"/>
              <a:t>cela plnotučná dýně.</a:t>
            </a:r>
          </a:p>
          <a:p>
            <a:pPr marL="0" indent="0" algn="ctr">
              <a:buNone/>
            </a:pPr>
            <a:r>
              <a:rPr lang="cs-CZ" b="1" dirty="0" smtClean="0"/>
              <a:t>Ať si kdo chce křičí, střílí,</a:t>
            </a:r>
          </a:p>
          <a:p>
            <a:pPr marL="0" indent="0" algn="ctr">
              <a:buNone/>
            </a:pPr>
            <a:r>
              <a:rPr lang="cs-CZ" b="1" dirty="0"/>
              <a:t>k</a:t>
            </a:r>
            <a:r>
              <a:rPr lang="cs-CZ" b="1" dirty="0" smtClean="0"/>
              <a:t>apra pranic nerozčílí.</a:t>
            </a:r>
          </a:p>
          <a:p>
            <a:pPr marL="0" indent="0" algn="ctr">
              <a:buNone/>
            </a:pPr>
            <a:r>
              <a:rPr lang="cs-CZ" b="1" dirty="0" smtClean="0"/>
              <a:t>Ale že je zvědavý,</a:t>
            </a:r>
          </a:p>
          <a:p>
            <a:pPr marL="0" indent="0" algn="ctr">
              <a:buNone/>
            </a:pPr>
            <a:r>
              <a:rPr lang="cs-CZ" b="1" dirty="0"/>
              <a:t>c</a:t>
            </a:r>
            <a:r>
              <a:rPr lang="cs-CZ" b="1" dirty="0" smtClean="0"/>
              <a:t>o kdo o něm vypráví, </a:t>
            </a:r>
          </a:p>
          <a:p>
            <a:pPr marL="0" indent="0" algn="ctr">
              <a:buNone/>
            </a:pPr>
            <a:r>
              <a:rPr lang="cs-CZ" b="1" dirty="0"/>
              <a:t>c</a:t>
            </a:r>
            <a:r>
              <a:rPr lang="cs-CZ" b="1" dirty="0" smtClean="0"/>
              <a:t>htěl by míti taky uši.</a:t>
            </a:r>
          </a:p>
          <a:p>
            <a:pPr marL="0" indent="0" algn="ctr">
              <a:buNone/>
            </a:pPr>
            <a:r>
              <a:rPr lang="cs-CZ" b="1" dirty="0" smtClean="0"/>
              <a:t>Ty mu ovšem sotva sluší.</a:t>
            </a:r>
          </a:p>
          <a:p>
            <a:pPr marL="0" indent="0" algn="ctr">
              <a:buNone/>
            </a:pPr>
            <a:r>
              <a:rPr lang="cs-CZ" b="1" dirty="0" smtClean="0"/>
              <a:t>A tak radši </a:t>
            </a:r>
            <a:r>
              <a:rPr lang="cs-CZ" b="1" dirty="0" smtClean="0"/>
              <a:t>houby </a:t>
            </a:r>
            <a:r>
              <a:rPr lang="cs-CZ" b="1" dirty="0" smtClean="0"/>
              <a:t>ví,</a:t>
            </a:r>
          </a:p>
          <a:p>
            <a:pPr marL="0" indent="0" algn="ctr">
              <a:buNone/>
            </a:pPr>
            <a:r>
              <a:rPr lang="cs-CZ" b="1" dirty="0"/>
              <a:t>n</a:t>
            </a:r>
            <a:r>
              <a:rPr lang="cs-CZ" b="1" dirty="0" smtClean="0"/>
              <a:t>ež aby byl ošklivý.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10853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http://cs.wikipedia.org/wiki/Kapr</a:t>
            </a:r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http://cs.wikipedia.org/wiki/Soubor:Braxen,_Iduns_kokbok.jpg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http://cs.wikipedia.org/wiki/Soubor:Hecht.jpg</a:t>
            </a:r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http://upload.wikimedia.org/wikipedia/commons/a/a7/Kent_State_Stark_Pond.jpg?uselang=cs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http://cs.wikipedia.org/wiki/Soubor:EuropeseMeervalLucasVanDerGeest.jpg</a:t>
            </a:r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http://cs.wikipedia.org/wiki/Soubor:Seerosen_wei%C3%9F.jpg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http://cs.wikipedia.org/wiki/Soubor:Phragmites_australis_Schilfrohr.jpg</a:t>
            </a:r>
            <a:endParaRPr lang="cs-CZ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6"/>
              </a:rPr>
              <a:t>http://cs.wikipedia.org/wiki/Soubor:Loutre2.jpg</a:t>
            </a:r>
            <a:endParaRPr lang="cs-CZ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7"/>
              </a:rPr>
              <a:t>http://cs.wikipedia.org/wiki/Soubor:Kachna.jpg</a:t>
            </a:r>
            <a:endParaRPr lang="cs-CZ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8"/>
              </a:rPr>
              <a:t>http://cs.wikipedia.org/wiki/Soubor:Anodonta_anatina1.jpg</a:t>
            </a:r>
            <a:endParaRPr lang="cs-CZ" dirty="0"/>
          </a:p>
          <a:p>
            <a:r>
              <a:rPr lang="cs-CZ" dirty="0" err="1" smtClean="0"/>
              <a:t>Ilustrace:www.office.microsoft.com</a:t>
            </a:r>
            <a:endParaRPr lang="cs-CZ" dirty="0" smtClean="0"/>
          </a:p>
          <a:p>
            <a:pPr marL="342900" lvl="2" indent="-342900"/>
            <a:r>
              <a:rPr lang="cs-CZ" dirty="0"/>
              <a:t>MATYS, V. </a:t>
            </a:r>
            <a:r>
              <a:rPr lang="cs-CZ" i="1" dirty="0"/>
              <a:t>Říkanky a vyprávěnky</a:t>
            </a:r>
            <a:r>
              <a:rPr lang="cs-CZ" dirty="0"/>
              <a:t>. Praha: Středočeské nakladatelství a knihkupectví, 1977. 82 s. 42-012-77</a:t>
            </a:r>
          </a:p>
          <a:p>
            <a:pPr marL="342900" lvl="2" indent="-342900"/>
            <a:endParaRPr lang="cs-CZ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86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85</TotalTime>
  <Words>264</Words>
  <Application>Microsoft Office PowerPoint</Application>
  <PresentationFormat>Předvádění na obrazovce (4:3)</PresentationFormat>
  <Paragraphs>82</Paragraphs>
  <Slides>9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Snímek 1</vt:lpstr>
      <vt:lpstr>Snímek 2</vt:lpstr>
      <vt:lpstr>Ryby + Podzimní rybník</vt:lpstr>
      <vt:lpstr>SLADKOVODNÍ RYBY</vt:lpstr>
      <vt:lpstr>Ryby, se kterými se u nás můžete setkat</vt:lpstr>
      <vt:lpstr>VÝZNAM RYBNÍKŮ</vt:lpstr>
      <vt:lpstr>ORGANISMY ŽIJÍCÍ V OKOLÍ RYBNÍKŮ</vt:lpstr>
      <vt:lpstr>NAUČTE SE BÁSNIČKU KAPR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Ryby</dc:title>
  <dc:creator>1rk3</dc:creator>
  <cp:lastModifiedBy>Dum</cp:lastModifiedBy>
  <cp:revision>24</cp:revision>
  <dcterms:created xsi:type="dcterms:W3CDTF">2011-11-17T15:22:32Z</dcterms:created>
  <dcterms:modified xsi:type="dcterms:W3CDTF">2014-01-06T12:12:23Z</dcterms:modified>
</cp:coreProperties>
</file>