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15"/>
  </p:notesMasterIdLst>
  <p:sldIdLst>
    <p:sldId id="274" r:id="rId3"/>
    <p:sldId id="256" r:id="rId4"/>
    <p:sldId id="257" r:id="rId5"/>
    <p:sldId id="259" r:id="rId6"/>
    <p:sldId id="260" r:id="rId7"/>
    <p:sldId id="262" r:id="rId8"/>
    <p:sldId id="267" r:id="rId9"/>
    <p:sldId id="263" r:id="rId10"/>
    <p:sldId id="268" r:id="rId11"/>
    <p:sldId id="271" r:id="rId12"/>
    <p:sldId id="265" r:id="rId13"/>
    <p:sldId id="272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42" autoAdjust="0"/>
    <p:restoredTop sz="94704" autoAdjust="0"/>
  </p:normalViewPr>
  <p:slideViewPr>
    <p:cSldViewPr>
      <p:cViewPr>
        <p:scale>
          <a:sx n="73" d="100"/>
          <a:sy n="73" d="100"/>
        </p:scale>
        <p:origin x="-1206" y="-4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12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FA0EB79-D71F-47C3-BCC0-B51A26A3E36C}" type="datetimeFigureOut">
              <a:rPr lang="cs-CZ" smtClean="0"/>
              <a:t>2.1.2014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C5382DF-A35E-465E-ABEE-809D931304E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35097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410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50282472-1EFF-4933-8BD8-5F1224B5B984}" type="slidenum">
              <a:rPr lang="cs-CZ" smtClean="0">
                <a:solidFill>
                  <a:prstClr val="black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D0A411-3F48-493C-B1B5-BCDA1CC57F49}" type="datetimeFigureOut">
              <a:rPr lang="cs-CZ" smtClean="0">
                <a:solidFill>
                  <a:srgbClr val="E3DED1">
                    <a:shade val="50000"/>
                  </a:srgbClr>
                </a:solidFill>
              </a:rPr>
              <a:pPr/>
              <a:t>2.1.2014</a:t>
            </a:fld>
            <a:endParaRPr lang="cs-CZ">
              <a:solidFill>
                <a:srgbClr val="E3DED1">
                  <a:shade val="50000"/>
                </a:srgb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E3DED1">
                  <a:shade val="50000"/>
                </a:srgbClr>
              </a:solidFill>
            </a:endParaRPr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716108F-E22D-4128-AD15-A3E07A56EEB9}" type="slidenum">
              <a:rPr lang="cs-CZ" smtClean="0">
                <a:solidFill>
                  <a:srgbClr val="E3DED1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E3DED1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23260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D0A411-3F48-493C-B1B5-BCDA1CC57F49}" type="datetimeFigureOut">
              <a:rPr lang="cs-CZ" smtClean="0">
                <a:solidFill>
                  <a:srgbClr val="E3DED1">
                    <a:shade val="50000"/>
                  </a:srgbClr>
                </a:solidFill>
              </a:rPr>
              <a:pPr/>
              <a:t>2.1.2014</a:t>
            </a:fld>
            <a:endParaRPr lang="cs-CZ">
              <a:solidFill>
                <a:srgbClr val="E3DED1">
                  <a:shade val="5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E3DED1">
                  <a:shade val="5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716108F-E22D-4128-AD15-A3E07A56EEB9}" type="slidenum">
              <a:rPr lang="cs-CZ" smtClean="0">
                <a:solidFill>
                  <a:srgbClr val="E3DED1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E3DED1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025507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D0A411-3F48-493C-B1B5-BCDA1CC57F49}" type="datetimeFigureOut">
              <a:rPr lang="cs-CZ" smtClean="0">
                <a:solidFill>
                  <a:srgbClr val="E3DED1">
                    <a:shade val="50000"/>
                  </a:srgbClr>
                </a:solidFill>
              </a:rPr>
              <a:pPr/>
              <a:t>2.1.2014</a:t>
            </a:fld>
            <a:endParaRPr lang="cs-CZ">
              <a:solidFill>
                <a:srgbClr val="E3DED1">
                  <a:shade val="5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E3DED1">
                  <a:shade val="5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716108F-E22D-4128-AD15-A3E07A56EEB9}" type="slidenum">
              <a:rPr lang="cs-CZ" smtClean="0">
                <a:solidFill>
                  <a:srgbClr val="E3DED1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E3DED1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701109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D0A411-3F48-493C-B1B5-BCDA1CC57F49}" type="datetimeFigureOut">
              <a:rPr lang="cs-CZ" smtClean="0">
                <a:solidFill>
                  <a:srgbClr val="E3DED1">
                    <a:shade val="50000"/>
                  </a:srgbClr>
                </a:solidFill>
              </a:rPr>
              <a:pPr/>
              <a:t>2.1.2014</a:t>
            </a:fld>
            <a:endParaRPr lang="cs-CZ">
              <a:solidFill>
                <a:srgbClr val="E3DED1">
                  <a:shade val="50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E3DED1">
                  <a:shade val="50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716108F-E22D-4128-AD15-A3E07A56EEB9}" type="slidenum">
              <a:rPr lang="cs-CZ" smtClean="0">
                <a:solidFill>
                  <a:srgbClr val="E3DED1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E3DED1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574433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D0A411-3F48-493C-B1B5-BCDA1CC57F49}" type="datetimeFigureOut">
              <a:rPr lang="cs-CZ" smtClean="0">
                <a:solidFill>
                  <a:srgbClr val="E3DED1">
                    <a:shade val="50000"/>
                  </a:srgbClr>
                </a:solidFill>
              </a:rPr>
              <a:pPr/>
              <a:t>2.1.2014</a:t>
            </a:fld>
            <a:endParaRPr lang="cs-CZ">
              <a:solidFill>
                <a:srgbClr val="E3DED1">
                  <a:shade val="50000"/>
                </a:srgb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E3DED1">
                  <a:shade val="50000"/>
                </a:srgb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716108F-E22D-4128-AD15-A3E07A56EEB9}" type="slidenum">
              <a:rPr lang="cs-CZ" smtClean="0">
                <a:solidFill>
                  <a:srgbClr val="E3DED1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E3DED1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17427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D0A411-3F48-493C-B1B5-BCDA1CC57F49}" type="datetimeFigureOut">
              <a:rPr lang="cs-CZ" smtClean="0">
                <a:solidFill>
                  <a:srgbClr val="E3DED1">
                    <a:shade val="50000"/>
                  </a:srgbClr>
                </a:solidFill>
              </a:rPr>
              <a:pPr/>
              <a:t>2.1.2014</a:t>
            </a:fld>
            <a:endParaRPr lang="cs-CZ">
              <a:solidFill>
                <a:srgbClr val="E3DED1">
                  <a:shade val="50000"/>
                </a:srgb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E3DED1">
                  <a:shade val="50000"/>
                </a:srgb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716108F-E22D-4128-AD15-A3E07A56EEB9}" type="slidenum">
              <a:rPr lang="cs-CZ" smtClean="0">
                <a:solidFill>
                  <a:srgbClr val="E3DED1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E3DED1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951383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D0A411-3F48-493C-B1B5-BCDA1CC57F49}" type="datetimeFigureOut">
              <a:rPr lang="cs-CZ" smtClean="0">
                <a:solidFill>
                  <a:srgbClr val="E3DED1">
                    <a:shade val="50000"/>
                  </a:srgbClr>
                </a:solidFill>
              </a:rPr>
              <a:pPr/>
              <a:t>2.1.2014</a:t>
            </a:fld>
            <a:endParaRPr lang="cs-CZ">
              <a:solidFill>
                <a:srgbClr val="E3DED1">
                  <a:shade val="50000"/>
                </a:srgb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E3DED1">
                  <a:shade val="50000"/>
                </a:srgb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716108F-E22D-4128-AD15-A3E07A56EEB9}" type="slidenum">
              <a:rPr lang="cs-CZ" smtClean="0">
                <a:solidFill>
                  <a:srgbClr val="E3DED1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E3DED1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076890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D0A411-3F48-493C-B1B5-BCDA1CC57F49}" type="datetimeFigureOut">
              <a:rPr lang="cs-CZ" smtClean="0">
                <a:solidFill>
                  <a:srgbClr val="E3DED1">
                    <a:shade val="50000"/>
                  </a:srgbClr>
                </a:solidFill>
              </a:rPr>
              <a:pPr/>
              <a:t>2.1.2014</a:t>
            </a:fld>
            <a:endParaRPr lang="cs-CZ">
              <a:solidFill>
                <a:srgbClr val="E3DED1">
                  <a:shade val="50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E3DED1">
                  <a:shade val="50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716108F-E22D-4128-AD15-A3E07A56EEB9}" type="slidenum">
              <a:rPr lang="cs-CZ" smtClean="0">
                <a:solidFill>
                  <a:srgbClr val="E3DED1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E3DED1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132100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D0A411-3F48-493C-B1B5-BCDA1CC57F49}" type="datetimeFigureOut">
              <a:rPr lang="cs-CZ" smtClean="0">
                <a:solidFill>
                  <a:srgbClr val="E3DED1">
                    <a:shade val="50000"/>
                  </a:srgbClr>
                </a:solidFill>
              </a:rPr>
              <a:pPr/>
              <a:t>2.1.2014</a:t>
            </a:fld>
            <a:endParaRPr lang="cs-CZ">
              <a:solidFill>
                <a:srgbClr val="E3DED1">
                  <a:shade val="50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E3DED1">
                  <a:shade val="50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716108F-E22D-4128-AD15-A3E07A56EEB9}" type="slidenum">
              <a:rPr lang="cs-CZ" smtClean="0">
                <a:solidFill>
                  <a:srgbClr val="E3DED1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E3DED1">
                  <a:shade val="50000"/>
                </a:srgbClr>
              </a:solidFill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4806563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D0A411-3F48-493C-B1B5-BCDA1CC57F49}" type="datetimeFigureOut">
              <a:rPr lang="cs-CZ" smtClean="0">
                <a:solidFill>
                  <a:srgbClr val="E3DED1">
                    <a:shade val="50000"/>
                  </a:srgbClr>
                </a:solidFill>
              </a:rPr>
              <a:pPr/>
              <a:t>2.1.2014</a:t>
            </a:fld>
            <a:endParaRPr lang="cs-CZ">
              <a:solidFill>
                <a:srgbClr val="E3DED1">
                  <a:shade val="5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E3DED1">
                  <a:shade val="5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716108F-E22D-4128-AD15-A3E07A56EEB9}" type="slidenum">
              <a:rPr lang="cs-CZ" smtClean="0">
                <a:solidFill>
                  <a:srgbClr val="E3DED1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E3DED1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49192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D0A411-3F48-493C-B1B5-BCDA1CC57F49}" type="datetimeFigureOut">
              <a:rPr lang="cs-CZ" smtClean="0">
                <a:solidFill>
                  <a:srgbClr val="E3DED1">
                    <a:shade val="50000"/>
                  </a:srgbClr>
                </a:solidFill>
              </a:rPr>
              <a:pPr/>
              <a:t>2.1.2014</a:t>
            </a:fld>
            <a:endParaRPr lang="cs-CZ">
              <a:solidFill>
                <a:srgbClr val="E3DED1">
                  <a:shade val="5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E3DED1">
                  <a:shade val="5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716108F-E22D-4128-AD15-A3E07A56EEB9}" type="slidenum">
              <a:rPr lang="cs-CZ" smtClean="0">
                <a:solidFill>
                  <a:srgbClr val="E3DED1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E3DED1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2447899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nice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AD46A3A4-A299-4B39-B2A1-C4ED6AFE35BE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C150C304-A1EE-4D44-8418-14298A8DF3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D46A3A4-A299-4B39-B2A1-C4ED6AFE35BE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150C304-A1EE-4D44-8418-14298A8DF38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D46A3A4-A299-4B39-B2A1-C4ED6AFE35BE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150C304-A1EE-4D44-8418-14298A8DF38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D46A3A4-A299-4B39-B2A1-C4ED6AFE35BE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150C304-A1EE-4D44-8418-14298A8DF38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D46A3A4-A299-4B39-B2A1-C4ED6AFE35BE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150C304-A1EE-4D44-8418-14298A8DF3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D46A3A4-A299-4B39-B2A1-C4ED6AFE35BE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150C304-A1EE-4D44-8418-14298A8DF38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D46A3A4-A299-4B39-B2A1-C4ED6AFE35BE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150C304-A1EE-4D44-8418-14298A8DF3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AD46A3A4-A299-4B39-B2A1-C4ED6AFE35BE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150C304-A1EE-4D44-8418-14298A8DF3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AD46A3A4-A299-4B39-B2A1-C4ED6AFE35BE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C150C304-A1EE-4D44-8418-14298A8DF38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nice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D46A3A4-A299-4B39-B2A1-C4ED6AFE35BE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150C304-A1EE-4D44-8418-14298A8DF3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D46A3A4-A299-4B39-B2A1-C4ED6AFE35BE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150C304-A1EE-4D44-8418-14298A8DF3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40D0A411-3F48-493C-B1B5-BCDA1CC57F49}" type="datetimeFigureOut">
              <a:rPr lang="cs-CZ" smtClean="0">
                <a:solidFill>
                  <a:srgbClr val="E3DED1">
                    <a:shade val="50000"/>
                  </a:srgbClr>
                </a:solidFill>
              </a:rPr>
              <a:pPr/>
              <a:t>2.1.2014</a:t>
            </a:fld>
            <a:endParaRPr lang="cs-CZ">
              <a:solidFill>
                <a:srgbClr val="E3DED1">
                  <a:shade val="50000"/>
                </a:srgbClr>
              </a:solidFill>
            </a:endParaRPr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>
              <a:solidFill>
                <a:srgbClr val="E3DED1">
                  <a:shade val="50000"/>
                </a:srgb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3716108F-E22D-4128-AD15-A3E07A56EEB9}" type="slidenum">
              <a:rPr lang="cs-CZ" smtClean="0">
                <a:solidFill>
                  <a:srgbClr val="E3DED1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E3DED1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76794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nice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AD46A3A4-A299-4B39-B2A1-C4ED6AFE35BE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C150C304-A1EE-4D44-8418-14298A8DF38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1.w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102" name="Group 5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42136086"/>
              </p:ext>
            </p:extLst>
          </p:nvPr>
        </p:nvGraphicFramePr>
        <p:xfrm>
          <a:off x="900113" y="1628775"/>
          <a:ext cx="7569200" cy="4511008"/>
        </p:xfrm>
        <a:graphic>
          <a:graphicData uri="http://schemas.openxmlformats.org/drawingml/2006/table">
            <a:tbl>
              <a:tblPr/>
              <a:tblGrid>
                <a:gridCol w="1665287"/>
                <a:gridCol w="5903913"/>
              </a:tblGrid>
              <a:tr h="51752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BRÁNA, základní škola a mateřská škola </a:t>
                      </a:r>
                      <a:b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</a:b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Kollárova 456, 509 01 Nová Paka</a:t>
                      </a:r>
                      <a:endParaRPr kumimoji="0" lang="cs-CZ" alt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CZ.1.07/1.4.00/21.3750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PROJEKTU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Rozvoj čtení a práce s informacemi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752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A NÁZEV KLÍČOVÉ AKTIVITY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III/2 Inovace a zkvalitnění výuky prostřednictvím ICT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AUTOR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Mgr. </a:t>
                      </a: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Eva Kotásková</a:t>
                      </a:r>
                      <a:endParaRPr kumimoji="0" lang="cs-CZ" alt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257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PŘEDMĚT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Výtvarná výchova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TÉMATICKÝ OKRUH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Umění a kultura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DUM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Jehelníček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ROČNÍK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3.-5.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MATERIÁLU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VY_32_INOVACE</a:t>
                      </a: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_</a:t>
                      </a: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2_17_VV_Jehelníček</a:t>
                      </a:r>
                      <a:endParaRPr kumimoji="0" lang="cs-CZ" alt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.2013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752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Tento materiál je zařazen do vzdělávací oblasti Umění a kultura, žáci pracují s papírem a látkou, rýsují, stříhají a šijí s jehlou a nití. Procvičují jemnou motoriku.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88" name="Picture 3" descr="H:\!Dokumenty\!Gympl\!projekty\!!OP VK\publicita\OPVK_hor_zakladni_logolink_CB_cz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5788" y="333375"/>
            <a:ext cx="5434012" cy="105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887796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42910" y="2143116"/>
            <a:ext cx="7772400" cy="1470025"/>
          </a:xfrm>
        </p:spPr>
        <p:txBody>
          <a:bodyPr>
            <a:normAutofit/>
          </a:bodyPr>
          <a:lstStyle/>
          <a:p>
            <a:r>
              <a:rPr lang="cs-CZ" sz="6600" b="1" dirty="0" smtClean="0"/>
              <a:t>Jehelníček</a:t>
            </a:r>
            <a:endParaRPr lang="cs-CZ" sz="66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/>
              <a:t>a</a:t>
            </a:r>
            <a:r>
              <a:rPr lang="cs-CZ" dirty="0" smtClean="0"/>
              <a:t>neb </a:t>
            </a:r>
          </a:p>
          <a:p>
            <a:r>
              <a:rPr lang="cs-CZ" dirty="0" smtClean="0"/>
              <a:t>Šijeme prakticky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Fotky Evička\DUMY\2013-11-07 14.25.4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43702" y="428604"/>
            <a:ext cx="2071702" cy="2762269"/>
          </a:xfrm>
          <a:prstGeom prst="rect">
            <a:avLst/>
          </a:prstGeom>
          <a:noFill/>
        </p:spPr>
      </p:pic>
      <p:pic>
        <p:nvPicPr>
          <p:cNvPr id="1027" name="Picture 3" descr="C:\Fotky Evička\DUMY\2013-11-07 14.25.17.jpg"/>
          <p:cNvPicPr>
            <a:picLocks noChangeAspect="1" noChangeArrowheads="1"/>
          </p:cNvPicPr>
          <p:nvPr/>
        </p:nvPicPr>
        <p:blipFill>
          <a:blip r:embed="rId3" cstate="print"/>
          <a:srcRect t="12500" r="8333"/>
          <a:stretch>
            <a:fillRect/>
          </a:stretch>
        </p:blipFill>
        <p:spPr bwMode="auto">
          <a:xfrm>
            <a:off x="642910" y="3214686"/>
            <a:ext cx="2428892" cy="3091318"/>
          </a:xfrm>
          <a:prstGeom prst="rect">
            <a:avLst/>
          </a:prstGeom>
          <a:noFill/>
        </p:spPr>
      </p:pic>
      <p:pic>
        <p:nvPicPr>
          <p:cNvPr id="1028" name="Picture 4" descr="C:\Fotky Evička\DUMY\2013-10-20 15.46.05.jpg"/>
          <p:cNvPicPr>
            <a:picLocks noChangeAspect="1" noChangeArrowheads="1"/>
          </p:cNvPicPr>
          <p:nvPr/>
        </p:nvPicPr>
        <p:blipFill>
          <a:blip r:embed="rId4" cstate="print"/>
          <a:srcRect l="22222" t="29167" r="2778" b="14583"/>
          <a:stretch>
            <a:fillRect/>
          </a:stretch>
        </p:blipFill>
        <p:spPr bwMode="auto">
          <a:xfrm>
            <a:off x="6572264" y="4357694"/>
            <a:ext cx="1928826" cy="1928826"/>
          </a:xfrm>
          <a:prstGeom prst="rect">
            <a:avLst/>
          </a:prstGeom>
          <a:noFill/>
        </p:spPr>
      </p:pic>
      <p:pic>
        <p:nvPicPr>
          <p:cNvPr id="1029" name="Picture 5" descr="C:\Fotky Evička\DUMY\2013-11-14 09.59.04.jpg"/>
          <p:cNvPicPr>
            <a:picLocks noChangeAspect="1" noChangeArrowheads="1"/>
          </p:cNvPicPr>
          <p:nvPr/>
        </p:nvPicPr>
        <p:blipFill>
          <a:blip r:embed="rId5" cstate="print"/>
          <a:srcRect b="18977"/>
          <a:stretch>
            <a:fillRect/>
          </a:stretch>
        </p:blipFill>
        <p:spPr bwMode="auto">
          <a:xfrm>
            <a:off x="642910" y="357166"/>
            <a:ext cx="2446709" cy="2643206"/>
          </a:xfrm>
          <a:prstGeom prst="rect">
            <a:avLst/>
          </a:prstGeom>
          <a:noFill/>
        </p:spPr>
      </p:pic>
      <p:pic>
        <p:nvPicPr>
          <p:cNvPr id="10" name="Zástupný symbol pro obsah 3" descr="2013-11-06 21.02.16.jpg"/>
          <p:cNvPicPr>
            <a:picLocks noGrp="1" noChangeAspect="1"/>
          </p:cNvPicPr>
          <p:nvPr>
            <p:ph idx="1"/>
          </p:nvPr>
        </p:nvPicPr>
        <p:blipFill>
          <a:blip r:embed="rId6" cstate="print"/>
          <a:srcRect t="14247" b="2158"/>
          <a:stretch>
            <a:fillRect/>
          </a:stretch>
        </p:blipFill>
        <p:spPr>
          <a:xfrm>
            <a:off x="3286116" y="1071546"/>
            <a:ext cx="3076447" cy="3429024"/>
          </a:xfr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4000" dirty="0" smtClean="0"/>
              <a:t>Jehla</a:t>
            </a:r>
          </a:p>
          <a:p>
            <a:r>
              <a:rPr lang="cs-CZ" sz="4000" dirty="0" smtClean="0"/>
              <a:t>Nit</a:t>
            </a:r>
          </a:p>
          <a:p>
            <a:r>
              <a:rPr lang="cs-CZ" sz="4000" dirty="0" smtClean="0"/>
              <a:t>Látka</a:t>
            </a:r>
          </a:p>
          <a:p>
            <a:r>
              <a:rPr lang="cs-CZ" sz="4000" dirty="0" smtClean="0"/>
              <a:t>Mašle</a:t>
            </a:r>
          </a:p>
          <a:p>
            <a:r>
              <a:rPr lang="cs-CZ" sz="4000" dirty="0" smtClean="0"/>
              <a:t>Kružítko  </a:t>
            </a:r>
          </a:p>
          <a:p>
            <a:r>
              <a:rPr lang="cs-CZ" sz="4000" dirty="0" smtClean="0"/>
              <a:t>Nůžky</a:t>
            </a:r>
          </a:p>
          <a:p>
            <a:r>
              <a:rPr lang="cs-CZ" sz="4000" dirty="0" smtClean="0"/>
              <a:t>Vata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bude potřeba:</a:t>
            </a:r>
            <a:endParaRPr lang="cs-CZ" dirty="0"/>
          </a:p>
        </p:txBody>
      </p:sp>
      <p:pic>
        <p:nvPicPr>
          <p:cNvPr id="8" name="Picture 2" descr="C:\Documents and Settings\Owner\Local Settings\Temporary Internet Files\Content.IE5\21RSCFPT\MC900358445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500562" y="4286256"/>
            <a:ext cx="1812341" cy="1466698"/>
          </a:xfrm>
          <a:prstGeom prst="rect">
            <a:avLst/>
          </a:prstGeom>
          <a:noFill/>
        </p:spPr>
      </p:pic>
      <p:pic>
        <p:nvPicPr>
          <p:cNvPr id="9" name="Picture 8" descr="C:\Documents and Settings\Owner\Local Settings\Temporary Internet Files\Content.IE5\MHIUPRQB\MC90023529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214678" y="1857364"/>
            <a:ext cx="2984636" cy="1785950"/>
          </a:xfrm>
          <a:prstGeom prst="rect">
            <a:avLst/>
          </a:prstGeom>
          <a:noFill/>
        </p:spPr>
      </p:pic>
      <p:pic>
        <p:nvPicPr>
          <p:cNvPr id="10" name="Picture 5" descr="C:\Documents and Settings\Owner\Local Settings\Temporary Internet Files\Content.IE5\21RSCFPT\MC900338324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786578" y="3000372"/>
            <a:ext cx="1828800" cy="18288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428736"/>
            <a:ext cx="8258204" cy="4714908"/>
          </a:xfrm>
        </p:spPr>
        <p:txBody>
          <a:bodyPr/>
          <a:lstStyle/>
          <a:p>
            <a:r>
              <a:rPr lang="cs-CZ" dirty="0" smtClean="0"/>
              <a:t>Na tvrdý papír kružítkem narýsujeme kružnici o poloměru cca 3 cm.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Vystřihneme kruh.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043890" cy="1011222"/>
          </a:xfrm>
        </p:spPr>
        <p:txBody>
          <a:bodyPr/>
          <a:lstStyle/>
          <a:p>
            <a:r>
              <a:rPr lang="cs-CZ" dirty="0" smtClean="0"/>
              <a:t>Postup</a:t>
            </a:r>
            <a:endParaRPr lang="cs-CZ" dirty="0"/>
          </a:p>
        </p:txBody>
      </p:sp>
      <p:pic>
        <p:nvPicPr>
          <p:cNvPr id="4" name="Obrázek 3" descr="2013-11-06 21.15.08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715008" y="2428868"/>
            <a:ext cx="2732502" cy="3643337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500042"/>
            <a:ext cx="8401080" cy="5626121"/>
          </a:xfrm>
        </p:spPr>
        <p:txBody>
          <a:bodyPr>
            <a:normAutofit/>
          </a:bodyPr>
          <a:lstStyle/>
          <a:p>
            <a:r>
              <a:rPr lang="cs-CZ" dirty="0" smtClean="0"/>
              <a:t>Na látku kružítkem narýsujeme dva kruhy o poloměru 4,5 cm. </a:t>
            </a:r>
          </a:p>
          <a:p>
            <a:pPr>
              <a:buNone/>
            </a:pPr>
            <a:r>
              <a:rPr lang="cs-CZ" dirty="0" smtClean="0"/>
              <a:t>Vystřihneme obě kolečka</a:t>
            </a:r>
          </a:p>
          <a:p>
            <a:pPr>
              <a:buNone/>
            </a:pPr>
            <a:r>
              <a:rPr lang="cs-CZ" dirty="0" smtClean="0"/>
              <a:t>A obšijeme je.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3075" name="Picture 3" descr="C:\Documents and Settings\Owner\Local Settings\Temporary Internet Files\Content.IE5\MHIUPRQB\MC90035846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71538" y="3071810"/>
            <a:ext cx="1806575" cy="1260475"/>
          </a:xfrm>
          <a:prstGeom prst="rect">
            <a:avLst/>
          </a:prstGeom>
          <a:noFill/>
        </p:spPr>
      </p:pic>
      <p:pic>
        <p:nvPicPr>
          <p:cNvPr id="3076" name="Picture 4" descr="C:\Documents and Settings\Owner\Local Settings\Temporary Internet Files\Content.IE5\78710D59\MC900279148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000628" y="1428736"/>
            <a:ext cx="1809598" cy="129844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85804" y="1571612"/>
            <a:ext cx="8229600" cy="452596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Do jednoho z nich zabalíme čtvrtku tak, aby kraje zůstaly stažené uprostřed kolečka.</a:t>
            </a:r>
          </a:p>
          <a:p>
            <a:pPr>
              <a:buNone/>
            </a:pPr>
            <a:r>
              <a:rPr lang="cs-CZ" dirty="0" smtClean="0"/>
              <a:t>Látku obšijeme a nití stáhneme.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1. díl:</a:t>
            </a:r>
            <a:endParaRPr lang="cs-CZ" dirty="0"/>
          </a:p>
        </p:txBody>
      </p:sp>
      <p:pic>
        <p:nvPicPr>
          <p:cNvPr id="2050" name="Picture 2" descr="C:\Fotky Evička\DUMY\2013-11-07 14.24.19.jpg"/>
          <p:cNvPicPr>
            <a:picLocks noChangeAspect="1" noChangeArrowheads="1"/>
          </p:cNvPicPr>
          <p:nvPr/>
        </p:nvPicPr>
        <p:blipFill>
          <a:blip r:embed="rId2" cstate="print"/>
          <a:srcRect t="14189" b="10811"/>
          <a:stretch>
            <a:fillRect/>
          </a:stretch>
        </p:blipFill>
        <p:spPr bwMode="auto">
          <a:xfrm>
            <a:off x="2714612" y="3500438"/>
            <a:ext cx="2643206" cy="264320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Doprostřed druhého kolečka dáme malou hrst vaty a okraj látky stáhneme nití.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2. díl: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857232"/>
            <a:ext cx="5455679" cy="2955981"/>
          </a:xfrm>
        </p:spPr>
        <p:txBody>
          <a:bodyPr>
            <a:normAutofit/>
          </a:bodyPr>
          <a:lstStyle/>
          <a:p>
            <a:r>
              <a:rPr lang="cs-CZ" dirty="0" smtClean="0"/>
              <a:t>Obě části jehelníčku sešijeme dohromady. </a:t>
            </a:r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</p:txBody>
      </p:sp>
      <p:pic>
        <p:nvPicPr>
          <p:cNvPr id="5122" name="Picture 2" descr="C:\Fotky Evička\DUMY\2013-11-07 14.24.25.jpg"/>
          <p:cNvPicPr>
            <a:picLocks noChangeAspect="1" noChangeArrowheads="1"/>
          </p:cNvPicPr>
          <p:nvPr/>
        </p:nvPicPr>
        <p:blipFill>
          <a:blip r:embed="rId2" cstate="print"/>
          <a:srcRect t="9783" r="6522" b="10326"/>
          <a:stretch>
            <a:fillRect/>
          </a:stretch>
        </p:blipFill>
        <p:spPr bwMode="auto">
          <a:xfrm>
            <a:off x="3714744" y="2143116"/>
            <a:ext cx="3071834" cy="350046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000108"/>
            <a:ext cx="8329642" cy="5126055"/>
          </a:xfrm>
        </p:spPr>
        <p:txBody>
          <a:bodyPr/>
          <a:lstStyle/>
          <a:p>
            <a:r>
              <a:rPr lang="cs-CZ" dirty="0" smtClean="0"/>
              <a:t>Na sešité místo se přiváže mašlička.</a:t>
            </a:r>
          </a:p>
          <a:p>
            <a:endParaRPr lang="cs-CZ" dirty="0"/>
          </a:p>
        </p:txBody>
      </p:sp>
      <p:pic>
        <p:nvPicPr>
          <p:cNvPr id="6146" name="Picture 2" descr="C:\Documents and Settings\Owner\Local Settings\Temporary Internet Files\Content.IE5\78710D59\MC90038000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643702" y="1285860"/>
            <a:ext cx="1816913" cy="1249985"/>
          </a:xfrm>
          <a:prstGeom prst="rect">
            <a:avLst/>
          </a:prstGeom>
          <a:noFill/>
        </p:spPr>
      </p:pic>
      <p:pic>
        <p:nvPicPr>
          <p:cNvPr id="6150" name="Picture 6" descr="C:\Fotky Evička\DUMY\2013-11-07 14.25.17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43042" y="1785927"/>
            <a:ext cx="3143272" cy="419103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2013-11-06 20.56.40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t="21466" r="14223"/>
          <a:stretch>
            <a:fillRect/>
          </a:stretch>
        </p:blipFill>
        <p:spPr>
          <a:xfrm>
            <a:off x="2857488" y="1785926"/>
            <a:ext cx="3268872" cy="3990457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50004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Jehelníček je hotov k využití</a:t>
            </a:r>
            <a:br>
              <a:rPr lang="cs-CZ" dirty="0" smtClean="0"/>
            </a:br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Fotografie autora</a:t>
            </a:r>
          </a:p>
          <a:p>
            <a:r>
              <a:rPr lang="cs-CZ" dirty="0"/>
              <a:t>Galerie Klipart MS Office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/>
              <a:t>Použité zdroje:</a:t>
            </a:r>
            <a:br>
              <a:rPr lang="cs-CZ" b="1" dirty="0"/>
            </a:b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201</TotalTime>
  <Words>213</Words>
  <Application>Microsoft Office PowerPoint</Application>
  <PresentationFormat>Předvádění na obrazovce (4:3)</PresentationFormat>
  <Paragraphs>61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Aspekt</vt:lpstr>
      <vt:lpstr>Shluk</vt:lpstr>
      <vt:lpstr>Prezentace aplikace PowerPoint</vt:lpstr>
      <vt:lpstr>Jehelníček</vt:lpstr>
      <vt:lpstr>Prezentace aplikace PowerPoint</vt:lpstr>
      <vt:lpstr>Co bude potřeba:</vt:lpstr>
      <vt:lpstr>Postup</vt:lpstr>
      <vt:lpstr> </vt:lpstr>
      <vt:lpstr>1. díl:</vt:lpstr>
      <vt:lpstr>2. díl:</vt:lpstr>
      <vt:lpstr>Prezentace aplikace PowerPoint</vt:lpstr>
      <vt:lpstr>Prezentace aplikace PowerPoint</vt:lpstr>
      <vt:lpstr>Jehelníček je hotov k využití </vt:lpstr>
      <vt:lpstr>Použité zdroje: 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Jehelníček</dc:title>
  <dc:creator>Petr Kotásek</dc:creator>
  <cp:lastModifiedBy>Ema</cp:lastModifiedBy>
  <cp:revision>33</cp:revision>
  <dcterms:created xsi:type="dcterms:W3CDTF">2013-11-06T19:19:21Z</dcterms:created>
  <dcterms:modified xsi:type="dcterms:W3CDTF">2014-01-02T19:37:42Z</dcterms:modified>
</cp:coreProperties>
</file>