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notesMasterIdLst>
    <p:notesMasterId r:id="rId12"/>
  </p:notesMasterIdLst>
  <p:sldIdLst>
    <p:sldId id="257" r:id="rId2"/>
    <p:sldId id="259" r:id="rId3"/>
    <p:sldId id="261" r:id="rId4"/>
    <p:sldId id="263" r:id="rId5"/>
    <p:sldId id="265" r:id="rId6"/>
    <p:sldId id="267" r:id="rId7"/>
    <p:sldId id="270" r:id="rId8"/>
    <p:sldId id="272" r:id="rId9"/>
    <p:sldId id="274" r:id="rId10"/>
    <p:sldId id="276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72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VY_52_INOVACE_04_02_03_ROČNÍ OBDOBÍ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Lukavice, okres Ústí nad Orlicí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Eva Strnadová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</a:t>
          </a:r>
          <a:r>
            <a:rPr lang="cs-CZ" sz="1800" dirty="0" smtClean="0"/>
            <a:t>: ROČNÍ OBDOBÍ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</a:t>
          </a:r>
          <a:r>
            <a:rPr lang="cs-CZ" sz="1800" b="0" dirty="0" smtClean="0"/>
            <a:t>CZ.1.07/1.4.00/21.1744 </a:t>
          </a:r>
          <a:endParaRPr lang="cs-CZ" sz="1800" b="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99" custLinFactNeighborY="2833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212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ScaleY="10427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Y="10427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F957086-AD22-4232-8F30-67CD01B11001}" type="presOf" srcId="{D1B46980-6531-4606-95E6-44980827E919}" destId="{2BE915AB-18AA-4053-B92C-3BFC9ED204BB}" srcOrd="1" destOrd="0" presId="urn:microsoft.com/office/officeart/2005/8/layout/target3"/>
    <dgm:cxn modelId="{E6F804BA-4D7C-46C3-A0AC-4BF29D17EAFD}" type="presOf" srcId="{D8197B8C-B260-4A16-BDF4-0947B075E274}" destId="{25B08C86-7E15-44DC-BE7F-FFB55DD49D12}" srcOrd="0" destOrd="0" presId="urn:microsoft.com/office/officeart/2005/8/layout/target3"/>
    <dgm:cxn modelId="{604CD562-CE0A-419A-854F-22B1D105DAB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FF21AD5-DB00-4009-A4A6-2B2496545A86}" type="presOf" srcId="{757F3AB3-0718-4624-B441-E567A8F0AB56}" destId="{333A1088-737F-45CB-B68E-254E46348037}" srcOrd="0" destOrd="0" presId="urn:microsoft.com/office/officeart/2005/8/layout/target3"/>
    <dgm:cxn modelId="{26B7F3CB-578F-4CEA-98E8-FA71E554B843}" type="presOf" srcId="{D1D4F407-5343-4D3F-B5B9-D407B03CAEB4}" destId="{AED2198E-93D5-4001-81B4-73124B309672}" srcOrd="1" destOrd="0" presId="urn:microsoft.com/office/officeart/2005/8/layout/target3"/>
    <dgm:cxn modelId="{826165B8-32EC-46B7-AB88-3940B9DC7518}" type="presOf" srcId="{D1B46980-6531-4606-95E6-44980827E919}" destId="{6140AFEC-043D-4C43-A2F9-D0F5331DF3A3}" srcOrd="0" destOrd="0" presId="urn:microsoft.com/office/officeart/2005/8/layout/target3"/>
    <dgm:cxn modelId="{0722ECAD-A50E-4965-AB63-AACF113D2187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2ECA720-DC39-428F-B123-1E8741A3331F}" type="presOf" srcId="{B651F6E3-6281-48DB-9319-2AEAFDAE7572}" destId="{619D679B-A015-4ECF-8348-D1034C574F40}" srcOrd="0" destOrd="0" presId="urn:microsoft.com/office/officeart/2005/8/layout/target3"/>
    <dgm:cxn modelId="{815B92EA-BB02-45B1-9C19-D0FED1C12821}" type="presOf" srcId="{4C35D32F-0EAB-4CD7-82EE-45574DC2A586}" destId="{8BEBB6EC-1DAA-4CAC-8A25-BC0FCBD5DBD5}" srcOrd="0" destOrd="0" presId="urn:microsoft.com/office/officeart/2005/8/layout/target3"/>
    <dgm:cxn modelId="{338BEC0A-E8C9-4168-B04E-450602EB3E22}" type="presOf" srcId="{B651F6E3-6281-48DB-9319-2AEAFDAE7572}" destId="{6BB5E863-4638-4E1D-BFDE-399D028AC4ED}" srcOrd="1" destOrd="0" presId="urn:microsoft.com/office/officeart/2005/8/layout/target3"/>
    <dgm:cxn modelId="{5D74D9C3-16A8-40BE-99FB-9EBF6500EF04}" type="presOf" srcId="{D8197B8C-B260-4A16-BDF4-0947B075E274}" destId="{5A5FFA88-C948-4069-8E93-59FA12366E83}" srcOrd="1" destOrd="0" presId="urn:microsoft.com/office/officeart/2005/8/layout/target3"/>
    <dgm:cxn modelId="{1E614CFF-69C9-4B9A-BF68-F342F7434781}" type="presParOf" srcId="{333A1088-737F-45CB-B68E-254E46348037}" destId="{F5ABB229-8D3B-4694-996A-96F23CF14429}" srcOrd="0" destOrd="0" presId="urn:microsoft.com/office/officeart/2005/8/layout/target3"/>
    <dgm:cxn modelId="{7E39A141-6C63-44DF-8F95-BA2D4C1FCC39}" type="presParOf" srcId="{333A1088-737F-45CB-B68E-254E46348037}" destId="{F41139FD-01EE-4571-8B17-4FB00FC51163}" srcOrd="1" destOrd="0" presId="urn:microsoft.com/office/officeart/2005/8/layout/target3"/>
    <dgm:cxn modelId="{971E669B-D7EA-4B5E-9F24-2DAE41FC8D30}" type="presParOf" srcId="{333A1088-737F-45CB-B68E-254E46348037}" destId="{D005CE8C-CC26-4C3E-AC11-E15060ECD759}" srcOrd="2" destOrd="0" presId="urn:microsoft.com/office/officeart/2005/8/layout/target3"/>
    <dgm:cxn modelId="{8EC29A4B-D8C0-4556-BFA1-A3F89C1F2283}" type="presParOf" srcId="{333A1088-737F-45CB-B68E-254E46348037}" destId="{2C702D82-9B77-49B7-9568-BB8EB47C3372}" srcOrd="3" destOrd="0" presId="urn:microsoft.com/office/officeart/2005/8/layout/target3"/>
    <dgm:cxn modelId="{C9D1E9E2-72D4-4530-A1F3-8C1CC67BE2B4}" type="presParOf" srcId="{333A1088-737F-45CB-B68E-254E46348037}" destId="{A52A0455-90FF-4808-ABD0-F02540D31D5A}" srcOrd="4" destOrd="0" presId="urn:microsoft.com/office/officeart/2005/8/layout/target3"/>
    <dgm:cxn modelId="{FF5F5278-6068-496C-A3BA-A4789688FA70}" type="presParOf" srcId="{333A1088-737F-45CB-B68E-254E46348037}" destId="{6140AFEC-043D-4C43-A2F9-D0F5331DF3A3}" srcOrd="5" destOrd="0" presId="urn:microsoft.com/office/officeart/2005/8/layout/target3"/>
    <dgm:cxn modelId="{93D025DE-5259-4B7B-92B2-7B0502C05CD4}" type="presParOf" srcId="{333A1088-737F-45CB-B68E-254E46348037}" destId="{9358AC05-5D7D-4327-9F80-1AD486AEA664}" srcOrd="6" destOrd="0" presId="urn:microsoft.com/office/officeart/2005/8/layout/target3"/>
    <dgm:cxn modelId="{A524EBF1-AFF2-4B09-9A7C-71034EA7133B}" type="presParOf" srcId="{333A1088-737F-45CB-B68E-254E46348037}" destId="{313FC574-E1CD-4FB4-B054-0B805CE0447D}" srcOrd="7" destOrd="0" presId="urn:microsoft.com/office/officeart/2005/8/layout/target3"/>
    <dgm:cxn modelId="{C56491E5-CEAA-4867-9381-C1343E8FDA91}" type="presParOf" srcId="{333A1088-737F-45CB-B68E-254E46348037}" destId="{619D679B-A015-4ECF-8348-D1034C574F40}" srcOrd="8" destOrd="0" presId="urn:microsoft.com/office/officeart/2005/8/layout/target3"/>
    <dgm:cxn modelId="{BB05C635-89F7-4DF1-BBA8-D922F6BCFE14}" type="presParOf" srcId="{333A1088-737F-45CB-B68E-254E46348037}" destId="{322283A8-4A27-4CDA-BAE3-F381106A9174}" srcOrd="9" destOrd="0" presId="urn:microsoft.com/office/officeart/2005/8/layout/target3"/>
    <dgm:cxn modelId="{2FEB2985-5ACD-4F74-806B-44139629D576}" type="presParOf" srcId="{333A1088-737F-45CB-B68E-254E46348037}" destId="{FFC9F71D-1B4F-4AD9-A4A6-86ADEFC8AF5C}" srcOrd="10" destOrd="0" presId="urn:microsoft.com/office/officeart/2005/8/layout/target3"/>
    <dgm:cxn modelId="{08837E36-CA26-4D31-BD39-103E34A5FFAF}" type="presParOf" srcId="{333A1088-737F-45CB-B68E-254E46348037}" destId="{25B08C86-7E15-44DC-BE7F-FFB55DD49D12}" srcOrd="11" destOrd="0" presId="urn:microsoft.com/office/officeart/2005/8/layout/target3"/>
    <dgm:cxn modelId="{8821BC00-D668-411D-B9A6-29C8CD082F18}" type="presParOf" srcId="{333A1088-737F-45CB-B68E-254E46348037}" destId="{76644BE8-9D7C-4C09-B250-3D10AF48CBB7}" srcOrd="12" destOrd="0" presId="urn:microsoft.com/office/officeart/2005/8/layout/target3"/>
    <dgm:cxn modelId="{0574E00A-A508-4CEF-9473-0C631DF6070F}" type="presParOf" srcId="{333A1088-737F-45CB-B68E-254E46348037}" destId="{EE85B701-7295-41C0-BA7A-34D3756A2AE6}" srcOrd="13" destOrd="0" presId="urn:microsoft.com/office/officeart/2005/8/layout/target3"/>
    <dgm:cxn modelId="{B7BD4ED0-BEED-442A-941B-3B66FB2C437C}" type="presParOf" srcId="{333A1088-737F-45CB-B68E-254E46348037}" destId="{8BEBB6EC-1DAA-4CAC-8A25-BC0FCBD5DBD5}" srcOrd="14" destOrd="0" presId="urn:microsoft.com/office/officeart/2005/8/layout/target3"/>
    <dgm:cxn modelId="{CE147716-5E38-48FE-BEFE-D801A12F58F7}" type="presParOf" srcId="{333A1088-737F-45CB-B68E-254E46348037}" destId="{AED2198E-93D5-4001-81B4-73124B309672}" srcOrd="15" destOrd="0" presId="urn:microsoft.com/office/officeart/2005/8/layout/target3"/>
    <dgm:cxn modelId="{9EABECD8-CA2E-413D-8B88-D75AE5A7BFEA}" type="presParOf" srcId="{333A1088-737F-45CB-B68E-254E46348037}" destId="{2BE915AB-18AA-4053-B92C-3BFC9ED204BB}" srcOrd="16" destOrd="0" presId="urn:microsoft.com/office/officeart/2005/8/layout/target3"/>
    <dgm:cxn modelId="{E1169712-AC07-43C5-91BA-43A97907D92E}" type="presParOf" srcId="{333A1088-737F-45CB-B68E-254E46348037}" destId="{6BB5E863-4638-4E1D-BFDE-399D028AC4ED}" srcOrd="17" destOrd="0" presId="urn:microsoft.com/office/officeart/2005/8/layout/target3"/>
    <dgm:cxn modelId="{868707EF-E280-4A2A-AB70-F0D7406F114D}" type="presParOf" srcId="{333A1088-737F-45CB-B68E-254E46348037}" destId="{5A5FFA88-C948-4069-8E93-59FA12366E83}" srcOrd="18" destOrd="0" presId="urn:microsoft.com/office/officeart/2005/8/layout/target3"/>
    <dgm:cxn modelId="{9864553C-B993-47DE-A15D-46FDA4ED70E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195786" cy="319578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82289" y="0"/>
          <a:ext cx="6394994" cy="31957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Lukavice, okres Ústí nad Orlicí</a:t>
          </a:r>
          <a:endParaRPr lang="cs-CZ" sz="1800" kern="1200" dirty="0"/>
        </a:p>
      </dsp:txBody>
      <dsp:txXfrm>
        <a:off x="1582289" y="0"/>
        <a:ext cx="6394994" cy="511325"/>
      </dsp:txXfrm>
    </dsp:sp>
    <dsp:sp modelId="{A52A0455-90FF-4808-ABD0-F02540D31D5A}">
      <dsp:nvSpPr>
        <dsp:cNvPr id="0" name=""/>
        <dsp:cNvSpPr/>
      </dsp:nvSpPr>
      <dsp:spPr>
        <a:xfrm>
          <a:off x="333058" y="582849"/>
          <a:ext cx="2524670" cy="25246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84335" y="582849"/>
          <a:ext cx="6394994" cy="25246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Eva Strnadová</a:t>
          </a:r>
          <a:endParaRPr lang="cs-CZ" sz="1800" kern="1200" dirty="0"/>
        </a:p>
      </dsp:txBody>
      <dsp:txXfrm>
        <a:off x="1584335" y="582849"/>
        <a:ext cx="6394994" cy="511325"/>
      </dsp:txXfrm>
    </dsp:sp>
    <dsp:sp modelId="{313FC574-E1CD-4FB4-B054-0B805CE0447D}">
      <dsp:nvSpPr>
        <dsp:cNvPr id="0" name=""/>
        <dsp:cNvSpPr/>
      </dsp:nvSpPr>
      <dsp:spPr>
        <a:xfrm>
          <a:off x="671115" y="983013"/>
          <a:ext cx="1853555" cy="19328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97893" y="983013"/>
          <a:ext cx="6394994" cy="19328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VY_52_INOVACE_04_02_03_ROČNÍ OBDOBÍ</a:t>
          </a:r>
          <a:endParaRPr lang="cs-CZ" sz="1800" kern="1200" dirty="0"/>
        </a:p>
      </dsp:txBody>
      <dsp:txXfrm>
        <a:off x="1597893" y="983013"/>
        <a:ext cx="6394994" cy="533195"/>
      </dsp:txXfrm>
    </dsp:sp>
    <dsp:sp modelId="{FFC9F71D-1B4F-4AD9-A4A6-86ADEFC8AF5C}">
      <dsp:nvSpPr>
        <dsp:cNvPr id="0" name=""/>
        <dsp:cNvSpPr/>
      </dsp:nvSpPr>
      <dsp:spPr>
        <a:xfrm>
          <a:off x="1006672" y="1533977"/>
          <a:ext cx="1182440" cy="11824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97893" y="1533977"/>
          <a:ext cx="6394994" cy="11824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</a:t>
          </a:r>
          <a:r>
            <a:rPr lang="cs-CZ" sz="1800" kern="1200" dirty="0" smtClean="0"/>
            <a:t>: ROČNÍ OBDOBÍ</a:t>
          </a:r>
          <a:endParaRPr lang="cs-CZ" sz="1800" kern="1200" dirty="0"/>
        </a:p>
      </dsp:txBody>
      <dsp:txXfrm>
        <a:off x="1597893" y="1533977"/>
        <a:ext cx="6394994" cy="511325"/>
      </dsp:txXfrm>
    </dsp:sp>
    <dsp:sp modelId="{EE85B701-7295-41C0-BA7A-34D3756A2AE6}">
      <dsp:nvSpPr>
        <dsp:cNvPr id="0" name=""/>
        <dsp:cNvSpPr/>
      </dsp:nvSpPr>
      <dsp:spPr>
        <a:xfrm>
          <a:off x="1342230" y="2045303"/>
          <a:ext cx="511325" cy="5113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597893" y="2045303"/>
          <a:ext cx="6394994" cy="5113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</a:t>
          </a:r>
          <a:r>
            <a:rPr lang="cs-CZ" sz="1800" b="0" kern="1200" dirty="0" smtClean="0"/>
            <a:t>CZ.1.07/1.4.00/21.1744 </a:t>
          </a:r>
          <a:endParaRPr lang="cs-CZ" sz="1800" b="0" kern="1200" dirty="0"/>
        </a:p>
      </dsp:txBody>
      <dsp:txXfrm>
        <a:off x="1597893" y="2045303"/>
        <a:ext cx="6394994" cy="5113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164FCC5-6C10-442A-9589-F619CAA65127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324D5A0-9AE1-4249-9F4C-AAA25E0672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749574-B856-4D73-9794-C7878FB1A68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  <p:sp>
        <p:nvSpPr>
          <p:cNvPr id="2253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2533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3F7EE36-C210-4749-A7B7-48FC12251E6D}" type="slidenum">
              <a:rPr lang="cs-CZ" sz="1200">
                <a:latin typeface="Calibri" pitchFamily="34" charset="0"/>
              </a:rPr>
              <a:pPr algn="r"/>
              <a:t>1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D506BA-0471-4AF5-B53D-17588FEA4A01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030533-75A3-46F2-8B67-A707B51A776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B28F1C-402D-4699-99A8-647FD068F0CF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51703B-CBF8-4689-A568-82505227D57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044F70-B223-4A2D-AEC5-1E03D2C44620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95988E-0A13-44B8-B6F2-2645C50AC10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0B1DE2-4848-4D9D-B8CC-F3BF0739040A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9A1376-F08D-4D7F-AADA-50AF65D99DB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A4A9B2-54BB-4386-8545-F2D67303BFDC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86B081-D5C2-4C55-B21F-E2D8B6BAB1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FDB23D-440B-4058-A978-1C098EB4B9A7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A5CBE1-B5A1-4652-9792-F36FCC8F6D8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DB68E1-19E6-4F53-90D9-C191419CCFDC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134E0E-754D-4B8C-8397-0CD62022522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11AF57-0AF0-42A8-AAEB-2064FEE8FE97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FE82EC-D0FF-4CB1-B06B-004AC694957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pPr>
              <a:defRPr/>
            </a:pPr>
            <a:fld id="{F95F50E7-404F-437B-9C3A-DEE8BF2E2435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pPr>
              <a:defRPr/>
            </a:pPr>
            <a:fld id="{E4909E1B-34CD-4E2C-8C70-2952394BF5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DAB93D-1ABD-40AF-BB47-00AE3C8FECAB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8EE439-7090-4249-85B3-117B85F740E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4685A2-CE31-48E0-BF49-C83943686E56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D3C818-9665-4CB9-B85E-D17F23DA520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E7628-8097-418C-A567-4D31B605F0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F734CD3B-220F-4D0E-95D6-3B252AC6BC62}" type="datetimeFigureOut">
              <a:rPr lang="cs-CZ" smtClean="0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E3F6ABBE-1200-4584-8BC7-7E60BA2B7B4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e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emf"/><Relationship Id="rId10" Type="http://schemas.openxmlformats.org/officeDocument/2006/relationships/image" Target="../media/image11.wmf"/><Relationship Id="rId4" Type="http://schemas.openxmlformats.org/officeDocument/2006/relationships/image" Target="../media/image5.emf"/><Relationship Id="rId9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8590" y="352723"/>
          <a:ext cx="7992888" cy="31957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267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027113"/>
            <a:ext cx="7024688" cy="601662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kumimoji="1" lang="cs-CZ" sz="4000" dirty="0" smtClean="0">
                <a:ln w="12700">
                  <a:solidFill>
                    <a:schemeClr val="tx1">
                      <a:tint val="95000"/>
                    </a:schemeClr>
                  </a:solidFill>
                </a:ln>
                <a:gradFill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</a:gradFill>
                <a:effectLst>
                  <a:outerShdw blurRad="127000" algn="tl" rotWithShape="0">
                    <a:schemeClr val="bg1">
                      <a:alpha val="50000"/>
                    </a:schemeClr>
                  </a:outerShdw>
                </a:effectLst>
              </a:rPr>
              <a:t>      ANOTACE</a:t>
            </a:r>
            <a:endParaRPr kumimoji="1" lang="cs-CZ" sz="4000" dirty="0">
              <a:ln w="12700">
                <a:solidFill>
                  <a:schemeClr val="tx1">
                    <a:tint val="95000"/>
                  </a:schemeClr>
                </a:solidFill>
              </a:ln>
              <a:gradFill>
                <a:gsLst>
                  <a:gs pos="0">
                    <a:schemeClr val="tx1">
                      <a:tint val="65000"/>
                    </a:schemeClr>
                  </a:gs>
                  <a:gs pos="49900">
                    <a:schemeClr val="tx1">
                      <a:tint val="95000"/>
                    </a:schemeClr>
                  </a:gs>
                  <a:gs pos="50000">
                    <a:schemeClr val="tx1"/>
                  </a:gs>
                  <a:gs pos="100000">
                    <a:schemeClr val="tx1">
                      <a:tint val="95000"/>
                    </a:schemeClr>
                  </a:gs>
                </a:gsLst>
                <a:lin ang="5400000" scaled="1"/>
              </a:gradFill>
              <a:effectLst>
                <a:outerShdw blurRad="127000" algn="tl" rotWithShape="0">
                  <a:schemeClr val="bg1">
                    <a:alpha val="50000"/>
                  </a:schemeClr>
                </a:outerShdw>
              </a:effectLst>
            </a:endParaRPr>
          </a:p>
        </p:txBody>
      </p:sp>
      <p:sp>
        <p:nvSpPr>
          <p:cNvPr id="12291" name="Zástupný symbol pro obsah 2"/>
          <p:cNvSpPr>
            <a:spLocks noGrp="1"/>
          </p:cNvSpPr>
          <p:nvPr>
            <p:ph idx="4294967295"/>
          </p:nvPr>
        </p:nvSpPr>
        <p:spPr>
          <a:xfrm>
            <a:off x="683568" y="2132856"/>
            <a:ext cx="7848872" cy="273645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Materiál slouží k výkladu učiva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o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ročních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obdobích.</a:t>
            </a:r>
          </a:p>
          <a:p>
            <a:pPr>
              <a:lnSpc>
                <a:spcPct val="80000"/>
              </a:lnSpc>
              <a:buNone/>
            </a:pPr>
            <a:endParaRPr lang="cs-CZ" sz="3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Žáci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seznámí s jejich charakteristickými znaky.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rtlCol="0"/>
          <a:lstStyle/>
          <a:p>
            <a:pPr algn="ctr" fontAlgn="auto">
              <a:spcAft>
                <a:spcPts val="0"/>
              </a:spcAft>
              <a:defRPr/>
            </a:pPr>
            <a:r>
              <a:rPr kumimoji="1" lang="cs-CZ" sz="4000" dirty="0">
                <a:ln w="12700">
                  <a:solidFill>
                    <a:schemeClr val="tx1">
                      <a:tint val="95000"/>
                    </a:schemeClr>
                  </a:solidFill>
                </a:ln>
                <a:gradFill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</a:gradFill>
                <a:effectLst>
                  <a:outerShdw blurRad="127000" algn="tl" rotWithShape="0">
                    <a:schemeClr val="bg1">
                      <a:alpha val="50000"/>
                    </a:schemeClr>
                  </a:outerShdw>
                </a:effectLst>
              </a:rPr>
              <a:t>CITACE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4294967295"/>
          </p:nvPr>
        </p:nvSpPr>
        <p:spPr>
          <a:xfrm>
            <a:off x="539750" y="1447800"/>
            <a:ext cx="8352730" cy="4572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cs-CZ" dirty="0" smtClean="0">
              <a:latin typeface="Arial Black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Ilustrace: kliparty Microsoft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Office</a:t>
            </a:r>
          </a:p>
          <a:p>
            <a:pPr>
              <a:buFont typeface="Wingdings" pitchFamily="2" charset="2"/>
              <a:buChar char="§"/>
            </a:pPr>
            <a:endParaRPr lang="cs-CZ" sz="3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MÜHLHAUSEROVÁ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, PaedDr. Hana a PaedDr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. Jaromíra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SVOBODOVÁ. </a:t>
            </a:r>
            <a:r>
              <a:rPr lang="cs-CZ" sz="3600" i="1" dirty="0" smtClean="0">
                <a:latin typeface="Arial" pitchFamily="34" charset="0"/>
                <a:cs typeface="Arial" pitchFamily="34" charset="0"/>
              </a:rPr>
              <a:t>Prvouka2: Učebnice pro 2. ročník základní školy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. Brno: Nová škola. ISBN 80-7289-034-4. 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Rot="1" noChangeArrowheads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8000" dirty="0"/>
              <a:t>      </a:t>
            </a:r>
            <a:r>
              <a:rPr lang="cs-CZ" sz="8000" dirty="0">
                <a:latin typeface="Arial Black" pitchFamily="34" charset="0"/>
              </a:rPr>
              <a:t>ROČNÍ      </a:t>
            </a:r>
            <a:br>
              <a:rPr lang="cs-CZ" sz="8000" dirty="0">
                <a:latin typeface="Arial Black" pitchFamily="34" charset="0"/>
              </a:rPr>
            </a:br>
            <a:r>
              <a:rPr lang="cs-CZ" sz="8000" dirty="0">
                <a:latin typeface="Arial Black" pitchFamily="34" charset="0"/>
              </a:rPr>
              <a:t>       OBDOBÍ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 sz="quarter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/>
              <a:t>Čtyři roční období</a:t>
            </a:r>
          </a:p>
        </p:txBody>
      </p:sp>
      <p:sp>
        <p:nvSpPr>
          <p:cNvPr id="15363" name="Rectangle 4"/>
          <p:cNvSpPr>
            <a:spLocks noGrp="1" noRot="1" noChangeArrowheads="1"/>
          </p:cNvSpPr>
          <p:nvPr>
            <p:ph sz="quarter" idx="1"/>
          </p:nvPr>
        </p:nvSpPr>
        <p:spPr>
          <a:xfrm>
            <a:off x="838200" y="1844675"/>
            <a:ext cx="3927475" cy="2079625"/>
          </a:xfrm>
        </p:spPr>
        <p:txBody>
          <a:bodyPr/>
          <a:lstStyle/>
          <a:p>
            <a:pPr algn="ctr"/>
            <a:r>
              <a:rPr lang="cs-CZ" sz="4000" smtClean="0"/>
              <a:t>JARO</a:t>
            </a:r>
          </a:p>
          <a:p>
            <a:pPr algn="ctr"/>
            <a:r>
              <a:rPr lang="cs-CZ" sz="2400" smtClean="0"/>
              <a:t>Březen, duben, květen</a:t>
            </a:r>
          </a:p>
        </p:txBody>
      </p:sp>
      <p:sp>
        <p:nvSpPr>
          <p:cNvPr id="15364" name="Rectangle 5"/>
          <p:cNvSpPr>
            <a:spLocks noGrp="1" noRot="1" noChangeArrowheads="1"/>
          </p:cNvSpPr>
          <p:nvPr>
            <p:ph sz="quarter" idx="2"/>
          </p:nvPr>
        </p:nvSpPr>
        <p:spPr/>
        <p:txBody>
          <a:bodyPr/>
          <a:lstStyle/>
          <a:p>
            <a:pPr algn="ctr"/>
            <a:r>
              <a:rPr lang="cs-CZ" sz="4000" smtClean="0"/>
              <a:t>LÉTO</a:t>
            </a:r>
          </a:p>
          <a:p>
            <a:r>
              <a:rPr lang="cs-CZ" sz="2400" smtClean="0"/>
              <a:t>Červen, červenec, srpen</a:t>
            </a:r>
          </a:p>
        </p:txBody>
      </p:sp>
      <p:sp>
        <p:nvSpPr>
          <p:cNvPr id="15365" name="Rectangle 6"/>
          <p:cNvSpPr>
            <a:spLocks noGrp="1" noRot="1" noChangeArrowheads="1"/>
          </p:cNvSpPr>
          <p:nvPr>
            <p:ph sz="quarter" idx="3"/>
          </p:nvPr>
        </p:nvSpPr>
        <p:spPr/>
        <p:txBody>
          <a:bodyPr/>
          <a:lstStyle/>
          <a:p>
            <a:pPr algn="ctr"/>
            <a:r>
              <a:rPr lang="cs-CZ" sz="4000" smtClean="0"/>
              <a:t>PODZIM</a:t>
            </a:r>
          </a:p>
          <a:p>
            <a:pPr algn="ctr"/>
            <a:r>
              <a:rPr lang="cs-CZ" sz="2400" smtClean="0"/>
              <a:t>Září, říjen, listopad</a:t>
            </a:r>
          </a:p>
        </p:txBody>
      </p:sp>
      <p:sp>
        <p:nvSpPr>
          <p:cNvPr id="15366" name="Rectangle 7"/>
          <p:cNvSpPr>
            <a:spLocks noGrp="1" noRot="1" noChangeArrowheads="1"/>
          </p:cNvSpPr>
          <p:nvPr>
            <p:ph sz="quarter" idx="4"/>
          </p:nvPr>
        </p:nvSpPr>
        <p:spPr/>
        <p:txBody>
          <a:bodyPr/>
          <a:lstStyle/>
          <a:p>
            <a:pPr algn="ctr"/>
            <a:r>
              <a:rPr lang="cs-CZ" sz="4000" smtClean="0"/>
              <a:t>ZIMA</a:t>
            </a:r>
          </a:p>
          <a:p>
            <a:pPr algn="ctr"/>
            <a:r>
              <a:rPr lang="cs-CZ" sz="2400" smtClean="0"/>
              <a:t>Prosinec, leden, únor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600" dirty="0"/>
              <a:t>JARO</a:t>
            </a:r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1412875"/>
            <a:ext cx="9144000" cy="544512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dirty="0" smtClean="0"/>
              <a:t>Začíná 21. března.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Jaro trvá 3 měsíce: březen, duben, květen.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Taje sníh.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Rostou sněženky, bledule, petrklíče, fialky, narcisy.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Rodí se mláďata.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Ptáci přilétají z teplých krajin.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Rostou kočičky.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Začíná se zelenat tráva.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Je tepleji.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600" dirty="0" smtClean="0"/>
              <a:t>LÉTO</a:t>
            </a:r>
            <a:endParaRPr lang="cs-CZ" sz="6600" dirty="0"/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1412875"/>
            <a:ext cx="9144000" cy="544512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dirty="0" smtClean="0"/>
              <a:t>Začíná 21. června.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Léto trvá 3 měsíce: červen, červenec, srpen.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Slunce krásně svítí.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Rostou jahody, růže, kopretiny.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Koupeme se v bazéně.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Těšíme se na prázdniny.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Dozrávají jablka a hrušky.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Jezdíme s rodiči na dovolenou, na výlety, k babičce na prázdniny.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Z velkého tepla bývají bouřky.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600" dirty="0" err="1" smtClean="0"/>
              <a:t>PoDZIM</a:t>
            </a:r>
            <a:endParaRPr lang="cs-CZ" sz="6600" dirty="0"/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1412875"/>
            <a:ext cx="8845550" cy="504046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3600" dirty="0" smtClean="0"/>
              <a:t>Začíná 23. září.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Podzim trvá 3 měsíce: září, říjen, listopad.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Fouká vítr a často prší.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Chodíme na houby.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Zvířata si dělají zásoby jídla na zimu.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Někteří ptáci </a:t>
            </a:r>
            <a:r>
              <a:rPr lang="cs-CZ" sz="3600" dirty="0" smtClean="0"/>
              <a:t>odlétají do teplých krajin.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Opadává  a barví se listí.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Sbíráme jablka, šípky, kaštany, žaludy.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Pouštíme draky.</a:t>
            </a:r>
          </a:p>
          <a:p>
            <a:pPr>
              <a:lnSpc>
                <a:spcPct val="90000"/>
              </a:lnSpc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600" dirty="0" smtClean="0"/>
              <a:t>ZIMA</a:t>
            </a:r>
            <a:endParaRPr lang="cs-CZ" sz="6600" dirty="0"/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1412875"/>
            <a:ext cx="9144000" cy="544512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dirty="0" smtClean="0"/>
              <a:t>Začíná 21. prosince.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Zima trvá 3 měsíce: prosinec, leden, únor.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Chumelí a mrzne.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Stromy jsou posypané sněhem.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Zvířata jsou schovaná ve svých úkrytech.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Nosíme lesním zvířátkům do krmelce žaludy, kaštany, sůl.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Příroda odpočívá.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Děti sáňkují, lyžují, koulují se.</a:t>
            </a:r>
          </a:p>
          <a:p>
            <a:pPr>
              <a:lnSpc>
                <a:spcPct val="90000"/>
              </a:lnSpc>
            </a:pPr>
            <a:r>
              <a:rPr lang="cs-CZ" sz="3600" dirty="0" smtClean="0"/>
              <a:t>Na poli můžeme vidět vrabce a bažanty.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0"/>
            <a:ext cx="8229600" cy="155679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/>
              <a:t>  </a:t>
            </a:r>
            <a:r>
              <a:rPr lang="cs-CZ" sz="6000" dirty="0" smtClean="0"/>
              <a:t>Zařaď </a:t>
            </a:r>
            <a:r>
              <a:rPr lang="cs-CZ" sz="6000" dirty="0" smtClean="0"/>
              <a:t>obrázky do správného </a:t>
            </a:r>
            <a:r>
              <a:rPr lang="cs-CZ" sz="6000" dirty="0" smtClean="0"/>
              <a:t>ročního </a:t>
            </a:r>
            <a:r>
              <a:rPr lang="cs-CZ" sz="6000" dirty="0" smtClean="0"/>
              <a:t>období.</a:t>
            </a:r>
            <a:endParaRPr lang="cs-CZ" sz="6000" dirty="0"/>
          </a:p>
        </p:txBody>
      </p:sp>
      <p:pic>
        <p:nvPicPr>
          <p:cNvPr id="20483" name="Picture 3" descr="MC900122861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95936" y="4149080"/>
            <a:ext cx="2161781" cy="2168523"/>
          </a:xfrm>
          <a:noFill/>
        </p:spPr>
      </p:pic>
      <p:pic>
        <p:nvPicPr>
          <p:cNvPr id="2048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628800"/>
            <a:ext cx="24765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628800"/>
            <a:ext cx="2281237" cy="151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5085184"/>
            <a:ext cx="1646237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Karel\AppData\Local\Microsoft\Windows\Temporary Internet Files\Content.IE5\N7VCXPOF\MC90002286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501008"/>
            <a:ext cx="1618488" cy="1804111"/>
          </a:xfrm>
          <a:prstGeom prst="rect">
            <a:avLst/>
          </a:prstGeom>
          <a:noFill/>
        </p:spPr>
      </p:pic>
      <p:pic>
        <p:nvPicPr>
          <p:cNvPr id="1032" name="Picture 8" descr="C:\Users\Karel\AppData\Local\Microsoft\Windows\Temporary Internet Files\Content.IE5\N7VCXPOF\MC90015115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4797152"/>
            <a:ext cx="1538935" cy="1777594"/>
          </a:xfrm>
          <a:prstGeom prst="rect">
            <a:avLst/>
          </a:prstGeom>
          <a:noFill/>
        </p:spPr>
      </p:pic>
      <p:pic>
        <p:nvPicPr>
          <p:cNvPr id="1033" name="Picture 9" descr="C:\Users\Karel\AppData\Local\Microsoft\Windows\Temporary Internet Files\Content.IE5\N7VCXPOF\MC9003542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3768" y="3429000"/>
            <a:ext cx="1350904" cy="1728192"/>
          </a:xfrm>
          <a:prstGeom prst="rect">
            <a:avLst/>
          </a:prstGeom>
          <a:noFill/>
        </p:spPr>
      </p:pic>
      <p:pic>
        <p:nvPicPr>
          <p:cNvPr id="1034" name="Picture 10" descr="C:\Users\Karel\AppData\Local\Microsoft\Windows\Temporary Internet Files\Content.IE5\XRAOQLZK\MC90033231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35896" y="1628800"/>
            <a:ext cx="1833372" cy="1510589"/>
          </a:xfrm>
          <a:prstGeom prst="rect">
            <a:avLst/>
          </a:prstGeom>
          <a:noFill/>
        </p:spPr>
      </p:pic>
      <p:pic>
        <p:nvPicPr>
          <p:cNvPr id="1036" name="Picture 12" descr="C:\Users\Karel\AppData\Local\Microsoft\Windows\Temporary Internet Files\Content.IE5\PB9J4787\MC900335869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3284984"/>
            <a:ext cx="1848205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172</TotalTime>
  <Words>360</Words>
  <Application>Microsoft Office PowerPoint</Application>
  <PresentationFormat>Předvádění na obrazovce (4:3)</PresentationFormat>
  <Paragraphs>67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Modul</vt:lpstr>
      <vt:lpstr>Snímek 1</vt:lpstr>
      <vt:lpstr>      ANOTACE</vt:lpstr>
      <vt:lpstr>CITACE</vt:lpstr>
      <vt:lpstr>      ROČNÍ              OBDOBÍ</vt:lpstr>
      <vt:lpstr>Čtyři roční období</vt:lpstr>
      <vt:lpstr>JARO</vt:lpstr>
      <vt:lpstr>LÉTO</vt:lpstr>
      <vt:lpstr>PoDZIM</vt:lpstr>
      <vt:lpstr>ZIMA</vt:lpstr>
      <vt:lpstr>  Zařaď obrázky do správného ročního období.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Karel</dc:creator>
  <cp:lastModifiedBy>Karel</cp:lastModifiedBy>
  <cp:revision>15</cp:revision>
  <dcterms:created xsi:type="dcterms:W3CDTF">2013-03-10T13:02:20Z</dcterms:created>
  <dcterms:modified xsi:type="dcterms:W3CDTF">2013-06-24T16:19:45Z</dcterms:modified>
</cp:coreProperties>
</file>