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8" r:id="rId1"/>
  </p:sldMasterIdLst>
  <p:notesMasterIdLst>
    <p:notesMasterId r:id="rId30"/>
  </p:notesMasterIdLst>
  <p:sldIdLst>
    <p:sldId id="256" r:id="rId2"/>
    <p:sldId id="262" r:id="rId3"/>
    <p:sldId id="264" r:id="rId4"/>
    <p:sldId id="288" r:id="rId5"/>
    <p:sldId id="289" r:id="rId6"/>
    <p:sldId id="263" r:id="rId7"/>
    <p:sldId id="292" r:id="rId8"/>
    <p:sldId id="282" r:id="rId9"/>
    <p:sldId id="284" r:id="rId10"/>
    <p:sldId id="293" r:id="rId11"/>
    <p:sldId id="283" r:id="rId12"/>
    <p:sldId id="290" r:id="rId13"/>
    <p:sldId id="285" r:id="rId14"/>
    <p:sldId id="301" r:id="rId15"/>
    <p:sldId id="294" r:id="rId16"/>
    <p:sldId id="296" r:id="rId17"/>
    <p:sldId id="295" r:id="rId18"/>
    <p:sldId id="297" r:id="rId19"/>
    <p:sldId id="286" r:id="rId20"/>
    <p:sldId id="291" r:id="rId21"/>
    <p:sldId id="298" r:id="rId22"/>
    <p:sldId id="299" r:id="rId23"/>
    <p:sldId id="300" r:id="rId24"/>
    <p:sldId id="302" r:id="rId25"/>
    <p:sldId id="260" r:id="rId26"/>
    <p:sldId id="268" r:id="rId27"/>
    <p:sldId id="281" r:id="rId28"/>
    <p:sldId id="273" r:id="rId2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40E8"/>
    <a:srgbClr val="C83644"/>
    <a:srgbClr val="F3A7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21" autoAdjust="0"/>
    <p:restoredTop sz="94622" autoAdjust="0"/>
  </p:normalViewPr>
  <p:slideViewPr>
    <p:cSldViewPr>
      <p:cViewPr varScale="1">
        <p:scale>
          <a:sx n="74" d="100"/>
          <a:sy n="74" d="100"/>
        </p:scale>
        <p:origin x="-108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Dějiny umění v Evropě</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A83A7CFB-B411-4357-9641-4A8443F73655}">
      <dgm:prSet phldrT="[Text]" custT="1"/>
      <dgm:spPr/>
      <dgm:t>
        <a:bodyPr/>
        <a:lstStyle/>
        <a:p>
          <a:r>
            <a:rPr lang="cs-CZ" sz="2000" b="1" dirty="0" smtClean="0"/>
            <a:t>Autor: Mgr. Kateřina Poživilová</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leden 2014</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dirty="0"/>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60B5D622-D348-4384-9EFA-863CA4F7B7A3}">
      <dgm:prSet phldrT="[Text]" custT="1"/>
      <dgm:spPr/>
      <dgm:t>
        <a:bodyPr/>
        <a:lstStyle/>
        <a:p>
          <a:r>
            <a:rPr lang="cs-CZ" sz="2000" b="1" dirty="0" smtClean="0"/>
            <a:t>Název: </a:t>
          </a:r>
          <a:r>
            <a:rPr lang="cs-CZ" sz="2000" b="0" dirty="0" smtClean="0"/>
            <a:t>VY_32_INOVACE_Románské umění </a:t>
          </a:r>
        </a:p>
        <a:p>
          <a:r>
            <a:rPr lang="cs-CZ" sz="2000" b="0" dirty="0" smtClean="0"/>
            <a:t>v Česku</a:t>
          </a:r>
          <a:endParaRPr lang="cs-CZ" sz="2000" dirty="0" smtClean="0"/>
        </a:p>
      </dgm:t>
    </dgm:pt>
    <dgm:pt modelId="{5895C10F-262B-4EFF-A7FE-F20237FEAECB}" type="sibTrans" cxnId="{DF849492-EC0F-41C4-9A01-844E1A834E31}">
      <dgm:prSet/>
      <dgm:spPr/>
      <dgm:t>
        <a:bodyPr/>
        <a:lstStyle/>
        <a:p>
          <a:endParaRPr lang="cs-CZ" sz="1100" b="1"/>
        </a:p>
      </dgm:t>
    </dgm:pt>
    <dgm:pt modelId="{74CB5370-34BA-43B8-AB66-1E3510545B42}" type="parTrans" cxnId="{DF849492-EC0F-41C4-9A01-844E1A834E31}">
      <dgm:prSet/>
      <dgm:spPr/>
      <dgm:t>
        <a:bodyPr/>
        <a:lstStyle/>
        <a:p>
          <a:endParaRPr lang="cs-CZ" sz="1100" b="1"/>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t>
        <a:bodyPr/>
        <a:lstStyle/>
        <a:p>
          <a:endParaRPr lang="cs-CZ"/>
        </a:p>
      </dgm:t>
    </dgm:pt>
    <dgm:pt modelId="{2741B69B-255D-4143-BECE-5BD9035A4FC6}" type="pres">
      <dgm:prSet presAssocID="{8D78E2D7-18A7-41DD-9962-57B3FE2BEBDD}" presName="accentRepeatNode" presStyleLbl="solidFgAcc1" presStyleIdx="1" presStyleCnt="5"/>
      <dgm:spPr/>
      <dgm:t>
        <a:bodyPr/>
        <a:lstStyle/>
        <a:p>
          <a:endParaRPr lang="cs-CZ"/>
        </a:p>
      </dgm:t>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t>
        <a:bodyPr/>
        <a:lstStyle/>
        <a:p>
          <a:endParaRPr lang="cs-CZ"/>
        </a:p>
      </dgm:t>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custScaleY="172673">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t>
        <a:bodyPr/>
        <a:lstStyle/>
        <a:p>
          <a:endParaRPr lang="cs-CZ"/>
        </a:p>
      </dgm:t>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custScaleX="98948" custScaleY="199937" custLinFactNeighborX="2932">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t>
        <a:bodyPr/>
        <a:lstStyle/>
        <a:p>
          <a:endParaRPr lang="cs-CZ"/>
        </a:p>
      </dgm:t>
    </dgm:pt>
    <dgm:pt modelId="{D00E28E9-7A94-4DBE-BF47-6DC8F169B300}" type="pres">
      <dgm:prSet presAssocID="{60B5D622-D348-4384-9EFA-863CA4F7B7A3}" presName="accentRepeatNode" presStyleLbl="solidFgAcc1" presStyleIdx="4" presStyleCnt="5" custLinFactNeighborX="-2815" custLinFactNeighborY="-29974"/>
      <dgm:spPr/>
      <dgm:t>
        <a:bodyPr/>
        <a:lstStyle/>
        <a:p>
          <a:endParaRPr lang="cs-CZ"/>
        </a:p>
      </dgm:t>
    </dgm:pt>
  </dgm:ptLst>
  <dgm:cxnLst>
    <dgm:cxn modelId="{F6C5362C-484F-41C7-9AE2-269317B93766}" type="presOf" srcId="{60B5D622-D348-4384-9EFA-863CA4F7B7A3}" destId="{CAE44C5F-81A1-4D30-8D3F-2E663ECAC700}" srcOrd="0" destOrd="0" presId="urn:microsoft.com/office/officeart/2008/layout/VerticalCurvedList"/>
    <dgm:cxn modelId="{B8C92B4A-9E16-4C6D-8583-A1CEC081E720}" srcId="{BA9EE107-A5FB-41C4-9EF1-1CC153B68B3F}" destId="{3061F91D-8548-4FCB-A021-DD835A272F0F}" srcOrd="3" destOrd="0" parTransId="{964A7552-04A1-426D-AC2F-6455AE0A46FC}" sibTransId="{CD2629B0-CE06-4C37-BA3E-EB383F625F73}"/>
    <dgm:cxn modelId="{626A5645-578F-459D-99A1-1FBE09638A46}" type="presOf" srcId="{3061F91D-8548-4FCB-A021-DD835A272F0F}" destId="{88F378EC-C3F8-47CD-AEFF-49BA634320FB}" srcOrd="0" destOrd="0" presId="urn:microsoft.com/office/officeart/2008/layout/VerticalCurvedList"/>
    <dgm:cxn modelId="{E07D03EB-F45B-4D34-A2E6-08CFFE1498B3}" type="presOf" srcId="{F3C4A836-23AC-4E41-B6D6-51221E7E6743}" destId="{EF104B90-7E69-4918-A202-E6F91FC6E413}"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1D8FC7F3-12CA-4B2C-94F8-5FAF1F35E3AF}" type="presOf" srcId="{8D78E2D7-18A7-41DD-9962-57B3FE2BEBDD}" destId="{A1781B13-DE10-4169-ABDE-0384026A6B34}" srcOrd="0" destOrd="0" presId="urn:microsoft.com/office/officeart/2008/layout/VerticalCurvedList"/>
    <dgm:cxn modelId="{3936A9CF-6709-4BA5-9334-10996410A69F}" type="presOf" srcId="{A83A7CFB-B411-4357-9641-4A8443F73655}" destId="{F036299F-AF4D-4DAF-ABF5-87E8CC3FEF1B}" srcOrd="0" destOrd="0" presId="urn:microsoft.com/office/officeart/2008/layout/VerticalCurvedList"/>
    <dgm:cxn modelId="{B8CA4157-A852-47B0-AA7D-B35F5A2EABF2}" type="presOf" srcId="{BA9EE107-A5FB-41C4-9EF1-1CC153B68B3F}" destId="{9C0CD981-713F-47B3-AE2F-2963F2684A6F}"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3E199D5D-90A7-47C8-AAA5-30638E7C7134}" type="presOf" srcId="{E392F34A-E55D-43D5-AEDD-49027298B816}" destId="{7DCEBD2C-792F-484E-9C96-926E03F540ED}"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A6EAC2AC-C10D-4EB4-9ADF-5A79DC737E27}" srcId="{E392F34A-E55D-43D5-AEDD-49027298B816}" destId="{A6F0E638-0CDE-4E1F-BB57-10C18463C623}" srcOrd="0" destOrd="0" parTransId="{00411118-6576-416C-BD8F-DA7F795DDF12}" sibTransId="{5E32EA29-68D1-4F1E-9F33-DE2095689CF9}"/>
    <dgm:cxn modelId="{8D6424C2-F7EC-4613-B5CC-761B7111CF32}" type="presOf" srcId="{A6F0E638-0CDE-4E1F-BB57-10C18463C623}" destId="{7DCEBD2C-792F-484E-9C96-926E03F540ED}" srcOrd="0" destOrd="1" presId="urn:microsoft.com/office/officeart/2008/layout/VerticalCurvedList"/>
    <dgm:cxn modelId="{F3146557-2E3C-46DA-A4FD-8B230B837C60}" srcId="{BA9EE107-A5FB-41C4-9EF1-1CC153B68B3F}" destId="{A83A7CFB-B411-4357-9641-4A8443F73655}" srcOrd="0" destOrd="0" parTransId="{97616D95-5DD7-4F6A-B2B9-47EBAD36AF82}" sibTransId="{F3C4A836-23AC-4E41-B6D6-51221E7E6743}"/>
    <dgm:cxn modelId="{F9D5C115-AAD4-4CEA-974D-D21F0DDBDA53}" type="presParOf" srcId="{9C0CD981-713F-47B3-AE2F-2963F2684A6F}" destId="{96773A7D-3367-4F53-A2D2-EA5770AFFDB3}" srcOrd="0" destOrd="0" presId="urn:microsoft.com/office/officeart/2008/layout/VerticalCurvedList"/>
    <dgm:cxn modelId="{21D95D52-1C19-4AB3-84D2-0EF511528C9A}" type="presParOf" srcId="{96773A7D-3367-4F53-A2D2-EA5770AFFDB3}" destId="{F31B7103-6E88-4DB9-9888-CB9E0B3FEEF8}" srcOrd="0" destOrd="0" presId="urn:microsoft.com/office/officeart/2008/layout/VerticalCurvedList"/>
    <dgm:cxn modelId="{912EDA34-F0DA-4876-B632-414B13BCDF35}" type="presParOf" srcId="{F31B7103-6E88-4DB9-9888-CB9E0B3FEEF8}" destId="{F7A92DE4-3445-4B9B-AF3D-F2DA6F69C25D}" srcOrd="0" destOrd="0" presId="urn:microsoft.com/office/officeart/2008/layout/VerticalCurvedList"/>
    <dgm:cxn modelId="{9778A082-ABBE-44B1-A4D6-6BDA8080533B}" type="presParOf" srcId="{F31B7103-6E88-4DB9-9888-CB9E0B3FEEF8}" destId="{EF104B90-7E69-4918-A202-E6F91FC6E413}" srcOrd="1" destOrd="0" presId="urn:microsoft.com/office/officeart/2008/layout/VerticalCurvedList"/>
    <dgm:cxn modelId="{A2A7A460-999F-41D1-BBED-E886A0EF1276}" type="presParOf" srcId="{F31B7103-6E88-4DB9-9888-CB9E0B3FEEF8}" destId="{F5A5022A-2B1C-4F3B-B289-BC099E9CE92F}" srcOrd="2" destOrd="0" presId="urn:microsoft.com/office/officeart/2008/layout/VerticalCurvedList"/>
    <dgm:cxn modelId="{B40DE0CA-0F08-4A11-9448-F74F7F557BE0}" type="presParOf" srcId="{F31B7103-6E88-4DB9-9888-CB9E0B3FEEF8}" destId="{F16BA6F4-95DE-4E28-BF94-6459A70C4A6D}" srcOrd="3" destOrd="0" presId="urn:microsoft.com/office/officeart/2008/layout/VerticalCurvedList"/>
    <dgm:cxn modelId="{1560BDC9-D10D-4FF6-BF61-CE62B9A1F2EE}" type="presParOf" srcId="{96773A7D-3367-4F53-A2D2-EA5770AFFDB3}" destId="{F036299F-AF4D-4DAF-ABF5-87E8CC3FEF1B}" srcOrd="1" destOrd="0" presId="urn:microsoft.com/office/officeart/2008/layout/VerticalCurvedList"/>
    <dgm:cxn modelId="{A5F695AD-ECDA-4AD2-A61C-A9937A3FF21E}" type="presParOf" srcId="{96773A7D-3367-4F53-A2D2-EA5770AFFDB3}" destId="{40B95986-31F6-48A6-A8D8-D04AC3BEDA92}" srcOrd="2" destOrd="0" presId="urn:microsoft.com/office/officeart/2008/layout/VerticalCurvedList"/>
    <dgm:cxn modelId="{7EE2D048-54C8-490B-A84A-E5617D342FEE}" type="presParOf" srcId="{40B95986-31F6-48A6-A8D8-D04AC3BEDA92}" destId="{112F553D-60C2-4CC4-948D-0369F51C4DB0}" srcOrd="0" destOrd="0" presId="urn:microsoft.com/office/officeart/2008/layout/VerticalCurvedList"/>
    <dgm:cxn modelId="{0C04A992-BC70-4670-B853-9DC908C62DA3}" type="presParOf" srcId="{96773A7D-3367-4F53-A2D2-EA5770AFFDB3}" destId="{A1781B13-DE10-4169-ABDE-0384026A6B34}" srcOrd="3" destOrd="0" presId="urn:microsoft.com/office/officeart/2008/layout/VerticalCurvedList"/>
    <dgm:cxn modelId="{34AE69D7-9AC3-4E08-AB73-2811860261A9}" type="presParOf" srcId="{96773A7D-3367-4F53-A2D2-EA5770AFFDB3}" destId="{65CD74A9-3E7B-49D7-95DD-EB8B72D6CA84}" srcOrd="4" destOrd="0" presId="urn:microsoft.com/office/officeart/2008/layout/VerticalCurvedList"/>
    <dgm:cxn modelId="{1F19D10E-F22C-4278-ABC9-6753E36E22E9}" type="presParOf" srcId="{65CD74A9-3E7B-49D7-95DD-EB8B72D6CA84}" destId="{2741B69B-255D-4143-BECE-5BD9035A4FC6}" srcOrd="0" destOrd="0" presId="urn:microsoft.com/office/officeart/2008/layout/VerticalCurvedList"/>
    <dgm:cxn modelId="{03045486-CA01-4129-BCB0-AFF3B6431A70}" type="presParOf" srcId="{96773A7D-3367-4F53-A2D2-EA5770AFFDB3}" destId="{7DCEBD2C-792F-484E-9C96-926E03F540ED}" srcOrd="5" destOrd="0" presId="urn:microsoft.com/office/officeart/2008/layout/VerticalCurvedList"/>
    <dgm:cxn modelId="{98D2D3E6-91E0-49C0-B332-19D8E8BB3B6B}" type="presParOf" srcId="{96773A7D-3367-4F53-A2D2-EA5770AFFDB3}" destId="{8E391AE5-35EA-4A7F-ACFF-6E662A0BD046}" srcOrd="6" destOrd="0" presId="urn:microsoft.com/office/officeart/2008/layout/VerticalCurvedList"/>
    <dgm:cxn modelId="{0516B8A3-1D61-4222-A594-82C59E5804A3}" type="presParOf" srcId="{8E391AE5-35EA-4A7F-ACFF-6E662A0BD046}" destId="{EB133F34-59A3-4639-B813-3EF5396EC28B}" srcOrd="0" destOrd="0" presId="urn:microsoft.com/office/officeart/2008/layout/VerticalCurvedList"/>
    <dgm:cxn modelId="{159D22FF-8EF4-4B0A-B3E1-0803B09A8B50}" type="presParOf" srcId="{96773A7D-3367-4F53-A2D2-EA5770AFFDB3}" destId="{88F378EC-C3F8-47CD-AEFF-49BA634320FB}" srcOrd="7" destOrd="0" presId="urn:microsoft.com/office/officeart/2008/layout/VerticalCurvedList"/>
    <dgm:cxn modelId="{18105714-E2A3-4E39-ADF7-E9DFFDBF88CC}" type="presParOf" srcId="{96773A7D-3367-4F53-A2D2-EA5770AFFDB3}" destId="{0C1D6B2A-9239-4220-B9D4-EF24FF044C0E}" srcOrd="8" destOrd="0" presId="urn:microsoft.com/office/officeart/2008/layout/VerticalCurvedList"/>
    <dgm:cxn modelId="{E812CBE5-9BB8-445F-97A2-6D966B930FEF}" type="presParOf" srcId="{0C1D6B2A-9239-4220-B9D4-EF24FF044C0E}" destId="{A6FEC19F-0F90-4EC7-BB21-E0ADFEFFA617}" srcOrd="0" destOrd="0" presId="urn:microsoft.com/office/officeart/2008/layout/VerticalCurvedList"/>
    <dgm:cxn modelId="{B4FEC76D-31E3-4652-9457-989032455C1F}" type="presParOf" srcId="{96773A7D-3367-4F53-A2D2-EA5770AFFDB3}" destId="{CAE44C5F-81A1-4D30-8D3F-2E663ECAC700}" srcOrd="9" destOrd="0" presId="urn:microsoft.com/office/officeart/2008/layout/VerticalCurvedList"/>
    <dgm:cxn modelId="{4E7C5722-7943-426E-812B-D8DA08D38D2A}" type="presParOf" srcId="{96773A7D-3367-4F53-A2D2-EA5770AFFDB3}" destId="{053E2699-E7D5-4B6C-A824-2ED732C32228}" srcOrd="10" destOrd="0" presId="urn:microsoft.com/office/officeart/2008/layout/VerticalCurvedList"/>
    <dgm:cxn modelId="{D0CE5975-1886-491C-9468-BD3DC610BB79}"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04B90-7E69-4918-A202-E6F91FC6E413}">
      <dsp:nvSpPr>
        <dsp:cNvPr id="0" name=""/>
        <dsp:cNvSpPr/>
      </dsp:nvSpPr>
      <dsp:spPr>
        <a:xfrm>
          <a:off x="-3401501" y="-546360"/>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67631"/>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Kateřina Poživilová</a:t>
          </a:r>
        </a:p>
      </dsp:txBody>
      <dsp:txXfrm>
        <a:off x="301774" y="167631"/>
        <a:ext cx="5849872" cy="396170"/>
      </dsp:txXfrm>
    </dsp:sp>
    <dsp:sp modelId="{112F553D-60C2-4CC4-948D-0369F51C4DB0}">
      <dsp:nvSpPr>
        <dsp:cNvPr id="0" name=""/>
        <dsp:cNvSpPr/>
      </dsp:nvSpPr>
      <dsp:spPr>
        <a:xfrm>
          <a:off x="54168" y="118110"/>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61697"/>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leden 2014</a:t>
          </a:r>
          <a:endParaRPr lang="cs-CZ" sz="2000" b="1" kern="1200" dirty="0"/>
        </a:p>
      </dsp:txBody>
      <dsp:txXfrm>
        <a:off x="585659" y="761697"/>
        <a:ext cx="5565987" cy="396170"/>
      </dsp:txXfrm>
    </dsp:sp>
    <dsp:sp modelId="{2741B69B-255D-4143-BECE-5BD9035A4FC6}">
      <dsp:nvSpPr>
        <dsp:cNvPr id="0" name=""/>
        <dsp:cNvSpPr/>
      </dsp:nvSpPr>
      <dsp:spPr>
        <a:xfrm>
          <a:off x="338052" y="712176"/>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55763"/>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dirty="0"/>
        </a:p>
      </dsp:txBody>
      <dsp:txXfrm>
        <a:off x="672788" y="1355763"/>
        <a:ext cx="5478858" cy="396170"/>
      </dsp:txXfrm>
    </dsp:sp>
    <dsp:sp modelId="{EB133F34-59A3-4639-B813-3EF5396EC28B}">
      <dsp:nvSpPr>
        <dsp:cNvPr id="0" name=""/>
        <dsp:cNvSpPr/>
      </dsp:nvSpPr>
      <dsp:spPr>
        <a:xfrm>
          <a:off x="425182" y="1306242"/>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85659" y="1805875"/>
          <a:ext cx="5565987" cy="684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Dějiny umění v Evropě</a:t>
          </a:r>
          <a:endParaRPr lang="cs-CZ" sz="2000" b="1" kern="1200" dirty="0"/>
        </a:p>
      </dsp:txBody>
      <dsp:txXfrm>
        <a:off x="585659" y="1805875"/>
        <a:ext cx="5565987" cy="684079"/>
      </dsp:txXfrm>
    </dsp:sp>
    <dsp:sp modelId="{A6FEC19F-0F90-4EC7-BB21-E0ADFEFFA617}">
      <dsp:nvSpPr>
        <dsp:cNvPr id="0" name=""/>
        <dsp:cNvSpPr/>
      </dsp:nvSpPr>
      <dsp:spPr>
        <a:xfrm>
          <a:off x="338052" y="1900308"/>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404356" y="2345935"/>
          <a:ext cx="5788331" cy="7920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VY_32_INOVACE_Románské umění </a:t>
          </a:r>
        </a:p>
        <a:p>
          <a:pPr lvl="0" algn="l" defTabSz="889000">
            <a:lnSpc>
              <a:spcPct val="90000"/>
            </a:lnSpc>
            <a:spcBef>
              <a:spcPct val="0"/>
            </a:spcBef>
            <a:spcAft>
              <a:spcPct val="35000"/>
            </a:spcAft>
          </a:pPr>
          <a:r>
            <a:rPr lang="cs-CZ" sz="2000" b="0" kern="1200" dirty="0" smtClean="0"/>
            <a:t>v Česku</a:t>
          </a:r>
          <a:endParaRPr lang="cs-CZ" sz="2000" kern="1200" dirty="0" smtClean="0"/>
        </a:p>
      </dsp:txBody>
      <dsp:txXfrm>
        <a:off x="404356" y="2345935"/>
        <a:ext cx="5788331" cy="792091"/>
      </dsp:txXfrm>
    </dsp:sp>
    <dsp:sp modelId="{D00E28E9-7A94-4DBE-BF47-6DC8F169B300}">
      <dsp:nvSpPr>
        <dsp:cNvPr id="0" name=""/>
        <dsp:cNvSpPr/>
      </dsp:nvSpPr>
      <dsp:spPr>
        <a:xfrm>
          <a:off x="40227" y="234593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D676B5-40FB-4304-A515-3A9FE54A98CF}" type="datetimeFigureOut">
              <a:rPr lang="cs-CZ" smtClean="0"/>
              <a:t>6.1.2014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EEC0E9-EDB4-4849-B798-E91ADE36F6A8}" type="slidenum">
              <a:rPr lang="cs-CZ" smtClean="0"/>
              <a:t>‹#›</a:t>
            </a:fld>
            <a:endParaRPr lang="cs-CZ"/>
          </a:p>
        </p:txBody>
      </p:sp>
    </p:spTree>
    <p:extLst>
      <p:ext uri="{BB962C8B-B14F-4D97-AF65-F5344CB8AC3E}">
        <p14:creationId xmlns:p14="http://schemas.microsoft.com/office/powerpoint/2010/main" val="13118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DEEC0E9-EDB4-4849-B798-E91ADE36F6A8}" type="slidenum">
              <a:rPr lang="cs-CZ" smtClean="0"/>
              <a:t>2</a:t>
            </a:fld>
            <a:endParaRPr lang="cs-CZ"/>
          </a:p>
        </p:txBody>
      </p:sp>
    </p:spTree>
    <p:extLst>
      <p:ext uri="{BB962C8B-B14F-4D97-AF65-F5344CB8AC3E}">
        <p14:creationId xmlns:p14="http://schemas.microsoft.com/office/powerpoint/2010/main" val="2376799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DEEC0E9-EDB4-4849-B798-E91ADE36F6A8}" type="slidenum">
              <a:rPr lang="cs-CZ" smtClean="0"/>
              <a:t>3</a:t>
            </a:fld>
            <a:endParaRPr lang="cs-CZ"/>
          </a:p>
        </p:txBody>
      </p:sp>
    </p:spTree>
    <p:extLst>
      <p:ext uri="{BB962C8B-B14F-4D97-AF65-F5344CB8AC3E}">
        <p14:creationId xmlns:p14="http://schemas.microsoft.com/office/powerpoint/2010/main" val="1242970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dirty="0"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Kliknutím lze upravit styl předlohy.</a:t>
            </a:r>
            <a:endParaRPr lang="en-US" dirty="0"/>
          </a:p>
        </p:txBody>
      </p:sp>
      <p:sp>
        <p:nvSpPr>
          <p:cNvPr id="4" name="Date Placeholder 3"/>
          <p:cNvSpPr>
            <a:spLocks noGrp="1"/>
          </p:cNvSpPr>
          <p:nvPr>
            <p:ph type="dt" sz="half" idx="10"/>
          </p:nvPr>
        </p:nvSpPr>
        <p:spPr/>
        <p:txBody>
          <a:bodyPr/>
          <a:lstStyle/>
          <a:p>
            <a:fld id="{C2F23A43-DD5F-4CD2-836F-6D6D9386C738}" type="datetime1">
              <a:rPr lang="cs-CZ" smtClean="0"/>
              <a:t>6.1.2014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Date Placeholder 3"/>
          <p:cNvSpPr>
            <a:spLocks noGrp="1"/>
          </p:cNvSpPr>
          <p:nvPr>
            <p:ph type="dt" sz="half" idx="10"/>
          </p:nvPr>
        </p:nvSpPr>
        <p:spPr/>
        <p:txBody>
          <a:bodyPr/>
          <a:lstStyle/>
          <a:p>
            <a:fld id="{C1A7162F-90B9-4DEF-9207-D819C9D79576}" type="datetime1">
              <a:rPr lang="cs-CZ" smtClean="0"/>
              <a:t>6.1.2014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
        <p:nvSpPr>
          <p:cNvPr id="7" name="Title 6"/>
          <p:cNvSpPr>
            <a:spLocks noGrp="1"/>
          </p:cNvSpPr>
          <p:nvPr>
            <p:ph type="title"/>
          </p:nvPr>
        </p:nvSpPr>
        <p:spPr/>
        <p:txBody>
          <a:bodyPr/>
          <a:lstStyle/>
          <a:p>
            <a:r>
              <a:rPr lang="cs-CZ" dirty="0"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0D45C8C-67DA-4C77-B49D-1BE859F9E3C0}" type="datetime1">
              <a:rPr lang="cs-CZ" smtClean="0"/>
              <a:t>6.1.2014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Kliknutím lze upravit styl.</a:t>
            </a:r>
            <a:endParaRPr lang="en-US" dirty="0"/>
          </a:p>
        </p:txBody>
      </p:sp>
      <p:sp>
        <p:nvSpPr>
          <p:cNvPr id="5" name="Date Placeholder 4"/>
          <p:cNvSpPr>
            <a:spLocks noGrp="1"/>
          </p:cNvSpPr>
          <p:nvPr>
            <p:ph type="dt" sz="half" idx="10"/>
          </p:nvPr>
        </p:nvSpPr>
        <p:spPr/>
        <p:txBody>
          <a:bodyPr/>
          <a:lstStyle/>
          <a:p>
            <a:fld id="{FF1E3CF8-5281-4F3B-81F6-C1E9F4A02277}" type="datetime1">
              <a:rPr lang="cs-CZ" smtClean="0"/>
              <a:t>6.1.2014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9">
                                            <p:txEl>
                                              <p:pRg st="0" end="0"/>
                                            </p:txEl>
                                          </p:spTgt>
                                        </p:tgtEl>
                                        <p:attrNameLst>
                                          <p:attrName>r</p:attrName>
                                        </p:attrNameLst>
                                      </p:cBhvr>
                                    </p:animRot>
                                    <p:animRot by="-240000">
                                      <p:cBhvr>
                                        <p:cTn id="7" dur="200" fill="hold">
                                          <p:stCondLst>
                                            <p:cond delay="200"/>
                                          </p:stCondLst>
                                        </p:cTn>
                                        <p:tgtEl>
                                          <p:spTgt spid="9">
                                            <p:txEl>
                                              <p:pRg st="0" end="0"/>
                                            </p:txEl>
                                          </p:spTgt>
                                        </p:tgtEl>
                                        <p:attrNameLst>
                                          <p:attrName>r</p:attrName>
                                        </p:attrNameLst>
                                      </p:cBhvr>
                                    </p:animRot>
                                    <p:animRot by="240000">
                                      <p:cBhvr>
                                        <p:cTn id="8" dur="200" fill="hold">
                                          <p:stCondLst>
                                            <p:cond delay="400"/>
                                          </p:stCondLst>
                                        </p:cTn>
                                        <p:tgtEl>
                                          <p:spTgt spid="9">
                                            <p:txEl>
                                              <p:pRg st="0" end="0"/>
                                            </p:txEl>
                                          </p:spTgt>
                                        </p:tgtEl>
                                        <p:attrNameLst>
                                          <p:attrName>r</p:attrName>
                                        </p:attrNameLst>
                                      </p:cBhvr>
                                    </p:animRot>
                                    <p:animRot by="-240000">
                                      <p:cBhvr>
                                        <p:cTn id="9" dur="200" fill="hold">
                                          <p:stCondLst>
                                            <p:cond delay="600"/>
                                          </p:stCondLst>
                                        </p:cTn>
                                        <p:tgtEl>
                                          <p:spTgt spid="9">
                                            <p:txEl>
                                              <p:pRg st="0" end="0"/>
                                            </p:txEl>
                                          </p:spTgt>
                                        </p:tgtEl>
                                        <p:attrNameLst>
                                          <p:attrName>r</p:attrName>
                                        </p:attrNameLst>
                                      </p:cBhvr>
                                    </p:animRot>
                                    <p:animRot by="120000">
                                      <p:cBhvr>
                                        <p:cTn id="10" dur="200" fill="hold">
                                          <p:stCondLst>
                                            <p:cond delay="800"/>
                                          </p:stCondLst>
                                        </p:cTn>
                                        <p:tgtEl>
                                          <p:spTgt spid="9">
                                            <p:txEl>
                                              <p:pRg st="0" end="0"/>
                                            </p:txEl>
                                          </p:spTgt>
                                        </p:tgtEl>
                                        <p:attrNameLst>
                                          <p:attrName>r</p:attrName>
                                        </p:attrNameLst>
                                      </p:cBhvr>
                                    </p:animRot>
                                  </p:childTnLst>
                                </p:cTn>
                              </p:par>
                            </p:childTnLst>
                          </p:cTn>
                        </p:par>
                        <p:par>
                          <p:cTn id="11" fill="hold">
                            <p:stCondLst>
                              <p:cond delay="1000"/>
                            </p:stCondLst>
                            <p:childTnLst>
                              <p:par>
                                <p:cTn id="12" presetID="32" presetClass="emph" presetSubtype="0" fill="hold" grpId="0" nodeType="afterEffect">
                                  <p:stCondLst>
                                    <p:cond delay="0"/>
                                  </p:stCondLst>
                                  <p:childTnLst>
                                    <p:animRot by="120000">
                                      <p:cBhvr>
                                        <p:cTn id="13" dur="100" fill="hold">
                                          <p:stCondLst>
                                            <p:cond delay="0"/>
                                          </p:stCondLst>
                                        </p:cTn>
                                        <p:tgtEl>
                                          <p:spTgt spid="9">
                                            <p:txEl>
                                              <p:pRg st="1" end="1"/>
                                            </p:txEl>
                                          </p:spTgt>
                                        </p:tgtEl>
                                        <p:attrNameLst>
                                          <p:attrName>r</p:attrName>
                                        </p:attrNameLst>
                                      </p:cBhvr>
                                    </p:animRot>
                                    <p:animRot by="-240000">
                                      <p:cBhvr>
                                        <p:cTn id="14" dur="200" fill="hold">
                                          <p:stCondLst>
                                            <p:cond delay="200"/>
                                          </p:stCondLst>
                                        </p:cTn>
                                        <p:tgtEl>
                                          <p:spTgt spid="9">
                                            <p:txEl>
                                              <p:pRg st="1" end="1"/>
                                            </p:txEl>
                                          </p:spTgt>
                                        </p:tgtEl>
                                        <p:attrNameLst>
                                          <p:attrName>r</p:attrName>
                                        </p:attrNameLst>
                                      </p:cBhvr>
                                    </p:animRot>
                                    <p:animRot by="240000">
                                      <p:cBhvr>
                                        <p:cTn id="15" dur="200" fill="hold">
                                          <p:stCondLst>
                                            <p:cond delay="400"/>
                                          </p:stCondLst>
                                        </p:cTn>
                                        <p:tgtEl>
                                          <p:spTgt spid="9">
                                            <p:txEl>
                                              <p:pRg st="1" end="1"/>
                                            </p:txEl>
                                          </p:spTgt>
                                        </p:tgtEl>
                                        <p:attrNameLst>
                                          <p:attrName>r</p:attrName>
                                        </p:attrNameLst>
                                      </p:cBhvr>
                                    </p:animRot>
                                    <p:animRot by="-240000">
                                      <p:cBhvr>
                                        <p:cTn id="16" dur="200" fill="hold">
                                          <p:stCondLst>
                                            <p:cond delay="600"/>
                                          </p:stCondLst>
                                        </p:cTn>
                                        <p:tgtEl>
                                          <p:spTgt spid="9">
                                            <p:txEl>
                                              <p:pRg st="1" end="1"/>
                                            </p:txEl>
                                          </p:spTgt>
                                        </p:tgtEl>
                                        <p:attrNameLst>
                                          <p:attrName>r</p:attrName>
                                        </p:attrNameLst>
                                      </p:cBhvr>
                                    </p:animRot>
                                    <p:animRot by="120000">
                                      <p:cBhvr>
                                        <p:cTn id="17" dur="200" fill="hold">
                                          <p:stCondLst>
                                            <p:cond delay="800"/>
                                          </p:stCondLst>
                                        </p:cTn>
                                        <p:tgtEl>
                                          <p:spTgt spid="9">
                                            <p:txEl>
                                              <p:pRg st="1" end="1"/>
                                            </p:txEl>
                                          </p:spTgt>
                                        </p:tgtEl>
                                        <p:attrNameLst>
                                          <p:attrName>r</p:attrName>
                                        </p:attrNameLst>
                                      </p:cBhvr>
                                    </p:animRot>
                                  </p:childTnLst>
                                </p:cTn>
                              </p:par>
                            </p:childTnLst>
                          </p:cTn>
                        </p:par>
                        <p:par>
                          <p:cTn id="18" fill="hold">
                            <p:stCondLst>
                              <p:cond delay="2000"/>
                            </p:stCondLst>
                            <p:childTnLst>
                              <p:par>
                                <p:cTn id="19" presetID="32" presetClass="emph" presetSubtype="0" fill="hold" grpId="0" nodeType="afterEffect">
                                  <p:stCondLst>
                                    <p:cond delay="0"/>
                                  </p:stCondLst>
                                  <p:childTnLst>
                                    <p:animRot by="120000">
                                      <p:cBhvr>
                                        <p:cTn id="20" dur="100" fill="hold">
                                          <p:stCondLst>
                                            <p:cond delay="0"/>
                                          </p:stCondLst>
                                        </p:cTn>
                                        <p:tgtEl>
                                          <p:spTgt spid="9">
                                            <p:txEl>
                                              <p:pRg st="2" end="2"/>
                                            </p:txEl>
                                          </p:spTgt>
                                        </p:tgtEl>
                                        <p:attrNameLst>
                                          <p:attrName>r</p:attrName>
                                        </p:attrNameLst>
                                      </p:cBhvr>
                                    </p:animRot>
                                    <p:animRot by="-240000">
                                      <p:cBhvr>
                                        <p:cTn id="21" dur="200" fill="hold">
                                          <p:stCondLst>
                                            <p:cond delay="200"/>
                                          </p:stCondLst>
                                        </p:cTn>
                                        <p:tgtEl>
                                          <p:spTgt spid="9">
                                            <p:txEl>
                                              <p:pRg st="2" end="2"/>
                                            </p:txEl>
                                          </p:spTgt>
                                        </p:tgtEl>
                                        <p:attrNameLst>
                                          <p:attrName>r</p:attrName>
                                        </p:attrNameLst>
                                      </p:cBhvr>
                                    </p:animRot>
                                    <p:animRot by="240000">
                                      <p:cBhvr>
                                        <p:cTn id="22" dur="200" fill="hold">
                                          <p:stCondLst>
                                            <p:cond delay="400"/>
                                          </p:stCondLst>
                                        </p:cTn>
                                        <p:tgtEl>
                                          <p:spTgt spid="9">
                                            <p:txEl>
                                              <p:pRg st="2" end="2"/>
                                            </p:txEl>
                                          </p:spTgt>
                                        </p:tgtEl>
                                        <p:attrNameLst>
                                          <p:attrName>r</p:attrName>
                                        </p:attrNameLst>
                                      </p:cBhvr>
                                    </p:animRot>
                                    <p:animRot by="-240000">
                                      <p:cBhvr>
                                        <p:cTn id="23" dur="200" fill="hold">
                                          <p:stCondLst>
                                            <p:cond delay="600"/>
                                          </p:stCondLst>
                                        </p:cTn>
                                        <p:tgtEl>
                                          <p:spTgt spid="9">
                                            <p:txEl>
                                              <p:pRg st="2" end="2"/>
                                            </p:txEl>
                                          </p:spTgt>
                                        </p:tgtEl>
                                        <p:attrNameLst>
                                          <p:attrName>r</p:attrName>
                                        </p:attrNameLst>
                                      </p:cBhvr>
                                    </p:animRot>
                                    <p:animRot by="120000">
                                      <p:cBhvr>
                                        <p:cTn id="24" dur="200" fill="hold">
                                          <p:stCondLst>
                                            <p:cond delay="800"/>
                                          </p:stCondLst>
                                        </p:cTn>
                                        <p:tgtEl>
                                          <p:spTgt spid="9">
                                            <p:txEl>
                                              <p:pRg st="2" end="2"/>
                                            </p:txEl>
                                          </p:spTgt>
                                        </p:tgtEl>
                                        <p:attrNameLst>
                                          <p:attrName>r</p:attrName>
                                        </p:attrNameLst>
                                      </p:cBhvr>
                                    </p:animRot>
                                  </p:childTnLst>
                                </p:cTn>
                              </p:par>
                            </p:childTnLst>
                          </p:cTn>
                        </p:par>
                        <p:par>
                          <p:cTn id="25" fill="hold">
                            <p:stCondLst>
                              <p:cond delay="3000"/>
                            </p:stCondLst>
                            <p:childTnLst>
                              <p:par>
                                <p:cTn id="26" presetID="32" presetClass="emph" presetSubtype="0" fill="hold" grpId="0" nodeType="afterEffect">
                                  <p:stCondLst>
                                    <p:cond delay="0"/>
                                  </p:stCondLst>
                                  <p:childTnLst>
                                    <p:animRot by="120000">
                                      <p:cBhvr>
                                        <p:cTn id="27" dur="100" fill="hold">
                                          <p:stCondLst>
                                            <p:cond delay="0"/>
                                          </p:stCondLst>
                                        </p:cTn>
                                        <p:tgtEl>
                                          <p:spTgt spid="9">
                                            <p:txEl>
                                              <p:pRg st="3" end="3"/>
                                            </p:txEl>
                                          </p:spTgt>
                                        </p:tgtEl>
                                        <p:attrNameLst>
                                          <p:attrName>r</p:attrName>
                                        </p:attrNameLst>
                                      </p:cBhvr>
                                    </p:animRot>
                                    <p:animRot by="-240000">
                                      <p:cBhvr>
                                        <p:cTn id="28" dur="200" fill="hold">
                                          <p:stCondLst>
                                            <p:cond delay="200"/>
                                          </p:stCondLst>
                                        </p:cTn>
                                        <p:tgtEl>
                                          <p:spTgt spid="9">
                                            <p:txEl>
                                              <p:pRg st="3" end="3"/>
                                            </p:txEl>
                                          </p:spTgt>
                                        </p:tgtEl>
                                        <p:attrNameLst>
                                          <p:attrName>r</p:attrName>
                                        </p:attrNameLst>
                                      </p:cBhvr>
                                    </p:animRot>
                                    <p:animRot by="240000">
                                      <p:cBhvr>
                                        <p:cTn id="29" dur="200" fill="hold">
                                          <p:stCondLst>
                                            <p:cond delay="400"/>
                                          </p:stCondLst>
                                        </p:cTn>
                                        <p:tgtEl>
                                          <p:spTgt spid="9">
                                            <p:txEl>
                                              <p:pRg st="3" end="3"/>
                                            </p:txEl>
                                          </p:spTgt>
                                        </p:tgtEl>
                                        <p:attrNameLst>
                                          <p:attrName>r</p:attrName>
                                        </p:attrNameLst>
                                      </p:cBhvr>
                                    </p:animRot>
                                    <p:animRot by="-240000">
                                      <p:cBhvr>
                                        <p:cTn id="30" dur="200" fill="hold">
                                          <p:stCondLst>
                                            <p:cond delay="600"/>
                                          </p:stCondLst>
                                        </p:cTn>
                                        <p:tgtEl>
                                          <p:spTgt spid="9">
                                            <p:txEl>
                                              <p:pRg st="3" end="3"/>
                                            </p:txEl>
                                          </p:spTgt>
                                        </p:tgtEl>
                                        <p:attrNameLst>
                                          <p:attrName>r</p:attrName>
                                        </p:attrNameLst>
                                      </p:cBhvr>
                                    </p:animRot>
                                    <p:animRot by="120000">
                                      <p:cBhvr>
                                        <p:cTn id="31" dur="200" fill="hold">
                                          <p:stCondLst>
                                            <p:cond delay="800"/>
                                          </p:stCondLst>
                                        </p:cTn>
                                        <p:tgtEl>
                                          <p:spTgt spid="9">
                                            <p:txEl>
                                              <p:pRg st="3" end="3"/>
                                            </p:txEl>
                                          </p:spTgt>
                                        </p:tgtEl>
                                        <p:attrNameLst>
                                          <p:attrName>r</p:attrName>
                                        </p:attrNameLst>
                                      </p:cBhvr>
                                    </p:animRot>
                                  </p:childTnLst>
                                </p:cTn>
                              </p:par>
                            </p:childTnLst>
                          </p:cTn>
                        </p:par>
                        <p:par>
                          <p:cTn id="32" fill="hold">
                            <p:stCondLst>
                              <p:cond delay="4000"/>
                            </p:stCondLst>
                            <p:childTnLst>
                              <p:par>
                                <p:cTn id="33" presetID="32" presetClass="emph" presetSubtype="0" fill="hold" grpId="0" nodeType="afterEffect">
                                  <p:stCondLst>
                                    <p:cond delay="0"/>
                                  </p:stCondLst>
                                  <p:childTnLst>
                                    <p:animRot by="120000">
                                      <p:cBhvr>
                                        <p:cTn id="34" dur="100" fill="hold">
                                          <p:stCondLst>
                                            <p:cond delay="0"/>
                                          </p:stCondLst>
                                        </p:cTn>
                                        <p:tgtEl>
                                          <p:spTgt spid="9">
                                            <p:txEl>
                                              <p:pRg st="4" end="4"/>
                                            </p:txEl>
                                          </p:spTgt>
                                        </p:tgtEl>
                                        <p:attrNameLst>
                                          <p:attrName>r</p:attrName>
                                        </p:attrNameLst>
                                      </p:cBhvr>
                                    </p:animRot>
                                    <p:animRot by="-240000">
                                      <p:cBhvr>
                                        <p:cTn id="35" dur="200" fill="hold">
                                          <p:stCondLst>
                                            <p:cond delay="200"/>
                                          </p:stCondLst>
                                        </p:cTn>
                                        <p:tgtEl>
                                          <p:spTgt spid="9">
                                            <p:txEl>
                                              <p:pRg st="4" end="4"/>
                                            </p:txEl>
                                          </p:spTgt>
                                        </p:tgtEl>
                                        <p:attrNameLst>
                                          <p:attrName>r</p:attrName>
                                        </p:attrNameLst>
                                      </p:cBhvr>
                                    </p:animRot>
                                    <p:animRot by="240000">
                                      <p:cBhvr>
                                        <p:cTn id="36" dur="200" fill="hold">
                                          <p:stCondLst>
                                            <p:cond delay="400"/>
                                          </p:stCondLst>
                                        </p:cTn>
                                        <p:tgtEl>
                                          <p:spTgt spid="9">
                                            <p:txEl>
                                              <p:pRg st="4" end="4"/>
                                            </p:txEl>
                                          </p:spTgt>
                                        </p:tgtEl>
                                        <p:attrNameLst>
                                          <p:attrName>r</p:attrName>
                                        </p:attrNameLst>
                                      </p:cBhvr>
                                    </p:animRot>
                                    <p:animRot by="-240000">
                                      <p:cBhvr>
                                        <p:cTn id="37" dur="200" fill="hold">
                                          <p:stCondLst>
                                            <p:cond delay="600"/>
                                          </p:stCondLst>
                                        </p:cTn>
                                        <p:tgtEl>
                                          <p:spTgt spid="9">
                                            <p:txEl>
                                              <p:pRg st="4" end="4"/>
                                            </p:txEl>
                                          </p:spTgt>
                                        </p:tgtEl>
                                        <p:attrNameLst>
                                          <p:attrName>r</p:attrName>
                                        </p:attrNameLst>
                                      </p:cBhvr>
                                    </p:animRot>
                                    <p:animRot by="120000">
                                      <p:cBhvr>
                                        <p:cTn id="38" dur="200" fill="hold">
                                          <p:stCondLst>
                                            <p:cond delay="800"/>
                                          </p:stCondLst>
                                        </p:cTn>
                                        <p:tgtEl>
                                          <p:spTgt spid="9">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tmplLst>
          <p:tmpl lvl="1">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2">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3">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4">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5">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C503C11-3421-43DA-B654-98BED68469C9}" type="datetime1">
              <a:rPr lang="cs-CZ" smtClean="0"/>
              <a:t>6.1.2014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9503B6B-900B-4431-9EC9-0504992A991A}" type="datetime1">
              <a:rPr lang="cs-CZ" smtClean="0"/>
              <a:t>6.1.2014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B90D2150-83A7-4070-B62D-DC0ED6A2A9F0}" type="datetime1">
              <a:rPr lang="cs-CZ" smtClean="0"/>
              <a:t>6.1.2014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F2635DF-67F5-48C1-977C-9FE9ED484D3B}" type="datetime1">
              <a:rPr lang="cs-CZ" smtClean="0"/>
              <a:t>6.1.2014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pull/>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21AC36-3469-4A21-BD20-3914117921E6}" type="datetime1">
              <a:rPr lang="cs-CZ" smtClean="0"/>
              <a:t>6.1.2014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F700F18-ADE5-4807-9373-727F3A31F4D5}" type="datetime1">
              <a:rPr lang="cs-CZ" smtClean="0"/>
              <a:t>6.1.2014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5345219-191E-4AAE-B0B5-30B8DD961B52}" type="datetime1">
              <a:rPr lang="cs-CZ" smtClean="0"/>
              <a:t>6.1.2014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dirty="0"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5E78B05B-E061-4713-9789-089775149A20}" type="datetime1">
              <a:rPr lang="cs-CZ" smtClean="0"/>
              <a:t>6.1.2014</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5885FD-E9F6-4616-A947-C967941DDDC2}"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Dum,%20Karolinsk&#233;%20um&#283;n&#237;.pptx"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Dumy/Dumy,%20estetick&#225;%20v&#253;chova/Dum,%20Karolinsk&#233;%20um&#283;n&#237;.pptx"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tmp"/><Relationship Id="rId7" Type="http://schemas.openxmlformats.org/officeDocument/2006/relationships/image" Target="../media/image17.tmp"/><Relationship Id="rId2" Type="http://schemas.openxmlformats.org/officeDocument/2006/relationships/image" Target="../media/image12.tmp"/><Relationship Id="rId1" Type="http://schemas.openxmlformats.org/officeDocument/2006/relationships/slideLayout" Target="../slideLayouts/slideLayout7.xml"/><Relationship Id="rId6" Type="http://schemas.openxmlformats.org/officeDocument/2006/relationships/image" Target="../media/image16.tmp"/><Relationship Id="rId5" Type="http://schemas.openxmlformats.org/officeDocument/2006/relationships/image" Target="../media/image15.tmp"/><Relationship Id="rId4" Type="http://schemas.openxmlformats.org/officeDocument/2006/relationships/image" Target="../media/image14.tmp"/></Relationships>
</file>

<file path=ppt/slides/_rels/slide11.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image" Target="../media/image19.tmp"/><Relationship Id="rId1" Type="http://schemas.openxmlformats.org/officeDocument/2006/relationships/slideLayout" Target="../slideLayouts/slideLayout7.xml"/><Relationship Id="rId4" Type="http://schemas.openxmlformats.org/officeDocument/2006/relationships/image" Target="../media/image21.tmp"/></Relationships>
</file>

<file path=ppt/slides/_rels/slide13.xml.rels><?xml version="1.0" encoding="UTF-8" standalone="yes"?>
<Relationships xmlns="http://schemas.openxmlformats.org/package/2006/relationships"><Relationship Id="rId2" Type="http://schemas.openxmlformats.org/officeDocument/2006/relationships/image" Target="../media/image22.tmp"/><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image" Target="../media/image24.tmp"/><Relationship Id="rId1" Type="http://schemas.openxmlformats.org/officeDocument/2006/relationships/slideLayout" Target="../slideLayouts/slideLayout7.xml"/><Relationship Id="rId4" Type="http://schemas.openxmlformats.org/officeDocument/2006/relationships/image" Target="../media/image26.tmp"/></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tmp"/><Relationship Id="rId2" Type="http://schemas.openxmlformats.org/officeDocument/2006/relationships/image" Target="../media/image27.tmp"/><Relationship Id="rId1" Type="http://schemas.openxmlformats.org/officeDocument/2006/relationships/slideLayout" Target="../slideLayouts/slideLayout7.xml"/><Relationship Id="rId4" Type="http://schemas.openxmlformats.org/officeDocument/2006/relationships/image" Target="../media/image29.tmp"/></Relationships>
</file>

<file path=ppt/slides/_rels/slide19.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tmp"/><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image" Target="../media/image35.tmp"/><Relationship Id="rId2" Type="http://schemas.openxmlformats.org/officeDocument/2006/relationships/image" Target="../media/image34.tmp"/><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tmp"/><Relationship Id="rId2" Type="http://schemas.openxmlformats.org/officeDocument/2006/relationships/image" Target="../media/image36.tmp"/><Relationship Id="rId1" Type="http://schemas.openxmlformats.org/officeDocument/2006/relationships/slideLayout" Target="../slideLayouts/slideLayout7.xml"/><Relationship Id="rId5" Type="http://schemas.openxmlformats.org/officeDocument/2006/relationships/image" Target="../media/image39.tmp"/><Relationship Id="rId4" Type="http://schemas.openxmlformats.org/officeDocument/2006/relationships/image" Target="../media/image38.tmp"/></Relationships>
</file>

<file path=ppt/slides/_rels/slide23.xml.rels><?xml version="1.0" encoding="UTF-8" standalone="yes"?>
<Relationships xmlns="http://schemas.openxmlformats.org/package/2006/relationships"><Relationship Id="rId3" Type="http://schemas.openxmlformats.org/officeDocument/2006/relationships/image" Target="../media/image23.tmp"/><Relationship Id="rId2" Type="http://schemas.openxmlformats.org/officeDocument/2006/relationships/image" Target="../media/image10.tmp"/><Relationship Id="rId1" Type="http://schemas.openxmlformats.org/officeDocument/2006/relationships/slideLayout" Target="../slideLayouts/slideLayout7.xml"/><Relationship Id="rId6" Type="http://schemas.openxmlformats.org/officeDocument/2006/relationships/image" Target="../media/image34.tmp"/><Relationship Id="rId5" Type="http://schemas.openxmlformats.org/officeDocument/2006/relationships/image" Target="../media/image39.tmp"/><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p14="http://schemas.microsoft.com/office/powerpoint/2010/main" val="3644048907"/>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91481" y="476672"/>
            <a:ext cx="5761037" cy="1258887"/>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p14="http://schemas.microsoft.com/office/powerpoint/2010/main" val="7362238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99592" y="1556792"/>
            <a:ext cx="7380808" cy="4569371"/>
          </a:xfrm>
        </p:spPr>
        <p:txBody>
          <a:bodyPr>
            <a:normAutofit fontScale="92500" lnSpcReduction="20000"/>
          </a:bodyPr>
          <a:lstStyle/>
          <a:p>
            <a:r>
              <a:rPr lang="cs-CZ" dirty="0"/>
              <a:t>Materiál je určen k výuce výtvarné a estetické výchovy na 2. stupni základní školy. Slouží jako osnova pro výklad. Je  doplněn fotografiemi .</a:t>
            </a:r>
            <a:r>
              <a:rPr lang="cs-CZ" dirty="0" smtClean="0"/>
              <a:t> </a:t>
            </a:r>
          </a:p>
          <a:p>
            <a:r>
              <a:rPr lang="cs-CZ" dirty="0" smtClean="0"/>
              <a:t>S </a:t>
            </a:r>
            <a:r>
              <a:rPr lang="cs-CZ" dirty="0"/>
              <a:t>tématem se žáci setkávají také  v hodinách dějepisu</a:t>
            </a:r>
            <a:r>
              <a:rPr lang="cs-CZ" dirty="0" smtClean="0"/>
              <a:t>.</a:t>
            </a:r>
          </a:p>
          <a:p>
            <a:r>
              <a:rPr lang="cs-CZ" dirty="0" smtClean="0"/>
              <a:t> Na snímku 3, 4, 5, 8, 9, 10, 12, 13, 14, 16, 18, 20, 21  se popisek zobrazí po kliknutí do obrázku. Na snímku 13 se po kliknutí do otázky zobrazí odpověď. Na snímku 7 klikáme na šipku, následuje zobrazení popisku.</a:t>
            </a:r>
          </a:p>
          <a:p>
            <a:r>
              <a:rPr lang="cs-CZ" dirty="0" smtClean="0"/>
              <a:t>Na snímcích 8, 9, 10, 15 klikneme na spojnici – zobrazí se popisek.</a:t>
            </a:r>
          </a:p>
          <a:p>
            <a:r>
              <a:rPr lang="cs-CZ" dirty="0" smtClean="0"/>
              <a:t>V </a:t>
            </a:r>
            <a:r>
              <a:rPr lang="cs-CZ" dirty="0" err="1" smtClean="0"/>
              <a:t>poznávačce</a:t>
            </a:r>
            <a:r>
              <a:rPr lang="cs-CZ" dirty="0" smtClean="0"/>
              <a:t> snímek 23 se odpověď zobrazí po kliknutí do obrázku</a:t>
            </a:r>
            <a:r>
              <a:rPr lang="cs-CZ" dirty="0" smtClean="0"/>
              <a:t>. </a:t>
            </a:r>
            <a:r>
              <a:rPr lang="cs-CZ" dirty="0"/>
              <a:t> </a:t>
            </a:r>
            <a:r>
              <a:rPr lang="cs-CZ" dirty="0" smtClean="0"/>
              <a:t>V kvízu na snímku 23 se odpověď zobrazí po stisknutí enter.</a:t>
            </a:r>
            <a:endParaRPr lang="cs-CZ" dirty="0" smtClean="0"/>
          </a:p>
          <a:p>
            <a:r>
              <a:rPr lang="cs-CZ" dirty="0" smtClean="0"/>
              <a:t>Materiál je určen k interaktivní výuce.</a:t>
            </a:r>
          </a:p>
          <a:p>
            <a:r>
              <a:rPr lang="cs-CZ" dirty="0" smtClean="0"/>
              <a:t>Časová dotace 30 minut</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2</a:t>
            </a:fld>
            <a:endParaRPr lang="cs-CZ"/>
          </a:p>
        </p:txBody>
      </p:sp>
      <p:sp>
        <p:nvSpPr>
          <p:cNvPr id="4" name="Nadpis 3"/>
          <p:cNvSpPr>
            <a:spLocks noGrp="1"/>
          </p:cNvSpPr>
          <p:nvPr>
            <p:ph type="title"/>
          </p:nvPr>
        </p:nvSpPr>
        <p:spPr/>
        <p:txBody>
          <a:bodyPr/>
          <a:lstStyle/>
          <a:p>
            <a:r>
              <a:rPr lang="cs-CZ" dirty="0" smtClean="0"/>
              <a:t>Anotace</a:t>
            </a:r>
            <a:endParaRPr lang="cs-CZ" dirty="0"/>
          </a:p>
        </p:txBody>
      </p:sp>
    </p:spTree>
    <p:extLst>
      <p:ext uri="{BB962C8B-B14F-4D97-AF65-F5344CB8AC3E}">
        <p14:creationId xmlns:p14="http://schemas.microsoft.com/office/powerpoint/2010/main" val="276724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773584" y="1124744"/>
            <a:ext cx="7596833" cy="5400600"/>
          </a:xfrm>
        </p:spPr>
        <p:txBody>
          <a:bodyPr/>
          <a:lstStyle/>
          <a:p>
            <a:r>
              <a:rPr lang="cs-CZ" dirty="0" smtClean="0"/>
              <a:t>1</a:t>
            </a:r>
            <a:r>
              <a:rPr lang="cs-CZ" dirty="0" smtClean="0">
                <a:hlinkClick r:id="rId3" action="ppaction://hlinkpres?slideindex=1&amp;slidetitle="/>
              </a:rPr>
              <a:t>. </a:t>
            </a:r>
            <a:r>
              <a:rPr lang="cs-CZ" dirty="0" smtClean="0">
                <a:hlinkClick r:id="rId4" action="ppaction://hlinkpres?slideindex=1&amp;slidetitle="/>
              </a:rPr>
              <a:t>Karolínské umění </a:t>
            </a:r>
            <a:r>
              <a:rPr lang="cs-CZ" dirty="0" smtClean="0"/>
              <a:t>– západoevropské umění</a:t>
            </a:r>
          </a:p>
          <a:p>
            <a:pPr marL="0" indent="0">
              <a:buNone/>
            </a:pPr>
            <a:r>
              <a:rPr lang="cs-CZ" dirty="0" smtClean="0"/>
              <a:t>    v 9. století  (Franská říše Karla Velikého)</a:t>
            </a:r>
          </a:p>
          <a:p>
            <a:endParaRPr lang="cs-CZ" dirty="0" smtClean="0"/>
          </a:p>
          <a:p>
            <a:endParaRPr lang="cs-CZ" dirty="0"/>
          </a:p>
          <a:p>
            <a:endParaRPr lang="cs-CZ" dirty="0" smtClean="0"/>
          </a:p>
          <a:p>
            <a:endParaRPr lang="cs-CZ" dirty="0" smtClean="0"/>
          </a:p>
          <a:p>
            <a:endParaRPr lang="cs-CZ" dirty="0"/>
          </a:p>
          <a:p>
            <a:r>
              <a:rPr lang="cs-CZ" dirty="0" smtClean="0"/>
              <a:t>2. </a:t>
            </a:r>
            <a:r>
              <a:rPr lang="cs-CZ" dirty="0" err="1" smtClean="0"/>
              <a:t>Ottonské</a:t>
            </a:r>
            <a:r>
              <a:rPr lang="cs-CZ" dirty="0" smtClean="0"/>
              <a:t> umění -  v 10. století  (podle císaře Otty Velikého). Těžkopádné stavby  hlavně na území  Německa                                    </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3</a:t>
            </a:fld>
            <a:endParaRPr lang="cs-CZ"/>
          </a:p>
        </p:txBody>
      </p:sp>
      <p:sp>
        <p:nvSpPr>
          <p:cNvPr id="4" name="Nadpis 3"/>
          <p:cNvSpPr>
            <a:spLocks noGrp="1"/>
          </p:cNvSpPr>
          <p:nvPr>
            <p:ph type="title"/>
          </p:nvPr>
        </p:nvSpPr>
        <p:spPr>
          <a:xfrm>
            <a:off x="457200" y="116632"/>
            <a:ext cx="8229600" cy="1080120"/>
          </a:xfrm>
        </p:spPr>
        <p:txBody>
          <a:bodyPr/>
          <a:lstStyle/>
          <a:p>
            <a:r>
              <a:rPr lang="cs-CZ" dirty="0" smtClean="0">
                <a:solidFill>
                  <a:srgbClr val="0070C0"/>
                </a:solidFill>
              </a:rPr>
              <a:t>Umění předrománské</a:t>
            </a:r>
            <a:endParaRPr lang="cs-CZ" dirty="0">
              <a:solidFill>
                <a:srgbClr val="0070C0"/>
              </a:solidFill>
            </a:endParaRPr>
          </a:p>
        </p:txBody>
      </p:sp>
      <p:pic>
        <p:nvPicPr>
          <p:cNvPr id="5" name="Obrázek 4" descr="Výřez obrazovky"/>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39578" y="2139028"/>
            <a:ext cx="1848246" cy="1722020"/>
          </a:xfrm>
          <a:prstGeom prst="rect">
            <a:avLst/>
          </a:prstGeom>
        </p:spPr>
      </p:pic>
      <p:sp>
        <p:nvSpPr>
          <p:cNvPr id="6" name="TextovéPole 5"/>
          <p:cNvSpPr txBox="1"/>
          <p:nvPr/>
        </p:nvSpPr>
        <p:spPr>
          <a:xfrm>
            <a:off x="2915816" y="3068960"/>
            <a:ext cx="4896544" cy="461665"/>
          </a:xfrm>
          <a:prstGeom prst="rect">
            <a:avLst/>
          </a:prstGeom>
          <a:solidFill>
            <a:srgbClr val="FFC000"/>
          </a:solidFill>
        </p:spPr>
        <p:txBody>
          <a:bodyPr wrap="square" rtlCol="0">
            <a:spAutoFit/>
          </a:bodyPr>
          <a:lstStyle/>
          <a:p>
            <a:r>
              <a:rPr lang="cs-CZ" sz="2400" dirty="0" smtClean="0">
                <a:solidFill>
                  <a:schemeClr val="bg1"/>
                </a:solidFill>
              </a:rPr>
              <a:t>Klášter v </a:t>
            </a:r>
            <a:r>
              <a:rPr lang="cs-CZ" sz="2400" dirty="0" err="1" smtClean="0">
                <a:solidFill>
                  <a:schemeClr val="bg1"/>
                </a:solidFill>
              </a:rPr>
              <a:t>Lorsch</a:t>
            </a:r>
            <a:r>
              <a:rPr lang="cs-CZ" sz="2400" dirty="0" smtClean="0">
                <a:solidFill>
                  <a:schemeClr val="bg1"/>
                </a:solidFill>
              </a:rPr>
              <a:t> na západě Německa</a:t>
            </a:r>
            <a:endParaRPr lang="cs-CZ" sz="2400" dirty="0">
              <a:solidFill>
                <a:schemeClr val="bg1"/>
              </a:solidFill>
            </a:endParaRPr>
          </a:p>
        </p:txBody>
      </p:sp>
      <p:sp>
        <p:nvSpPr>
          <p:cNvPr id="7" name="TextovéPole 6"/>
          <p:cNvSpPr txBox="1"/>
          <p:nvPr/>
        </p:nvSpPr>
        <p:spPr>
          <a:xfrm>
            <a:off x="1111580" y="2031231"/>
            <a:ext cx="292068" cy="461665"/>
          </a:xfrm>
          <a:prstGeom prst="rect">
            <a:avLst/>
          </a:prstGeom>
          <a:noFill/>
        </p:spPr>
        <p:txBody>
          <a:bodyPr wrap="none" rtlCol="0">
            <a:spAutoFit/>
          </a:bodyPr>
          <a:lstStyle/>
          <a:p>
            <a:r>
              <a:rPr lang="cs-CZ" sz="2400" dirty="0" smtClean="0">
                <a:solidFill>
                  <a:srgbClr val="002060"/>
                </a:solidFill>
              </a:rPr>
              <a:t>1</a:t>
            </a:r>
            <a:endParaRPr lang="cs-CZ" sz="2400" dirty="0">
              <a:solidFill>
                <a:srgbClr val="002060"/>
              </a:solidFill>
            </a:endParaRPr>
          </a:p>
        </p:txBody>
      </p:sp>
      <p:pic>
        <p:nvPicPr>
          <p:cNvPr id="8" name="Obrázek 7" descr="Výřez obrazovky"/>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64117" y="5010427"/>
            <a:ext cx="2035875" cy="1514917"/>
          </a:xfrm>
          <a:prstGeom prst="rect">
            <a:avLst/>
          </a:prstGeom>
        </p:spPr>
      </p:pic>
      <p:sp>
        <p:nvSpPr>
          <p:cNvPr id="9" name="TextovéPole 8"/>
          <p:cNvSpPr txBox="1"/>
          <p:nvPr/>
        </p:nvSpPr>
        <p:spPr>
          <a:xfrm>
            <a:off x="4427984" y="5406315"/>
            <a:ext cx="3816424" cy="830997"/>
          </a:xfrm>
          <a:prstGeom prst="rect">
            <a:avLst/>
          </a:prstGeom>
          <a:solidFill>
            <a:srgbClr val="FFC000"/>
          </a:solidFill>
        </p:spPr>
        <p:txBody>
          <a:bodyPr wrap="square" rtlCol="0">
            <a:spAutoFit/>
          </a:bodyPr>
          <a:lstStyle/>
          <a:p>
            <a:r>
              <a:rPr lang="cs-CZ" sz="2400" dirty="0" smtClean="0">
                <a:solidFill>
                  <a:schemeClr val="bg1"/>
                </a:solidFill>
              </a:rPr>
              <a:t>Kostel sv. Michala</a:t>
            </a:r>
          </a:p>
          <a:p>
            <a:r>
              <a:rPr lang="cs-CZ" sz="2400" dirty="0" smtClean="0">
                <a:solidFill>
                  <a:schemeClr val="bg1"/>
                </a:solidFill>
              </a:rPr>
              <a:t> v </a:t>
            </a:r>
            <a:r>
              <a:rPr lang="cs-CZ" sz="2400" dirty="0" err="1" smtClean="0">
                <a:solidFill>
                  <a:schemeClr val="bg1"/>
                </a:solidFill>
              </a:rPr>
              <a:t>Hildesheimu</a:t>
            </a:r>
            <a:r>
              <a:rPr lang="cs-CZ" sz="2400" dirty="0" smtClean="0">
                <a:solidFill>
                  <a:schemeClr val="bg1"/>
                </a:solidFill>
              </a:rPr>
              <a:t> v Německu</a:t>
            </a:r>
            <a:endParaRPr lang="cs-CZ" sz="2400" dirty="0">
              <a:solidFill>
                <a:schemeClr val="bg1"/>
              </a:solidFill>
            </a:endParaRPr>
          </a:p>
        </p:txBody>
      </p:sp>
      <p:sp>
        <p:nvSpPr>
          <p:cNvPr id="11" name="TextovéPole 10"/>
          <p:cNvSpPr txBox="1"/>
          <p:nvPr/>
        </p:nvSpPr>
        <p:spPr>
          <a:xfrm>
            <a:off x="2411760" y="4941168"/>
            <a:ext cx="327334" cy="461665"/>
          </a:xfrm>
          <a:prstGeom prst="rect">
            <a:avLst/>
          </a:prstGeom>
          <a:noFill/>
        </p:spPr>
        <p:txBody>
          <a:bodyPr wrap="none" rtlCol="0">
            <a:spAutoFit/>
          </a:bodyPr>
          <a:lstStyle/>
          <a:p>
            <a:r>
              <a:rPr lang="cs-CZ" sz="2400" dirty="0" smtClean="0">
                <a:solidFill>
                  <a:schemeClr val="bg1"/>
                </a:solidFill>
              </a:rPr>
              <a:t>2</a:t>
            </a:r>
            <a:endParaRPr lang="cs-CZ" sz="2400" dirty="0">
              <a:solidFill>
                <a:schemeClr val="bg1"/>
              </a:solidFill>
            </a:endParaRPr>
          </a:p>
        </p:txBody>
      </p:sp>
    </p:spTree>
    <p:extLst>
      <p:ext uri="{BB962C8B-B14F-4D97-AF65-F5344CB8AC3E}">
        <p14:creationId xmlns:p14="http://schemas.microsoft.com/office/powerpoint/2010/main" val="1947846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childTnLst>
                          </p:cTn>
                        </p:par>
                      </p:childTnLst>
                    </p:cTn>
                  </p:par>
                </p:childTnLst>
              </p:cTn>
              <p:nextCondLst>
                <p:cond evt="onClick" delay="0">
                  <p:tgtEl>
                    <p:spTgt spid="8"/>
                  </p:tgtEl>
                </p:cond>
              </p:nextCondLst>
            </p:seq>
          </p:childTnLst>
        </p:cTn>
      </p:par>
    </p:tnLst>
    <p:bldLst>
      <p:bldP spid="6"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4</a:t>
            </a:fld>
            <a:endParaRPr lang="cs-CZ"/>
          </a:p>
        </p:txBody>
      </p:sp>
      <p:sp>
        <p:nvSpPr>
          <p:cNvPr id="2" name="Zástupný symbol pro obsah 1"/>
          <p:cNvSpPr>
            <a:spLocks noGrp="1"/>
          </p:cNvSpPr>
          <p:nvPr>
            <p:ph idx="4294967295"/>
          </p:nvPr>
        </p:nvSpPr>
        <p:spPr>
          <a:xfrm>
            <a:off x="611560" y="1020607"/>
            <a:ext cx="7336854" cy="3168352"/>
          </a:xfrm>
        </p:spPr>
        <p:txBody>
          <a:bodyPr/>
          <a:lstStyle/>
          <a:p>
            <a:r>
              <a:rPr lang="cs-CZ" dirty="0" smtClean="0"/>
              <a:t>První kamenné sakrální stavby se stavěly na území Velké Moravy</a:t>
            </a:r>
          </a:p>
          <a:p>
            <a:r>
              <a:rPr lang="cs-CZ" dirty="0" smtClean="0"/>
              <a:t>Již před příchodem Cyrila a Metoděje</a:t>
            </a:r>
          </a:p>
          <a:p>
            <a:r>
              <a:rPr lang="cs-CZ" dirty="0" smtClean="0"/>
              <a:t>Nezachovaly se, odkryty pouze půdorysy</a:t>
            </a:r>
          </a:p>
          <a:p>
            <a:r>
              <a:rPr lang="cs-CZ" dirty="0" smtClean="0"/>
              <a:t>Mikulčice, Staré Město, Uherské Hradiště</a:t>
            </a:r>
          </a:p>
          <a:p>
            <a:r>
              <a:rPr lang="cs-CZ" dirty="0" smtClean="0"/>
              <a:t>Křesťanství se nejprve šířilo z Franské říše</a:t>
            </a:r>
          </a:p>
          <a:p>
            <a:r>
              <a:rPr lang="cs-CZ" dirty="0" smtClean="0"/>
              <a:t>Doklady řemesel – litectví a zlatnictví</a:t>
            </a:r>
          </a:p>
          <a:p>
            <a:endParaRPr lang="cs-CZ" dirty="0" smtClean="0"/>
          </a:p>
          <a:p>
            <a:endParaRPr lang="cs-CZ" dirty="0"/>
          </a:p>
        </p:txBody>
      </p:sp>
      <p:sp>
        <p:nvSpPr>
          <p:cNvPr id="4" name="Nadpis 3"/>
          <p:cNvSpPr>
            <a:spLocks noGrp="1"/>
          </p:cNvSpPr>
          <p:nvPr>
            <p:ph type="title" idx="4294967295"/>
          </p:nvPr>
        </p:nvSpPr>
        <p:spPr>
          <a:xfrm>
            <a:off x="457200" y="-27384"/>
            <a:ext cx="8229600" cy="1252537"/>
          </a:xfrm>
        </p:spPr>
        <p:txBody>
          <a:bodyPr/>
          <a:lstStyle/>
          <a:p>
            <a:r>
              <a:rPr lang="cs-CZ" dirty="0" smtClean="0">
                <a:solidFill>
                  <a:srgbClr val="002060"/>
                </a:solidFill>
              </a:rPr>
              <a:t>Předrománské umění</a:t>
            </a:r>
            <a:endParaRPr lang="cs-CZ" dirty="0">
              <a:solidFill>
                <a:srgbClr val="002060"/>
              </a:solidFill>
            </a:endParaRPr>
          </a:p>
        </p:txBody>
      </p:sp>
      <p:sp>
        <p:nvSpPr>
          <p:cNvPr id="6" name="TextovéPole 5"/>
          <p:cNvSpPr txBox="1"/>
          <p:nvPr/>
        </p:nvSpPr>
        <p:spPr>
          <a:xfrm>
            <a:off x="5796136" y="1815207"/>
            <a:ext cx="864096" cy="461665"/>
          </a:xfrm>
          <a:prstGeom prst="rect">
            <a:avLst/>
          </a:prstGeom>
          <a:noFill/>
        </p:spPr>
        <p:txBody>
          <a:bodyPr wrap="square" rtlCol="0">
            <a:spAutoFit/>
          </a:bodyPr>
          <a:lstStyle/>
          <a:p>
            <a:r>
              <a:rPr lang="cs-CZ" sz="2400" dirty="0" smtClean="0">
                <a:solidFill>
                  <a:srgbClr val="FF0000"/>
                </a:solidFill>
              </a:rPr>
              <a:t>863</a:t>
            </a:r>
            <a:endParaRPr lang="cs-CZ" sz="2400" dirty="0">
              <a:solidFill>
                <a:srgbClr val="FF0000"/>
              </a:solidFill>
            </a:endParaRPr>
          </a:p>
        </p:txBody>
      </p:sp>
      <p:pic>
        <p:nvPicPr>
          <p:cNvPr id="7" name="Obrázek 6" descr="Výřez obrazovk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3528" y="4169450"/>
            <a:ext cx="3240360" cy="2330606"/>
          </a:xfrm>
          <a:prstGeom prst="rect">
            <a:avLst/>
          </a:prstGeom>
        </p:spPr>
      </p:pic>
      <p:pic>
        <p:nvPicPr>
          <p:cNvPr id="9" name="Obrázek 8" descr="Výřez obrazovk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240" y="1700808"/>
            <a:ext cx="2056472" cy="2639008"/>
          </a:xfrm>
          <a:prstGeom prst="rect">
            <a:avLst/>
          </a:prstGeom>
        </p:spPr>
      </p:pic>
      <p:sp>
        <p:nvSpPr>
          <p:cNvPr id="11" name="TextovéPole 10"/>
          <p:cNvSpPr txBox="1"/>
          <p:nvPr/>
        </p:nvSpPr>
        <p:spPr>
          <a:xfrm>
            <a:off x="2915816" y="5478323"/>
            <a:ext cx="4464496" cy="830997"/>
          </a:xfrm>
          <a:prstGeom prst="rect">
            <a:avLst/>
          </a:prstGeom>
          <a:solidFill>
            <a:srgbClr val="FFC000"/>
          </a:solidFill>
        </p:spPr>
        <p:txBody>
          <a:bodyPr wrap="square" rtlCol="0">
            <a:spAutoFit/>
          </a:bodyPr>
          <a:lstStyle/>
          <a:p>
            <a:r>
              <a:rPr lang="cs-CZ" sz="2400" dirty="0" smtClean="0">
                <a:solidFill>
                  <a:schemeClr val="bg1"/>
                </a:solidFill>
              </a:rPr>
              <a:t>Rekonstrukce základů jednoho </a:t>
            </a:r>
          </a:p>
          <a:p>
            <a:r>
              <a:rPr lang="cs-CZ" sz="2400" dirty="0" smtClean="0">
                <a:solidFill>
                  <a:schemeClr val="bg1"/>
                </a:solidFill>
              </a:rPr>
              <a:t>z mikulčických kostelů</a:t>
            </a:r>
            <a:endParaRPr lang="cs-CZ" sz="2400" dirty="0">
              <a:solidFill>
                <a:schemeClr val="bg1"/>
              </a:solidFill>
            </a:endParaRPr>
          </a:p>
        </p:txBody>
      </p:sp>
      <p:sp>
        <p:nvSpPr>
          <p:cNvPr id="12" name="TextovéPole 11"/>
          <p:cNvSpPr txBox="1"/>
          <p:nvPr/>
        </p:nvSpPr>
        <p:spPr>
          <a:xfrm>
            <a:off x="4371622" y="4263479"/>
            <a:ext cx="4417090" cy="461665"/>
          </a:xfrm>
          <a:prstGeom prst="rect">
            <a:avLst/>
          </a:prstGeom>
          <a:solidFill>
            <a:srgbClr val="FFC000"/>
          </a:solidFill>
        </p:spPr>
        <p:txBody>
          <a:bodyPr wrap="square" rtlCol="0">
            <a:spAutoFit/>
          </a:bodyPr>
          <a:lstStyle/>
          <a:p>
            <a:r>
              <a:rPr lang="cs-CZ" sz="2400" dirty="0" smtClean="0">
                <a:solidFill>
                  <a:schemeClr val="bg1"/>
                </a:solidFill>
              </a:rPr>
              <a:t>Křížek z 8. – 9. století, Mikulčice</a:t>
            </a:r>
            <a:endParaRPr lang="cs-CZ" sz="2400" dirty="0">
              <a:solidFill>
                <a:schemeClr val="bg1"/>
              </a:solidFill>
            </a:endParaRPr>
          </a:p>
        </p:txBody>
      </p:sp>
      <p:sp>
        <p:nvSpPr>
          <p:cNvPr id="13" name="TextovéPole 12"/>
          <p:cNvSpPr txBox="1"/>
          <p:nvPr/>
        </p:nvSpPr>
        <p:spPr>
          <a:xfrm>
            <a:off x="323528" y="4293096"/>
            <a:ext cx="352982" cy="461665"/>
          </a:xfrm>
          <a:prstGeom prst="rect">
            <a:avLst/>
          </a:prstGeom>
          <a:noFill/>
        </p:spPr>
        <p:txBody>
          <a:bodyPr wrap="none" rtlCol="0">
            <a:spAutoFit/>
          </a:bodyPr>
          <a:lstStyle/>
          <a:p>
            <a:r>
              <a:rPr lang="cs-CZ" sz="2400" dirty="0" smtClean="0">
                <a:solidFill>
                  <a:schemeClr val="bg1"/>
                </a:solidFill>
              </a:rPr>
              <a:t>9</a:t>
            </a:r>
            <a:endParaRPr lang="cs-CZ" sz="2400" dirty="0">
              <a:solidFill>
                <a:schemeClr val="bg1"/>
              </a:solidFill>
            </a:endParaRPr>
          </a:p>
        </p:txBody>
      </p:sp>
      <p:sp>
        <p:nvSpPr>
          <p:cNvPr id="14" name="TextovéPole 13"/>
          <p:cNvSpPr txBox="1"/>
          <p:nvPr/>
        </p:nvSpPr>
        <p:spPr>
          <a:xfrm>
            <a:off x="6732240" y="1628800"/>
            <a:ext cx="460382" cy="461665"/>
          </a:xfrm>
          <a:prstGeom prst="rect">
            <a:avLst/>
          </a:prstGeom>
          <a:noFill/>
        </p:spPr>
        <p:txBody>
          <a:bodyPr wrap="none" rtlCol="0">
            <a:spAutoFit/>
          </a:bodyPr>
          <a:lstStyle/>
          <a:p>
            <a:r>
              <a:rPr lang="cs-CZ" sz="2400" dirty="0" smtClean="0">
                <a:solidFill>
                  <a:schemeClr val="bg1"/>
                </a:solidFill>
              </a:rPr>
              <a:t>10</a:t>
            </a:r>
            <a:endParaRPr lang="cs-CZ" sz="2400" dirty="0">
              <a:solidFill>
                <a:schemeClr val="bg1"/>
              </a:solidFill>
            </a:endParaRPr>
          </a:p>
        </p:txBody>
      </p:sp>
    </p:spTree>
    <p:extLst>
      <p:ext uri="{BB962C8B-B14F-4D97-AF65-F5344CB8AC3E}">
        <p14:creationId xmlns:p14="http://schemas.microsoft.com/office/powerpoint/2010/main" val="13155743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nextCondLst>
                <p:cond evt="onClick" delay="0">
                  <p:tgtEl>
                    <p:spTgt spid="7"/>
                  </p:tgtEl>
                </p:cond>
              </p:nextCondLst>
            </p:seq>
            <p:seq concurrent="1" nextAc="seek">
              <p:cTn id="14" restart="whenNotActive" fill="hold" evtFilter="cancelBubble" nodeType="interactiveSeq">
                <p:stCondLst>
                  <p:cond evt="onClick" delay="0">
                    <p:tgtEl>
                      <p:spTgt spid="9"/>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down)">
                                      <p:cBhvr>
                                        <p:cTn id="19" dur="500"/>
                                        <p:tgtEl>
                                          <p:spTgt spid="12"/>
                                        </p:tgtEl>
                                      </p:cBhvr>
                                    </p:animEffect>
                                  </p:childTnLst>
                                </p:cTn>
                              </p:par>
                            </p:childTnLst>
                          </p:cTn>
                        </p:par>
                      </p:childTnLst>
                    </p:cTn>
                  </p:par>
                </p:childTnLst>
              </p:cTn>
              <p:nextCondLst>
                <p:cond evt="onClick" delay="0">
                  <p:tgtEl>
                    <p:spTgt spid="9"/>
                  </p:tgtEl>
                </p:cond>
              </p:nextCondLst>
            </p:seq>
          </p:childTnLst>
        </p:cTn>
      </p:par>
    </p:tnLst>
    <p:bldLst>
      <p:bldP spid="6" grpId="0"/>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5</a:t>
            </a:fld>
            <a:endParaRPr lang="cs-CZ"/>
          </a:p>
        </p:txBody>
      </p:sp>
      <p:sp>
        <p:nvSpPr>
          <p:cNvPr id="6" name="TextovéPole 5"/>
          <p:cNvSpPr txBox="1"/>
          <p:nvPr/>
        </p:nvSpPr>
        <p:spPr>
          <a:xfrm>
            <a:off x="1331640" y="1700808"/>
            <a:ext cx="6480720" cy="2308324"/>
          </a:xfrm>
          <a:prstGeom prst="rect">
            <a:avLst/>
          </a:prstGeom>
          <a:noFill/>
        </p:spPr>
        <p:txBody>
          <a:bodyPr wrap="square" rtlCol="0">
            <a:spAutoFit/>
          </a:bodyPr>
          <a:lstStyle/>
          <a:p>
            <a:r>
              <a:rPr lang="cs-CZ" sz="2400" dirty="0" smtClean="0">
                <a:solidFill>
                  <a:srgbClr val="0070C0"/>
                </a:solidFill>
              </a:rPr>
              <a:t>Kamenné stavby v Čechách vznikaly od konce 9. století do poloviny 13. století</a:t>
            </a:r>
          </a:p>
          <a:p>
            <a:r>
              <a:rPr lang="cs-CZ" sz="2400" dirty="0" smtClean="0">
                <a:solidFill>
                  <a:srgbClr val="0070C0"/>
                </a:solidFill>
              </a:rPr>
              <a:t>Z 9. a 10. století se zachovaly jen zbytky, často pod pozdějšími přestavbami</a:t>
            </a:r>
          </a:p>
          <a:p>
            <a:r>
              <a:rPr lang="cs-CZ" sz="2400" dirty="0" smtClean="0">
                <a:solidFill>
                  <a:srgbClr val="0070C0"/>
                </a:solidFill>
              </a:rPr>
              <a:t>První pokřtěný přemyslovský kníže Bořivoj (zemřel asi 889) budoval první kamenné kostely </a:t>
            </a:r>
            <a:endParaRPr lang="cs-CZ" sz="2400" dirty="0">
              <a:solidFill>
                <a:srgbClr val="0070C0"/>
              </a:solidFill>
            </a:endParaRPr>
          </a:p>
        </p:txBody>
      </p:sp>
      <p:sp>
        <p:nvSpPr>
          <p:cNvPr id="7" name="TextovéPole 6"/>
          <p:cNvSpPr txBox="1"/>
          <p:nvPr/>
        </p:nvSpPr>
        <p:spPr>
          <a:xfrm>
            <a:off x="1655676" y="476672"/>
            <a:ext cx="5832648" cy="1200329"/>
          </a:xfrm>
          <a:prstGeom prst="rect">
            <a:avLst/>
          </a:prstGeom>
          <a:noFill/>
        </p:spPr>
        <p:txBody>
          <a:bodyPr wrap="square" rtlCol="0">
            <a:spAutoFit/>
          </a:bodyPr>
          <a:lstStyle/>
          <a:p>
            <a:r>
              <a:rPr lang="cs-CZ" sz="3600" dirty="0" smtClean="0">
                <a:solidFill>
                  <a:srgbClr val="002060"/>
                </a:solidFill>
              </a:rPr>
              <a:t>Předrománská a románská architektura v Čechách</a:t>
            </a:r>
            <a:endParaRPr lang="cs-CZ" sz="3600" dirty="0">
              <a:solidFill>
                <a:srgbClr val="002060"/>
              </a:solidFill>
            </a:endParaRPr>
          </a:p>
        </p:txBody>
      </p:sp>
      <p:pic>
        <p:nvPicPr>
          <p:cNvPr id="9" name="Obrázek 8" descr="Výřez obrazovk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1098" y="4153148"/>
            <a:ext cx="1889156" cy="2326384"/>
          </a:xfrm>
          <a:prstGeom prst="rect">
            <a:avLst/>
          </a:prstGeom>
        </p:spPr>
      </p:pic>
      <p:sp>
        <p:nvSpPr>
          <p:cNvPr id="10" name="TextovéPole 9"/>
          <p:cNvSpPr txBox="1"/>
          <p:nvPr/>
        </p:nvSpPr>
        <p:spPr>
          <a:xfrm>
            <a:off x="2843808" y="4653136"/>
            <a:ext cx="6012160" cy="1569660"/>
          </a:xfrm>
          <a:prstGeom prst="rect">
            <a:avLst/>
          </a:prstGeom>
          <a:solidFill>
            <a:srgbClr val="FFC000"/>
          </a:solidFill>
        </p:spPr>
        <p:txBody>
          <a:bodyPr wrap="square" rtlCol="0">
            <a:spAutoFit/>
          </a:bodyPr>
          <a:lstStyle/>
          <a:p>
            <a:r>
              <a:rPr lang="cs-CZ" sz="2400" dirty="0" smtClean="0">
                <a:solidFill>
                  <a:schemeClr val="bg1"/>
                </a:solidFill>
              </a:rPr>
              <a:t>Nejstarší kamennou stavbou v Čechách byl zřejmě kostel sv. Klimenta na Levém Hradci, původně válcová rotunda s jednou </a:t>
            </a:r>
            <a:r>
              <a:rPr lang="cs-CZ" sz="2400" dirty="0" err="1" smtClean="0">
                <a:solidFill>
                  <a:schemeClr val="bg1"/>
                </a:solidFill>
              </a:rPr>
              <a:t>absidou</a:t>
            </a:r>
            <a:r>
              <a:rPr lang="cs-CZ" sz="2400" dirty="0" smtClean="0">
                <a:solidFill>
                  <a:schemeClr val="bg1"/>
                </a:solidFill>
              </a:rPr>
              <a:t>. Na obrázku je dnešní stav.</a:t>
            </a:r>
            <a:endParaRPr lang="cs-CZ" sz="2400" dirty="0">
              <a:solidFill>
                <a:schemeClr val="bg1"/>
              </a:solidFill>
            </a:endParaRPr>
          </a:p>
        </p:txBody>
      </p:sp>
      <p:sp>
        <p:nvSpPr>
          <p:cNvPr id="11" name="TextovéPole 10"/>
          <p:cNvSpPr txBox="1"/>
          <p:nvPr/>
        </p:nvSpPr>
        <p:spPr>
          <a:xfrm>
            <a:off x="683568" y="4047455"/>
            <a:ext cx="399468" cy="461665"/>
          </a:xfrm>
          <a:prstGeom prst="rect">
            <a:avLst/>
          </a:prstGeom>
          <a:noFill/>
        </p:spPr>
        <p:txBody>
          <a:bodyPr wrap="none" rtlCol="0">
            <a:spAutoFit/>
          </a:bodyPr>
          <a:lstStyle/>
          <a:p>
            <a:r>
              <a:rPr lang="cs-CZ" sz="2400" dirty="0" smtClean="0">
                <a:solidFill>
                  <a:schemeClr val="bg1"/>
                </a:solidFill>
              </a:rPr>
              <a:t>11</a:t>
            </a:r>
            <a:endParaRPr lang="cs-CZ" sz="2400" dirty="0">
              <a:solidFill>
                <a:schemeClr val="bg1"/>
              </a:solidFill>
            </a:endParaRPr>
          </a:p>
        </p:txBody>
      </p:sp>
    </p:spTree>
    <p:extLst>
      <p:ext uri="{BB962C8B-B14F-4D97-AF65-F5344CB8AC3E}">
        <p14:creationId xmlns:p14="http://schemas.microsoft.com/office/powerpoint/2010/main" val="2240781212"/>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childTnLst>
              </p:cTn>
              <p:nextCondLst>
                <p:cond evt="onClick" delay="0">
                  <p:tgtEl>
                    <p:spTgt spid="9"/>
                  </p:tgtEl>
                </p:cond>
              </p:nextCondLst>
            </p:seq>
          </p:childTnLst>
        </p:cTn>
      </p:par>
    </p:tnLst>
    <p:bldLst>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27585" y="2060848"/>
            <a:ext cx="7452816" cy="4065315"/>
          </a:xfrm>
        </p:spPr>
        <p:txBody>
          <a:bodyPr>
            <a:normAutofit fontScale="92500" lnSpcReduction="20000"/>
          </a:bodyPr>
          <a:lstStyle/>
          <a:p>
            <a:r>
              <a:rPr lang="cs-CZ" sz="2600" dirty="0" smtClean="0"/>
              <a:t>Období 11. a 12. století</a:t>
            </a:r>
          </a:p>
          <a:p>
            <a:r>
              <a:rPr lang="cs-CZ" sz="2600" dirty="0" smtClean="0"/>
              <a:t>Vzniká  na území západořímské říše</a:t>
            </a:r>
          </a:p>
          <a:p>
            <a:r>
              <a:rPr lang="cs-CZ" sz="2600" dirty="0" smtClean="0"/>
              <a:t>Římské provinční umění sloužilo jako vzor technických postupů</a:t>
            </a:r>
          </a:p>
          <a:p>
            <a:r>
              <a:rPr lang="cs-CZ" sz="2600" dirty="0" smtClean="0"/>
              <a:t>Hlavní stavební materiál byl kámen</a:t>
            </a:r>
          </a:p>
          <a:p>
            <a:r>
              <a:rPr lang="cs-CZ" sz="2600" dirty="0" smtClean="0"/>
              <a:t>Zachovaly se hlavně chrámy – sloužily po staletí témuž účelu – křesťanské bohoslužbě, některé byly přestavěny, rozšířeny</a:t>
            </a:r>
          </a:p>
          <a:p>
            <a:r>
              <a:rPr lang="cs-CZ" sz="2600" dirty="0" smtClean="0"/>
              <a:t>Použití klenby</a:t>
            </a:r>
          </a:p>
          <a:p>
            <a:r>
              <a:rPr lang="cs-CZ" sz="2600" dirty="0" smtClean="0"/>
              <a:t>V Čechách vznikala vlastní románská architektura později, ve 12. století. Starší sloh se nazývá předrománský ( </a:t>
            </a:r>
            <a:r>
              <a:rPr lang="cs-CZ" sz="2600" dirty="0" err="1" smtClean="0"/>
              <a:t>protorománský</a:t>
            </a:r>
            <a:r>
              <a:rPr lang="cs-CZ" sz="2600" dirty="0" smtClean="0"/>
              <a:t>).</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6</a:t>
            </a:fld>
            <a:endParaRPr lang="cs-CZ"/>
          </a:p>
        </p:txBody>
      </p:sp>
      <p:sp>
        <p:nvSpPr>
          <p:cNvPr id="4" name="Nadpis 3"/>
          <p:cNvSpPr>
            <a:spLocks noGrp="1"/>
          </p:cNvSpPr>
          <p:nvPr>
            <p:ph type="title"/>
          </p:nvPr>
        </p:nvSpPr>
        <p:spPr/>
        <p:txBody>
          <a:bodyPr/>
          <a:lstStyle/>
          <a:p>
            <a:r>
              <a:rPr lang="cs-CZ" dirty="0" smtClean="0"/>
              <a:t>Románské umění</a:t>
            </a:r>
            <a:endParaRPr lang="cs-CZ" dirty="0"/>
          </a:p>
        </p:txBody>
      </p:sp>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2066" y="1124744"/>
            <a:ext cx="1606358" cy="1634940"/>
          </a:xfrm>
          <a:prstGeom prst="rect">
            <a:avLst/>
          </a:prstGeom>
        </p:spPr>
      </p:pic>
      <p:sp>
        <p:nvSpPr>
          <p:cNvPr id="7" name="TextovéPole 6"/>
          <p:cNvSpPr txBox="1"/>
          <p:nvPr/>
        </p:nvSpPr>
        <p:spPr>
          <a:xfrm>
            <a:off x="6758534" y="1052736"/>
            <a:ext cx="333746" cy="461665"/>
          </a:xfrm>
          <a:prstGeom prst="rect">
            <a:avLst/>
          </a:prstGeom>
          <a:noFill/>
        </p:spPr>
        <p:txBody>
          <a:bodyPr wrap="none" rtlCol="0">
            <a:spAutoFit/>
          </a:bodyPr>
          <a:lstStyle/>
          <a:p>
            <a:r>
              <a:rPr lang="cs-CZ" sz="2400" dirty="0" smtClean="0">
                <a:solidFill>
                  <a:srgbClr val="0070C0"/>
                </a:solidFill>
              </a:rPr>
              <a:t>3</a:t>
            </a:r>
            <a:endParaRPr lang="cs-CZ" sz="2400" dirty="0">
              <a:solidFill>
                <a:srgbClr val="0070C0"/>
              </a:solidFill>
            </a:endParaRPr>
          </a:p>
        </p:txBody>
      </p:sp>
    </p:spTree>
    <p:extLst>
      <p:ext uri="{BB962C8B-B14F-4D97-AF65-F5344CB8AC3E}">
        <p14:creationId xmlns:p14="http://schemas.microsoft.com/office/powerpoint/2010/main" val="2133686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7</a:t>
            </a:fld>
            <a:endParaRPr lang="cs-CZ"/>
          </a:p>
        </p:txBody>
      </p:sp>
      <p:pic>
        <p:nvPicPr>
          <p:cNvPr id="8" name="Obrázek 7"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4" y="1447435"/>
            <a:ext cx="5832648" cy="3750382"/>
          </a:xfrm>
          <a:prstGeom prst="rect">
            <a:avLst/>
          </a:prstGeom>
        </p:spPr>
      </p:pic>
      <p:sp>
        <p:nvSpPr>
          <p:cNvPr id="10" name="TextovéPole 9"/>
          <p:cNvSpPr txBox="1"/>
          <p:nvPr/>
        </p:nvSpPr>
        <p:spPr>
          <a:xfrm>
            <a:off x="1835696" y="548680"/>
            <a:ext cx="2952328" cy="707886"/>
          </a:xfrm>
          <a:prstGeom prst="rect">
            <a:avLst/>
          </a:prstGeom>
          <a:noFill/>
        </p:spPr>
        <p:txBody>
          <a:bodyPr wrap="square" rtlCol="0">
            <a:spAutoFit/>
          </a:bodyPr>
          <a:lstStyle/>
          <a:p>
            <a:r>
              <a:rPr lang="cs-CZ" sz="4000" dirty="0" smtClean="0">
                <a:solidFill>
                  <a:srgbClr val="002060"/>
                </a:solidFill>
              </a:rPr>
              <a:t>Pražský hrad</a:t>
            </a:r>
            <a:endParaRPr lang="cs-CZ" sz="4000" dirty="0">
              <a:solidFill>
                <a:srgbClr val="002060"/>
              </a:solidFill>
            </a:endParaRPr>
          </a:p>
        </p:txBody>
      </p:sp>
      <p:sp>
        <p:nvSpPr>
          <p:cNvPr id="13" name="TextovéPole 12"/>
          <p:cNvSpPr txBox="1"/>
          <p:nvPr/>
        </p:nvSpPr>
        <p:spPr>
          <a:xfrm>
            <a:off x="6084168" y="4365104"/>
            <a:ext cx="2520280" cy="1569660"/>
          </a:xfrm>
          <a:prstGeom prst="rect">
            <a:avLst/>
          </a:prstGeom>
          <a:noFill/>
        </p:spPr>
        <p:txBody>
          <a:bodyPr wrap="square" rtlCol="0">
            <a:spAutoFit/>
          </a:bodyPr>
          <a:lstStyle/>
          <a:p>
            <a:r>
              <a:rPr lang="cs-CZ" sz="2400" dirty="0" smtClean="0"/>
              <a:t>Rotunda</a:t>
            </a:r>
          </a:p>
          <a:p>
            <a:r>
              <a:rPr lang="cs-CZ" sz="2400" dirty="0" smtClean="0"/>
              <a:t> sv. Víta, založená Václavem I</a:t>
            </a:r>
            <a:r>
              <a:rPr lang="cs-CZ" sz="2400" dirty="0" smtClean="0">
                <a:solidFill>
                  <a:srgbClr val="002060"/>
                </a:solidFill>
              </a:rPr>
              <a:t>. </a:t>
            </a:r>
            <a:r>
              <a:rPr lang="cs-CZ" sz="2400" dirty="0" smtClean="0"/>
              <a:t>(svatým)</a:t>
            </a:r>
            <a:endParaRPr lang="cs-CZ" sz="2400" dirty="0"/>
          </a:p>
        </p:txBody>
      </p:sp>
      <p:cxnSp>
        <p:nvCxnSpPr>
          <p:cNvPr id="17" name="Přímá spojnice se šipkou 16"/>
          <p:cNvCxnSpPr/>
          <p:nvPr/>
        </p:nvCxnSpPr>
        <p:spPr>
          <a:xfrm flipH="1" flipV="1">
            <a:off x="3995936" y="3573016"/>
            <a:ext cx="2088232" cy="100811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Přímá spojnice se šipkou 18"/>
          <p:cNvCxnSpPr/>
          <p:nvPr/>
        </p:nvCxnSpPr>
        <p:spPr>
          <a:xfrm flipH="1">
            <a:off x="4283968" y="1672064"/>
            <a:ext cx="2016224" cy="820832"/>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6" name="TextovéPole 25"/>
          <p:cNvSpPr txBox="1"/>
          <p:nvPr/>
        </p:nvSpPr>
        <p:spPr>
          <a:xfrm>
            <a:off x="6228184" y="1256566"/>
            <a:ext cx="2736304" cy="1200329"/>
          </a:xfrm>
          <a:prstGeom prst="rect">
            <a:avLst/>
          </a:prstGeom>
          <a:noFill/>
        </p:spPr>
        <p:txBody>
          <a:bodyPr wrap="square" rtlCol="0">
            <a:spAutoFit/>
          </a:bodyPr>
          <a:lstStyle/>
          <a:p>
            <a:r>
              <a:rPr lang="cs-CZ" sz="2400" dirty="0" smtClean="0">
                <a:solidFill>
                  <a:srgbClr val="FF0000"/>
                </a:solidFill>
              </a:rPr>
              <a:t>Bazilika sv. Víta, Vojtěcha a Václava,</a:t>
            </a:r>
          </a:p>
          <a:p>
            <a:r>
              <a:rPr lang="cs-CZ" sz="2400" dirty="0" smtClean="0">
                <a:solidFill>
                  <a:srgbClr val="FF0000"/>
                </a:solidFill>
              </a:rPr>
              <a:t>založená roku 1060</a:t>
            </a:r>
            <a:endParaRPr lang="cs-CZ" sz="2400" dirty="0">
              <a:solidFill>
                <a:srgbClr val="FF0000"/>
              </a:solidFill>
            </a:endParaRPr>
          </a:p>
        </p:txBody>
      </p:sp>
      <p:cxnSp>
        <p:nvCxnSpPr>
          <p:cNvPr id="29" name="Přímá spojnice se šipkou 28"/>
          <p:cNvCxnSpPr/>
          <p:nvPr/>
        </p:nvCxnSpPr>
        <p:spPr>
          <a:xfrm flipH="1" flipV="1">
            <a:off x="2699792" y="4365104"/>
            <a:ext cx="1008112" cy="1200330"/>
          </a:xfrm>
          <a:prstGeom prst="straightConnector1">
            <a:avLst/>
          </a:prstGeom>
          <a:ln w="381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33" name="TextovéPole 32"/>
          <p:cNvSpPr txBox="1"/>
          <p:nvPr/>
        </p:nvSpPr>
        <p:spPr>
          <a:xfrm>
            <a:off x="3383868" y="5565434"/>
            <a:ext cx="2556284" cy="461665"/>
          </a:xfrm>
          <a:prstGeom prst="rect">
            <a:avLst/>
          </a:prstGeom>
          <a:noFill/>
        </p:spPr>
        <p:txBody>
          <a:bodyPr wrap="square" rtlCol="0">
            <a:spAutoFit/>
          </a:bodyPr>
          <a:lstStyle/>
          <a:p>
            <a:r>
              <a:rPr lang="cs-CZ" sz="2400" dirty="0" smtClean="0">
                <a:solidFill>
                  <a:srgbClr val="0070C0"/>
                </a:solidFill>
              </a:rPr>
              <a:t>Dnešní katedrála</a:t>
            </a:r>
            <a:endParaRPr lang="cs-CZ" sz="2400" dirty="0">
              <a:solidFill>
                <a:srgbClr val="0070C0"/>
              </a:solidFill>
            </a:endParaRPr>
          </a:p>
        </p:txBody>
      </p:sp>
      <p:sp>
        <p:nvSpPr>
          <p:cNvPr id="34" name="TextovéPole 33"/>
          <p:cNvSpPr txBox="1"/>
          <p:nvPr/>
        </p:nvSpPr>
        <p:spPr>
          <a:xfrm>
            <a:off x="467544" y="1628800"/>
            <a:ext cx="442750" cy="461665"/>
          </a:xfrm>
          <a:prstGeom prst="rect">
            <a:avLst/>
          </a:prstGeom>
          <a:noFill/>
        </p:spPr>
        <p:txBody>
          <a:bodyPr wrap="none" rtlCol="0">
            <a:spAutoFit/>
          </a:bodyPr>
          <a:lstStyle/>
          <a:p>
            <a:r>
              <a:rPr lang="cs-CZ" sz="2400" dirty="0" smtClean="0">
                <a:solidFill>
                  <a:srgbClr val="002060"/>
                </a:solidFill>
              </a:rPr>
              <a:t>15</a:t>
            </a:r>
            <a:endParaRPr lang="cs-CZ" sz="2400" dirty="0">
              <a:solidFill>
                <a:srgbClr val="002060"/>
              </a:solidFill>
            </a:endParaRPr>
          </a:p>
        </p:txBody>
      </p:sp>
    </p:spTree>
    <p:extLst>
      <p:ext uri="{BB962C8B-B14F-4D97-AF65-F5344CB8AC3E}">
        <p14:creationId xmlns:p14="http://schemas.microsoft.com/office/powerpoint/2010/main" val="1467178616"/>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childTnLst>
              </p:cTn>
              <p:nextCondLst>
                <p:cond evt="onClick" delay="0">
                  <p:tgtEl>
                    <p:spTgt spid="17"/>
                  </p:tgtEl>
                </p:cond>
              </p:nextCondLst>
            </p:seq>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Effect transition="in" filter="wipe(down)">
                                      <p:cBhvr>
                                        <p:cTn id="13" dur="500"/>
                                        <p:tgtEl>
                                          <p:spTgt spid="26"/>
                                        </p:tgtEl>
                                      </p:cBhvr>
                                    </p:animEffect>
                                  </p:childTnLst>
                                </p:cTn>
                              </p:par>
                            </p:childTnLst>
                          </p:cTn>
                        </p:par>
                      </p:childTnLst>
                    </p:cTn>
                  </p:par>
                </p:childTnLst>
              </p:cTn>
              <p:nextCondLst>
                <p:cond evt="onClick" delay="0">
                  <p:tgtEl>
                    <p:spTgt spid="19"/>
                  </p:tgtEl>
                </p:cond>
              </p:nextCondLst>
            </p:seq>
            <p:seq concurrent="1" nextAc="seek">
              <p:cTn id="14" restart="whenNotActive" fill="hold" evtFilter="cancelBubble" nodeType="interactiveSeq">
                <p:stCondLst>
                  <p:cond evt="onClick" delay="0">
                    <p:tgtEl>
                      <p:spTgt spid="29"/>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3"/>
                                        </p:tgtEl>
                                        <p:attrNameLst>
                                          <p:attrName>style.visibility</p:attrName>
                                        </p:attrNameLst>
                                      </p:cBhvr>
                                      <p:to>
                                        <p:strVal val="visible"/>
                                      </p:to>
                                    </p:set>
                                    <p:animEffect transition="in" filter="wipe(down)">
                                      <p:cBhvr>
                                        <p:cTn id="19" dur="500"/>
                                        <p:tgtEl>
                                          <p:spTgt spid="33"/>
                                        </p:tgtEl>
                                      </p:cBhvr>
                                    </p:animEffect>
                                  </p:childTnLst>
                                </p:cTn>
                              </p:par>
                            </p:childTnLst>
                          </p:cTn>
                        </p:par>
                      </p:childTnLst>
                    </p:cTn>
                  </p:par>
                </p:childTnLst>
              </p:cTn>
              <p:nextCondLst>
                <p:cond evt="onClick" delay="0">
                  <p:tgtEl>
                    <p:spTgt spid="29"/>
                  </p:tgtEl>
                </p:cond>
              </p:nextCondLst>
            </p:seq>
          </p:childTnLst>
        </p:cTn>
      </p:par>
    </p:tnLst>
    <p:bldLst>
      <p:bldP spid="13" grpId="0"/>
      <p:bldP spid="26" grpId="0"/>
      <p:bldP spid="33"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8</a:t>
            </a:fld>
            <a:endParaRPr lang="cs-CZ"/>
          </a:p>
        </p:txBody>
      </p:sp>
      <p:pic>
        <p:nvPicPr>
          <p:cNvPr id="6" name="Obrázek 5"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1952" y="2881802"/>
            <a:ext cx="2636472" cy="3355510"/>
          </a:xfrm>
          <a:prstGeom prst="rect">
            <a:avLst/>
          </a:prstGeom>
        </p:spPr>
      </p:pic>
      <p:sp>
        <p:nvSpPr>
          <p:cNvPr id="7" name="TextovéPole 6"/>
          <p:cNvSpPr txBox="1"/>
          <p:nvPr/>
        </p:nvSpPr>
        <p:spPr>
          <a:xfrm>
            <a:off x="899592" y="838453"/>
            <a:ext cx="3888432" cy="646331"/>
          </a:xfrm>
          <a:prstGeom prst="rect">
            <a:avLst/>
          </a:prstGeom>
          <a:noFill/>
        </p:spPr>
        <p:txBody>
          <a:bodyPr wrap="square" rtlCol="0">
            <a:spAutoFit/>
          </a:bodyPr>
          <a:lstStyle/>
          <a:p>
            <a:r>
              <a:rPr lang="cs-CZ" sz="3600" dirty="0" smtClean="0">
                <a:solidFill>
                  <a:srgbClr val="002060"/>
                </a:solidFill>
              </a:rPr>
              <a:t>Románské kostely</a:t>
            </a:r>
            <a:endParaRPr lang="cs-CZ" sz="3600" dirty="0">
              <a:solidFill>
                <a:srgbClr val="002060"/>
              </a:solidFill>
            </a:endParaRPr>
          </a:p>
        </p:txBody>
      </p:sp>
      <p:cxnSp>
        <p:nvCxnSpPr>
          <p:cNvPr id="10" name="Přímá spojnice 9"/>
          <p:cNvCxnSpPr/>
          <p:nvPr/>
        </p:nvCxnSpPr>
        <p:spPr>
          <a:xfrm>
            <a:off x="4572000" y="1232756"/>
            <a:ext cx="1512168" cy="50405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Přímá spojnice 14"/>
          <p:cNvCxnSpPr/>
          <p:nvPr/>
        </p:nvCxnSpPr>
        <p:spPr>
          <a:xfrm flipV="1">
            <a:off x="4572000" y="626693"/>
            <a:ext cx="1512168" cy="50405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3" name="TextovéPole 22"/>
          <p:cNvSpPr txBox="1"/>
          <p:nvPr/>
        </p:nvSpPr>
        <p:spPr>
          <a:xfrm>
            <a:off x="6156176" y="404664"/>
            <a:ext cx="2664296" cy="461665"/>
          </a:xfrm>
          <a:prstGeom prst="rect">
            <a:avLst/>
          </a:prstGeom>
          <a:noFill/>
        </p:spPr>
        <p:txBody>
          <a:bodyPr wrap="square" rtlCol="0">
            <a:spAutoFit/>
          </a:bodyPr>
          <a:lstStyle/>
          <a:p>
            <a:r>
              <a:rPr lang="cs-CZ" sz="2400" dirty="0" smtClean="0">
                <a:solidFill>
                  <a:srgbClr val="0070C0"/>
                </a:solidFill>
              </a:rPr>
              <a:t>Centrální - rotundy</a:t>
            </a:r>
            <a:endParaRPr lang="cs-CZ" sz="2400" dirty="0">
              <a:solidFill>
                <a:srgbClr val="0070C0"/>
              </a:solidFill>
            </a:endParaRPr>
          </a:p>
        </p:txBody>
      </p:sp>
      <p:sp>
        <p:nvSpPr>
          <p:cNvPr id="24" name="TextovéPole 23"/>
          <p:cNvSpPr txBox="1"/>
          <p:nvPr/>
        </p:nvSpPr>
        <p:spPr>
          <a:xfrm>
            <a:off x="6156176" y="1556792"/>
            <a:ext cx="2664296" cy="461665"/>
          </a:xfrm>
          <a:prstGeom prst="rect">
            <a:avLst/>
          </a:prstGeom>
          <a:noFill/>
        </p:spPr>
        <p:txBody>
          <a:bodyPr wrap="square" rtlCol="0">
            <a:spAutoFit/>
          </a:bodyPr>
          <a:lstStyle/>
          <a:p>
            <a:r>
              <a:rPr lang="cs-CZ" sz="2400" dirty="0" smtClean="0">
                <a:solidFill>
                  <a:srgbClr val="0070C0"/>
                </a:solidFill>
              </a:rPr>
              <a:t>Podélné - baziliky</a:t>
            </a:r>
            <a:endParaRPr lang="cs-CZ" sz="2400" dirty="0">
              <a:solidFill>
                <a:srgbClr val="0070C0"/>
              </a:solidFill>
            </a:endParaRPr>
          </a:p>
        </p:txBody>
      </p:sp>
      <p:sp>
        <p:nvSpPr>
          <p:cNvPr id="25" name="TextovéPole 24"/>
          <p:cNvSpPr txBox="1"/>
          <p:nvPr/>
        </p:nvSpPr>
        <p:spPr>
          <a:xfrm>
            <a:off x="467544" y="1787623"/>
            <a:ext cx="4860540" cy="4524315"/>
          </a:xfrm>
          <a:prstGeom prst="rect">
            <a:avLst/>
          </a:prstGeom>
          <a:noFill/>
        </p:spPr>
        <p:txBody>
          <a:bodyPr wrap="square" rtlCol="0">
            <a:spAutoFit/>
          </a:bodyPr>
          <a:lstStyle/>
          <a:p>
            <a:pPr marL="342900" indent="-342900">
              <a:buFont typeface="Arial" panose="020B0604020202020204" pitchFamily="34" charset="0"/>
              <a:buChar char="•"/>
            </a:pPr>
            <a:r>
              <a:rPr lang="cs-CZ" sz="2400" dirty="0" smtClean="0">
                <a:solidFill>
                  <a:srgbClr val="0070C0"/>
                </a:solidFill>
              </a:rPr>
              <a:t>Rotunda má původ v kruhových antických   stavbách</a:t>
            </a:r>
          </a:p>
          <a:p>
            <a:pPr marL="342900" indent="-342900">
              <a:buFont typeface="Arial" panose="020B0604020202020204" pitchFamily="34" charset="0"/>
              <a:buChar char="•"/>
            </a:pPr>
            <a:r>
              <a:rPr lang="cs-CZ" sz="2400" dirty="0" smtClean="0">
                <a:solidFill>
                  <a:srgbClr val="0070C0"/>
                </a:solidFill>
              </a:rPr>
              <a:t>Centrální kostel s kruhovým půdorysem</a:t>
            </a:r>
          </a:p>
          <a:p>
            <a:pPr marL="342900" indent="-342900">
              <a:buFont typeface="Arial" panose="020B0604020202020204" pitchFamily="34" charset="0"/>
              <a:buChar char="•"/>
            </a:pPr>
            <a:r>
              <a:rPr lang="cs-CZ" sz="2400" dirty="0" smtClean="0">
                <a:solidFill>
                  <a:srgbClr val="0070C0"/>
                </a:solidFill>
              </a:rPr>
              <a:t>Typická stavba pro střední Evropu</a:t>
            </a:r>
          </a:p>
          <a:p>
            <a:pPr marL="342900" indent="-342900">
              <a:buFont typeface="Arial" panose="020B0604020202020204" pitchFamily="34" charset="0"/>
              <a:buChar char="•"/>
            </a:pPr>
            <a:r>
              <a:rPr lang="cs-CZ" sz="2400" dirty="0" smtClean="0">
                <a:solidFill>
                  <a:srgbClr val="0070C0"/>
                </a:solidFill>
              </a:rPr>
              <a:t>Mívá jednu až čtyři </a:t>
            </a:r>
            <a:r>
              <a:rPr lang="cs-CZ" sz="2400" dirty="0" err="1" smtClean="0">
                <a:solidFill>
                  <a:srgbClr val="0070C0"/>
                </a:solidFill>
              </a:rPr>
              <a:t>absidy</a:t>
            </a:r>
            <a:endParaRPr lang="cs-CZ" sz="2400" dirty="0" smtClean="0">
              <a:solidFill>
                <a:srgbClr val="0070C0"/>
              </a:solidFill>
            </a:endParaRPr>
          </a:p>
          <a:p>
            <a:pPr marL="342900" indent="-342900">
              <a:buFont typeface="Arial" panose="020B0604020202020204" pitchFamily="34" charset="0"/>
              <a:buChar char="•"/>
            </a:pPr>
            <a:r>
              <a:rPr lang="cs-CZ" sz="2400" dirty="0" smtClean="0">
                <a:solidFill>
                  <a:srgbClr val="0070C0"/>
                </a:solidFill>
              </a:rPr>
              <a:t>Je zaklenutá kupolí, může být zakončena tzv. lucernou</a:t>
            </a:r>
          </a:p>
          <a:p>
            <a:pPr marL="342900" indent="-342900">
              <a:buFont typeface="Arial" panose="020B0604020202020204" pitchFamily="34" charset="0"/>
              <a:buChar char="•"/>
            </a:pPr>
            <a:r>
              <a:rPr lang="cs-CZ" sz="2400" dirty="0" smtClean="0">
                <a:solidFill>
                  <a:srgbClr val="0070C0"/>
                </a:solidFill>
              </a:rPr>
              <a:t>Malá okna jsou polokruhovitě zakončená</a:t>
            </a:r>
          </a:p>
          <a:p>
            <a:pPr marL="342900" indent="-342900">
              <a:buFont typeface="Arial" panose="020B0604020202020204" pitchFamily="34" charset="0"/>
              <a:buChar char="•"/>
            </a:pPr>
            <a:r>
              <a:rPr lang="cs-CZ" sz="2400" dirty="0" smtClean="0">
                <a:solidFill>
                  <a:srgbClr val="0070C0"/>
                </a:solidFill>
              </a:rPr>
              <a:t>Může mít věž</a:t>
            </a:r>
            <a:endParaRPr lang="cs-CZ" sz="2400" dirty="0">
              <a:solidFill>
                <a:srgbClr val="0070C0"/>
              </a:solidFill>
            </a:endParaRPr>
          </a:p>
        </p:txBody>
      </p:sp>
      <p:sp>
        <p:nvSpPr>
          <p:cNvPr id="26" name="TextovéPole 25"/>
          <p:cNvSpPr txBox="1"/>
          <p:nvPr/>
        </p:nvSpPr>
        <p:spPr>
          <a:xfrm>
            <a:off x="5724128" y="2852936"/>
            <a:ext cx="348172" cy="461665"/>
          </a:xfrm>
          <a:prstGeom prst="rect">
            <a:avLst/>
          </a:prstGeom>
          <a:noFill/>
        </p:spPr>
        <p:txBody>
          <a:bodyPr wrap="none" rtlCol="0">
            <a:spAutoFit/>
          </a:bodyPr>
          <a:lstStyle/>
          <a:p>
            <a:r>
              <a:rPr lang="cs-CZ" sz="2400" dirty="0" smtClean="0">
                <a:solidFill>
                  <a:schemeClr val="bg1"/>
                </a:solidFill>
              </a:rPr>
              <a:t>4</a:t>
            </a:r>
            <a:endParaRPr lang="cs-CZ" sz="2400" dirty="0">
              <a:solidFill>
                <a:schemeClr val="bg1"/>
              </a:solidFill>
            </a:endParaRPr>
          </a:p>
        </p:txBody>
      </p:sp>
      <p:sp>
        <p:nvSpPr>
          <p:cNvPr id="2" name="TextovéPole 1"/>
          <p:cNvSpPr txBox="1"/>
          <p:nvPr/>
        </p:nvSpPr>
        <p:spPr>
          <a:xfrm>
            <a:off x="6186246" y="4221088"/>
            <a:ext cx="1914146" cy="1200329"/>
          </a:xfrm>
          <a:prstGeom prst="rect">
            <a:avLst/>
          </a:prstGeom>
          <a:noFill/>
        </p:spPr>
        <p:txBody>
          <a:bodyPr wrap="square" rtlCol="0">
            <a:spAutoFit/>
          </a:bodyPr>
          <a:lstStyle/>
          <a:p>
            <a:r>
              <a:rPr lang="cs-CZ" sz="2400" dirty="0" smtClean="0">
                <a:solidFill>
                  <a:schemeClr val="bg1"/>
                </a:solidFill>
              </a:rPr>
              <a:t>Rotunda sv. Kateřiny ve Znojmě, 1050</a:t>
            </a:r>
            <a:endParaRPr lang="cs-CZ" sz="2400" dirty="0">
              <a:solidFill>
                <a:schemeClr val="bg1"/>
              </a:solidFill>
            </a:endParaRPr>
          </a:p>
        </p:txBody>
      </p:sp>
    </p:spTree>
    <p:extLst>
      <p:ext uri="{BB962C8B-B14F-4D97-AF65-F5344CB8AC3E}">
        <p14:creationId xmlns:p14="http://schemas.microsoft.com/office/powerpoint/2010/main" val="292204892"/>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down)">
                                      <p:cBhvr>
                                        <p:cTn id="7" dur="500"/>
                                        <p:tgtEl>
                                          <p:spTgt spid="23"/>
                                        </p:tgtEl>
                                      </p:cBhvr>
                                    </p:animEffect>
                                  </p:childTnLst>
                                </p:cTn>
                              </p:par>
                            </p:childTnLst>
                          </p:cTn>
                        </p:par>
                      </p:childTnLst>
                    </p:cTn>
                  </p:par>
                </p:childTnLst>
              </p:cTn>
              <p:nextCondLst>
                <p:cond evt="onClick" delay="0">
                  <p:tgtEl>
                    <p:spTgt spid="15"/>
                  </p:tgtEl>
                </p:cond>
              </p:nextCondLst>
            </p:seq>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wipe(down)">
                                      <p:cBhvr>
                                        <p:cTn id="13" dur="500"/>
                                        <p:tgtEl>
                                          <p:spTgt spid="24"/>
                                        </p:tgtEl>
                                      </p:cBhvr>
                                    </p:animEffect>
                                  </p:childTnLst>
                                </p:cTn>
                              </p:par>
                            </p:childTnLst>
                          </p:cTn>
                        </p:par>
                      </p:childTnLst>
                    </p:cTn>
                  </p:par>
                </p:childTnLst>
              </p:cTn>
              <p:nextCondLst>
                <p:cond evt="onClick" delay="0">
                  <p:tgtEl>
                    <p:spTgt spid="10"/>
                  </p:tgtEl>
                </p:cond>
              </p:nextCondLst>
            </p:seq>
            <p:seq concurrent="1" nextAc="seek">
              <p:cTn id="14" restart="whenNotActive" fill="hold" evtFilter="cancelBubble" nodeType="interactiveSeq">
                <p:stCondLst>
                  <p:cond evt="onClick" delay="0">
                    <p:tgtEl>
                      <p:spTgt spid="6"/>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down)">
                                      <p:cBhvr>
                                        <p:cTn id="19" dur="500"/>
                                        <p:tgtEl>
                                          <p:spTgt spid="2"/>
                                        </p:tgtEl>
                                      </p:cBhvr>
                                    </p:animEffect>
                                  </p:childTnLst>
                                </p:cTn>
                              </p:par>
                            </p:childTnLst>
                          </p:cTn>
                        </p:par>
                      </p:childTnLst>
                    </p:cTn>
                  </p:par>
                </p:childTnLst>
              </p:cTn>
              <p:nextCondLst>
                <p:cond evt="onClick" delay="0">
                  <p:tgtEl>
                    <p:spTgt spid="6"/>
                  </p:tgtEl>
                </p:cond>
              </p:nextCondLst>
            </p:seq>
          </p:childTnLst>
        </p:cTn>
      </p:par>
    </p:tnLst>
    <p:bldLst>
      <p:bldP spid="23" grpId="0"/>
      <p:bldP spid="24"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9</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5473" y="132890"/>
            <a:ext cx="4887007" cy="6592220"/>
          </a:xfrm>
          <a:prstGeom prst="rect">
            <a:avLst/>
          </a:prstGeom>
        </p:spPr>
      </p:pic>
      <p:cxnSp>
        <p:nvCxnSpPr>
          <p:cNvPr id="5" name="Přímá spojnice 4"/>
          <p:cNvCxnSpPr/>
          <p:nvPr/>
        </p:nvCxnSpPr>
        <p:spPr>
          <a:xfrm>
            <a:off x="2339752" y="1628800"/>
            <a:ext cx="3600400" cy="79208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flipH="1" flipV="1">
            <a:off x="2771800" y="3068960"/>
            <a:ext cx="2448272" cy="21602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Přímá spojnice 10"/>
          <p:cNvCxnSpPr/>
          <p:nvPr/>
        </p:nvCxnSpPr>
        <p:spPr>
          <a:xfrm flipH="1">
            <a:off x="2267744" y="4941168"/>
            <a:ext cx="5184576" cy="93610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flipV="1">
            <a:off x="2627784" y="4149080"/>
            <a:ext cx="2664296" cy="43204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1187624" y="1340768"/>
            <a:ext cx="1152128" cy="461665"/>
          </a:xfrm>
          <a:prstGeom prst="rect">
            <a:avLst/>
          </a:prstGeom>
          <a:noFill/>
        </p:spPr>
        <p:txBody>
          <a:bodyPr wrap="square" rtlCol="0">
            <a:spAutoFit/>
          </a:bodyPr>
          <a:lstStyle/>
          <a:p>
            <a:r>
              <a:rPr lang="cs-CZ" sz="2400" dirty="0" smtClean="0">
                <a:solidFill>
                  <a:srgbClr val="0070C0"/>
                </a:solidFill>
              </a:rPr>
              <a:t>lucerna</a:t>
            </a:r>
            <a:endParaRPr lang="cs-CZ" sz="2400" dirty="0">
              <a:solidFill>
                <a:srgbClr val="0070C0"/>
              </a:solidFill>
            </a:endParaRPr>
          </a:p>
        </p:txBody>
      </p:sp>
      <p:sp>
        <p:nvSpPr>
          <p:cNvPr id="21" name="TextovéPole 20"/>
          <p:cNvSpPr txBox="1"/>
          <p:nvPr/>
        </p:nvSpPr>
        <p:spPr>
          <a:xfrm>
            <a:off x="1619672" y="2780928"/>
            <a:ext cx="1224136" cy="461665"/>
          </a:xfrm>
          <a:prstGeom prst="rect">
            <a:avLst/>
          </a:prstGeom>
          <a:noFill/>
        </p:spPr>
        <p:txBody>
          <a:bodyPr wrap="square" rtlCol="0">
            <a:spAutoFit/>
          </a:bodyPr>
          <a:lstStyle/>
          <a:p>
            <a:r>
              <a:rPr lang="cs-CZ" sz="2400" dirty="0" smtClean="0">
                <a:solidFill>
                  <a:srgbClr val="0070C0"/>
                </a:solidFill>
              </a:rPr>
              <a:t>kupole</a:t>
            </a:r>
            <a:endParaRPr lang="cs-CZ" sz="2400" dirty="0">
              <a:solidFill>
                <a:srgbClr val="0070C0"/>
              </a:solidFill>
            </a:endParaRPr>
          </a:p>
        </p:txBody>
      </p:sp>
      <p:sp>
        <p:nvSpPr>
          <p:cNvPr id="22" name="TextovéPole 21"/>
          <p:cNvSpPr txBox="1"/>
          <p:nvPr/>
        </p:nvSpPr>
        <p:spPr>
          <a:xfrm>
            <a:off x="1259632" y="5631631"/>
            <a:ext cx="1368152" cy="461665"/>
          </a:xfrm>
          <a:prstGeom prst="rect">
            <a:avLst/>
          </a:prstGeom>
          <a:noFill/>
        </p:spPr>
        <p:txBody>
          <a:bodyPr wrap="square" rtlCol="0">
            <a:spAutoFit/>
          </a:bodyPr>
          <a:lstStyle/>
          <a:p>
            <a:r>
              <a:rPr lang="cs-CZ" sz="2400" dirty="0" smtClean="0">
                <a:solidFill>
                  <a:srgbClr val="0070C0"/>
                </a:solidFill>
              </a:rPr>
              <a:t>apsida</a:t>
            </a:r>
            <a:endParaRPr lang="cs-CZ" sz="2400" dirty="0">
              <a:solidFill>
                <a:srgbClr val="0070C0"/>
              </a:solidFill>
            </a:endParaRPr>
          </a:p>
        </p:txBody>
      </p:sp>
      <p:sp>
        <p:nvSpPr>
          <p:cNvPr id="23" name="TextovéPole 22"/>
          <p:cNvSpPr txBox="1"/>
          <p:nvPr/>
        </p:nvSpPr>
        <p:spPr>
          <a:xfrm>
            <a:off x="395536" y="4149080"/>
            <a:ext cx="2232248" cy="830997"/>
          </a:xfrm>
          <a:prstGeom prst="rect">
            <a:avLst/>
          </a:prstGeom>
          <a:noFill/>
        </p:spPr>
        <p:txBody>
          <a:bodyPr wrap="square" rtlCol="0">
            <a:spAutoFit/>
          </a:bodyPr>
          <a:lstStyle/>
          <a:p>
            <a:r>
              <a:rPr lang="cs-CZ" sz="2400" dirty="0" smtClean="0">
                <a:solidFill>
                  <a:srgbClr val="0070C0"/>
                </a:solidFill>
              </a:rPr>
              <a:t>  polokruhový </a:t>
            </a:r>
          </a:p>
          <a:p>
            <a:r>
              <a:rPr lang="cs-CZ" sz="2400" dirty="0">
                <a:solidFill>
                  <a:srgbClr val="0070C0"/>
                </a:solidFill>
              </a:rPr>
              <a:t>  </a:t>
            </a:r>
            <a:r>
              <a:rPr lang="cs-CZ" sz="2400" dirty="0" smtClean="0">
                <a:solidFill>
                  <a:srgbClr val="0070C0"/>
                </a:solidFill>
              </a:rPr>
              <a:t>oblouk okna</a:t>
            </a:r>
            <a:endParaRPr lang="cs-CZ" sz="2400" dirty="0">
              <a:solidFill>
                <a:srgbClr val="0070C0"/>
              </a:solidFill>
            </a:endParaRPr>
          </a:p>
        </p:txBody>
      </p:sp>
      <p:sp>
        <p:nvSpPr>
          <p:cNvPr id="24" name="TextovéPole 23"/>
          <p:cNvSpPr txBox="1"/>
          <p:nvPr/>
        </p:nvSpPr>
        <p:spPr>
          <a:xfrm>
            <a:off x="1043608" y="260648"/>
            <a:ext cx="2016224" cy="646331"/>
          </a:xfrm>
          <a:prstGeom prst="rect">
            <a:avLst/>
          </a:prstGeom>
          <a:noFill/>
        </p:spPr>
        <p:txBody>
          <a:bodyPr wrap="square" rtlCol="0">
            <a:spAutoFit/>
          </a:bodyPr>
          <a:lstStyle/>
          <a:p>
            <a:r>
              <a:rPr lang="cs-CZ" sz="3600" dirty="0" smtClean="0">
                <a:solidFill>
                  <a:srgbClr val="002060"/>
                </a:solidFill>
              </a:rPr>
              <a:t>Rotunda</a:t>
            </a:r>
            <a:endParaRPr lang="cs-CZ" sz="3600" dirty="0">
              <a:solidFill>
                <a:srgbClr val="002060"/>
              </a:solidFill>
            </a:endParaRPr>
          </a:p>
        </p:txBody>
      </p:sp>
      <p:sp>
        <p:nvSpPr>
          <p:cNvPr id="25" name="TextovéPole 24"/>
          <p:cNvSpPr txBox="1"/>
          <p:nvPr/>
        </p:nvSpPr>
        <p:spPr>
          <a:xfrm>
            <a:off x="3995936" y="116632"/>
            <a:ext cx="335348" cy="461665"/>
          </a:xfrm>
          <a:prstGeom prst="rect">
            <a:avLst/>
          </a:prstGeom>
          <a:noFill/>
        </p:spPr>
        <p:txBody>
          <a:bodyPr wrap="none" rtlCol="0">
            <a:spAutoFit/>
          </a:bodyPr>
          <a:lstStyle/>
          <a:p>
            <a:r>
              <a:rPr lang="cs-CZ" sz="2400" dirty="0" smtClean="0">
                <a:solidFill>
                  <a:schemeClr val="bg1"/>
                </a:solidFill>
              </a:rPr>
              <a:t>5</a:t>
            </a:r>
            <a:endParaRPr lang="cs-CZ" sz="2400" dirty="0">
              <a:solidFill>
                <a:schemeClr val="bg1"/>
              </a:solidFill>
            </a:endParaRPr>
          </a:p>
        </p:txBody>
      </p:sp>
      <p:sp>
        <p:nvSpPr>
          <p:cNvPr id="6" name="TextovéPole 5"/>
          <p:cNvSpPr txBox="1"/>
          <p:nvPr/>
        </p:nvSpPr>
        <p:spPr>
          <a:xfrm>
            <a:off x="4499992" y="5517232"/>
            <a:ext cx="4392488" cy="830997"/>
          </a:xfrm>
          <a:prstGeom prst="rect">
            <a:avLst/>
          </a:prstGeom>
          <a:noFill/>
        </p:spPr>
        <p:txBody>
          <a:bodyPr wrap="square" rtlCol="0">
            <a:spAutoFit/>
          </a:bodyPr>
          <a:lstStyle/>
          <a:p>
            <a:r>
              <a:rPr lang="cs-CZ" sz="2400" dirty="0" smtClean="0">
                <a:solidFill>
                  <a:schemeClr val="bg1"/>
                </a:solidFill>
              </a:rPr>
              <a:t>Rotunda sv. Longina z počátku 12. století</a:t>
            </a:r>
            <a:endParaRPr lang="cs-CZ" sz="2400" dirty="0">
              <a:solidFill>
                <a:schemeClr val="bg1"/>
              </a:solidFill>
            </a:endParaRPr>
          </a:p>
        </p:txBody>
      </p:sp>
    </p:spTree>
    <p:extLst>
      <p:ext uri="{BB962C8B-B14F-4D97-AF65-F5344CB8AC3E}">
        <p14:creationId xmlns:p14="http://schemas.microsoft.com/office/powerpoint/2010/main" val="1273577931"/>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500"/>
                                        <p:tgtEl>
                                          <p:spTgt spid="20"/>
                                        </p:tgtEl>
                                      </p:cBhvr>
                                    </p:animEffec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down)">
                                      <p:cBhvr>
                                        <p:cTn id="13" dur="500"/>
                                        <p:tgtEl>
                                          <p:spTgt spid="21"/>
                                        </p:tgtEl>
                                      </p:cBhvr>
                                    </p:animEffect>
                                  </p:childTnLst>
                                </p:cTn>
                              </p:par>
                            </p:childTnLst>
                          </p:cTn>
                        </p:par>
                      </p:childTnLst>
                    </p:cTn>
                  </p:par>
                </p:childTnLst>
              </p:cTn>
              <p:nextCondLst>
                <p:cond evt="onClick" delay="0">
                  <p:tgtEl>
                    <p:spTgt spid="9"/>
                  </p:tgtEl>
                </p:cond>
              </p:nextCondLst>
            </p:seq>
            <p:seq concurrent="1" nextAc="seek">
              <p:cTn id="14" restart="whenNotActive" fill="hold" evtFilter="cancelBubble" nodeType="interactiveSeq">
                <p:stCondLst>
                  <p:cond evt="onClick" delay="0">
                    <p:tgtEl>
                      <p:spTgt spid="11"/>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wipe(down)">
                                      <p:cBhvr>
                                        <p:cTn id="19" dur="500"/>
                                        <p:tgtEl>
                                          <p:spTgt spid="22"/>
                                        </p:tgtEl>
                                      </p:cBhvr>
                                    </p:animEffect>
                                  </p:childTnLst>
                                </p:cTn>
                              </p:par>
                            </p:childTnLst>
                          </p:cTn>
                        </p:par>
                      </p:childTnLst>
                    </p:cTn>
                  </p:par>
                </p:childTnLst>
              </p:cTn>
              <p:nextCondLst>
                <p:cond evt="onClick" delay="0">
                  <p:tgtEl>
                    <p:spTgt spid="11"/>
                  </p:tgtEl>
                </p:cond>
              </p:nextCondLst>
            </p:seq>
            <p:seq concurrent="1" nextAc="seek">
              <p:cTn id="20" restart="whenNotActive" fill="hold" evtFilter="cancelBubble" nodeType="interactiveSeq">
                <p:stCondLst>
                  <p:cond evt="onClick" delay="0">
                    <p:tgtEl>
                      <p:spTgt spid="16"/>
                    </p:tgtEl>
                  </p:cond>
                </p:stCondLst>
                <p:endSync evt="end" delay="0">
                  <p:rtn val="all"/>
                </p:endSync>
                <p:childTnLst>
                  <p:par>
                    <p:cTn id="21" fill="hold">
                      <p:stCondLst>
                        <p:cond delay="0"/>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ipe(down)">
                                      <p:cBhvr>
                                        <p:cTn id="25" dur="500"/>
                                        <p:tgtEl>
                                          <p:spTgt spid="23"/>
                                        </p:tgtEl>
                                      </p:cBhvr>
                                    </p:animEffect>
                                  </p:childTnLst>
                                </p:cTn>
                              </p:par>
                            </p:childTnLst>
                          </p:cTn>
                        </p:par>
                      </p:childTnLst>
                    </p:cTn>
                  </p:par>
                </p:childTnLst>
              </p:cTn>
              <p:nextCondLst>
                <p:cond evt="onClick" delay="0">
                  <p:tgtEl>
                    <p:spTgt spid="16"/>
                  </p:tgtEl>
                </p:cond>
              </p:nextCondLst>
            </p:seq>
            <p:seq concurrent="1" nextAc="seek">
              <p:cTn id="26" restart="whenNotActive" fill="hold" evtFilter="cancelBubble" nodeType="interactiveSeq">
                <p:stCondLst>
                  <p:cond evt="onClick" delay="0">
                    <p:tgtEl>
                      <p:spTgt spid="3"/>
                    </p:tgtEl>
                  </p:cond>
                </p:stCondLst>
                <p:endSync evt="end" delay="0">
                  <p:rtn val="all"/>
                </p:endSync>
                <p:childTnLst>
                  <p:par>
                    <p:cTn id="27" fill="hold">
                      <p:stCondLst>
                        <p:cond delay="0"/>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wipe(down)">
                                      <p:cBhvr>
                                        <p:cTn id="31" dur="500"/>
                                        <p:tgtEl>
                                          <p:spTgt spid="6">
                                            <p:txEl>
                                              <p:pRg st="0" end="0"/>
                                            </p:txEl>
                                          </p:spTgt>
                                        </p:tgtEl>
                                      </p:cBhvr>
                                    </p:animEffect>
                                  </p:childTnLst>
                                </p:cTn>
                              </p:par>
                            </p:childTnLst>
                          </p:cTn>
                        </p:par>
                      </p:childTnLst>
                    </p:cTn>
                  </p:par>
                </p:childTnLst>
              </p:cTn>
              <p:nextCondLst>
                <p:cond evt="onClick" delay="0">
                  <p:tgtEl>
                    <p:spTgt spid="3"/>
                  </p:tgtEl>
                </p:cond>
              </p:nextCondLst>
            </p:seq>
          </p:childTnLst>
        </p:cTn>
      </p:par>
    </p:tnLst>
    <p:bldLst>
      <p:bldP spid="20" grpId="0"/>
      <p:bldP spid="21" grpId="0"/>
      <p:bldP spid="22" grpId="0"/>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10</a:t>
            </a:fld>
            <a:endParaRPr lang="cs-CZ" dirty="0"/>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332656"/>
            <a:ext cx="2774835" cy="3339539"/>
          </a:xfrm>
          <a:prstGeom prst="rect">
            <a:avLst/>
          </a:prstGeom>
        </p:spPr>
      </p:pic>
      <p:pic>
        <p:nvPicPr>
          <p:cNvPr id="4" name="Obrázek 3"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789040"/>
            <a:ext cx="2853611" cy="2836875"/>
          </a:xfrm>
          <a:prstGeom prst="rect">
            <a:avLst/>
          </a:prstGeom>
        </p:spPr>
      </p:pic>
      <p:pic>
        <p:nvPicPr>
          <p:cNvPr id="6" name="Obrázek 5"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6746" y="332656"/>
            <a:ext cx="2913446" cy="3026291"/>
          </a:xfrm>
          <a:prstGeom prst="rect">
            <a:avLst/>
          </a:prstGeom>
        </p:spPr>
      </p:pic>
      <p:pic>
        <p:nvPicPr>
          <p:cNvPr id="7" name="Obrázek 6" descr="Výřez obrazovky"/>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9872" y="3501008"/>
            <a:ext cx="3104857" cy="2788126"/>
          </a:xfrm>
          <a:prstGeom prst="rect">
            <a:avLst/>
          </a:prstGeom>
        </p:spPr>
      </p:pic>
      <p:pic>
        <p:nvPicPr>
          <p:cNvPr id="8" name="Obrázek 7" descr="Výřez obrazovky"/>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4729" y="188640"/>
            <a:ext cx="2455668" cy="3149253"/>
          </a:xfrm>
          <a:prstGeom prst="rect">
            <a:avLst/>
          </a:prstGeom>
        </p:spPr>
      </p:pic>
      <p:pic>
        <p:nvPicPr>
          <p:cNvPr id="9" name="Obrázek 8" descr="Výřez obrazovky"/>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32156" y="3429000"/>
            <a:ext cx="2348241" cy="3253242"/>
          </a:xfrm>
          <a:prstGeom prst="rect">
            <a:avLst/>
          </a:prstGeom>
        </p:spPr>
      </p:pic>
      <p:sp>
        <p:nvSpPr>
          <p:cNvPr id="10" name="TextovéPole 9"/>
          <p:cNvSpPr txBox="1"/>
          <p:nvPr/>
        </p:nvSpPr>
        <p:spPr>
          <a:xfrm>
            <a:off x="395536" y="332656"/>
            <a:ext cx="461986" cy="461665"/>
          </a:xfrm>
          <a:prstGeom prst="rect">
            <a:avLst/>
          </a:prstGeom>
          <a:noFill/>
        </p:spPr>
        <p:txBody>
          <a:bodyPr wrap="none" rtlCol="0">
            <a:spAutoFit/>
          </a:bodyPr>
          <a:lstStyle/>
          <a:p>
            <a:r>
              <a:rPr lang="cs-CZ" sz="2400" dirty="0" smtClean="0">
                <a:solidFill>
                  <a:schemeClr val="bg1"/>
                </a:solidFill>
              </a:rPr>
              <a:t>16</a:t>
            </a:r>
            <a:endParaRPr lang="cs-CZ" sz="2400" dirty="0">
              <a:solidFill>
                <a:schemeClr val="bg1"/>
              </a:solidFill>
            </a:endParaRPr>
          </a:p>
        </p:txBody>
      </p:sp>
      <p:sp>
        <p:nvSpPr>
          <p:cNvPr id="11" name="TextovéPole 10"/>
          <p:cNvSpPr txBox="1"/>
          <p:nvPr/>
        </p:nvSpPr>
        <p:spPr>
          <a:xfrm>
            <a:off x="6588224" y="3356992"/>
            <a:ext cx="434734" cy="461665"/>
          </a:xfrm>
          <a:prstGeom prst="rect">
            <a:avLst/>
          </a:prstGeom>
          <a:noFill/>
        </p:spPr>
        <p:txBody>
          <a:bodyPr wrap="none" rtlCol="0">
            <a:spAutoFit/>
          </a:bodyPr>
          <a:lstStyle/>
          <a:p>
            <a:r>
              <a:rPr lang="cs-CZ" sz="2400" dirty="0" smtClean="0">
                <a:solidFill>
                  <a:schemeClr val="bg1"/>
                </a:solidFill>
              </a:rPr>
              <a:t>21</a:t>
            </a:r>
            <a:endParaRPr lang="cs-CZ" sz="2400" dirty="0">
              <a:solidFill>
                <a:schemeClr val="bg1"/>
              </a:solidFill>
            </a:endParaRPr>
          </a:p>
        </p:txBody>
      </p:sp>
      <p:sp>
        <p:nvSpPr>
          <p:cNvPr id="12" name="TextovéPole 11"/>
          <p:cNvSpPr txBox="1"/>
          <p:nvPr/>
        </p:nvSpPr>
        <p:spPr>
          <a:xfrm>
            <a:off x="7164288" y="3371508"/>
            <a:ext cx="1800200" cy="1569660"/>
          </a:xfrm>
          <a:prstGeom prst="rect">
            <a:avLst/>
          </a:prstGeom>
          <a:noFill/>
        </p:spPr>
        <p:txBody>
          <a:bodyPr wrap="square" rtlCol="0">
            <a:spAutoFit/>
          </a:bodyPr>
          <a:lstStyle/>
          <a:p>
            <a:r>
              <a:rPr lang="cs-CZ" sz="2400" dirty="0" smtClean="0">
                <a:solidFill>
                  <a:schemeClr val="bg1"/>
                </a:solidFill>
              </a:rPr>
              <a:t>Rotunda sv. </a:t>
            </a:r>
            <a:r>
              <a:rPr lang="cs-CZ" sz="2400" smtClean="0">
                <a:solidFill>
                  <a:schemeClr val="bg1"/>
                </a:solidFill>
              </a:rPr>
              <a:t>Kateřiny</a:t>
            </a:r>
          </a:p>
          <a:p>
            <a:r>
              <a:rPr lang="cs-CZ" sz="2400" smtClean="0">
                <a:solidFill>
                  <a:schemeClr val="bg1"/>
                </a:solidFill>
              </a:rPr>
              <a:t> </a:t>
            </a:r>
            <a:r>
              <a:rPr lang="cs-CZ" sz="2400" dirty="0" smtClean="0">
                <a:solidFill>
                  <a:schemeClr val="bg1"/>
                </a:solidFill>
              </a:rPr>
              <a:t>v České Třebové</a:t>
            </a:r>
            <a:endParaRPr lang="cs-CZ" sz="2400" dirty="0">
              <a:solidFill>
                <a:schemeClr val="bg1"/>
              </a:solidFill>
            </a:endParaRPr>
          </a:p>
        </p:txBody>
      </p:sp>
      <p:sp>
        <p:nvSpPr>
          <p:cNvPr id="13" name="TextovéPole 12"/>
          <p:cNvSpPr txBox="1"/>
          <p:nvPr/>
        </p:nvSpPr>
        <p:spPr>
          <a:xfrm>
            <a:off x="6516216" y="188640"/>
            <a:ext cx="495649" cy="461665"/>
          </a:xfrm>
          <a:prstGeom prst="rect">
            <a:avLst/>
          </a:prstGeom>
          <a:noFill/>
        </p:spPr>
        <p:txBody>
          <a:bodyPr wrap="none" rtlCol="0">
            <a:spAutoFit/>
          </a:bodyPr>
          <a:lstStyle/>
          <a:p>
            <a:r>
              <a:rPr lang="cs-CZ" sz="2400" dirty="0" smtClean="0">
                <a:solidFill>
                  <a:schemeClr val="bg1"/>
                </a:solidFill>
              </a:rPr>
              <a:t>20</a:t>
            </a:r>
            <a:endParaRPr lang="cs-CZ" sz="2400" dirty="0">
              <a:solidFill>
                <a:schemeClr val="bg1"/>
              </a:solidFill>
            </a:endParaRPr>
          </a:p>
        </p:txBody>
      </p:sp>
      <p:sp>
        <p:nvSpPr>
          <p:cNvPr id="14" name="TextovéPole 13"/>
          <p:cNvSpPr txBox="1"/>
          <p:nvPr/>
        </p:nvSpPr>
        <p:spPr>
          <a:xfrm>
            <a:off x="6939857" y="1652607"/>
            <a:ext cx="1736599" cy="1200329"/>
          </a:xfrm>
          <a:prstGeom prst="rect">
            <a:avLst/>
          </a:prstGeom>
          <a:noFill/>
        </p:spPr>
        <p:txBody>
          <a:bodyPr wrap="square" rtlCol="0">
            <a:spAutoFit/>
          </a:bodyPr>
          <a:lstStyle/>
          <a:p>
            <a:r>
              <a:rPr lang="cs-CZ" sz="2400" dirty="0" smtClean="0">
                <a:solidFill>
                  <a:schemeClr val="bg1"/>
                </a:solidFill>
              </a:rPr>
              <a:t>Rotunda sv. Martina na Vyšehradě</a:t>
            </a:r>
            <a:endParaRPr lang="cs-CZ" sz="2400" dirty="0">
              <a:solidFill>
                <a:schemeClr val="bg1"/>
              </a:solidFill>
            </a:endParaRPr>
          </a:p>
        </p:txBody>
      </p:sp>
      <p:sp>
        <p:nvSpPr>
          <p:cNvPr id="15" name="TextovéPole 14"/>
          <p:cNvSpPr txBox="1"/>
          <p:nvPr/>
        </p:nvSpPr>
        <p:spPr>
          <a:xfrm>
            <a:off x="3419872" y="3501008"/>
            <a:ext cx="460382" cy="461665"/>
          </a:xfrm>
          <a:prstGeom prst="rect">
            <a:avLst/>
          </a:prstGeom>
          <a:noFill/>
        </p:spPr>
        <p:txBody>
          <a:bodyPr wrap="none" rtlCol="0">
            <a:spAutoFit/>
          </a:bodyPr>
          <a:lstStyle/>
          <a:p>
            <a:r>
              <a:rPr lang="cs-CZ" sz="2400" dirty="0" smtClean="0">
                <a:solidFill>
                  <a:schemeClr val="bg1"/>
                </a:solidFill>
              </a:rPr>
              <a:t>19</a:t>
            </a:r>
            <a:endParaRPr lang="cs-CZ" sz="2400" dirty="0">
              <a:solidFill>
                <a:schemeClr val="bg1"/>
              </a:solidFill>
            </a:endParaRPr>
          </a:p>
        </p:txBody>
      </p:sp>
      <p:sp>
        <p:nvSpPr>
          <p:cNvPr id="16" name="TextovéPole 15"/>
          <p:cNvSpPr txBox="1"/>
          <p:nvPr/>
        </p:nvSpPr>
        <p:spPr>
          <a:xfrm>
            <a:off x="4672342" y="3547174"/>
            <a:ext cx="1843874" cy="830997"/>
          </a:xfrm>
          <a:prstGeom prst="rect">
            <a:avLst/>
          </a:prstGeom>
          <a:noFill/>
        </p:spPr>
        <p:txBody>
          <a:bodyPr wrap="square" rtlCol="0">
            <a:spAutoFit/>
          </a:bodyPr>
          <a:lstStyle/>
          <a:p>
            <a:r>
              <a:rPr lang="cs-CZ" sz="2400" dirty="0" smtClean="0">
                <a:solidFill>
                  <a:schemeClr val="bg1"/>
                </a:solidFill>
              </a:rPr>
              <a:t>Rotunda sv. Jiří na Řípu</a:t>
            </a:r>
            <a:endParaRPr lang="cs-CZ" sz="2400" dirty="0">
              <a:solidFill>
                <a:schemeClr val="bg1"/>
              </a:solidFill>
            </a:endParaRPr>
          </a:p>
        </p:txBody>
      </p:sp>
      <p:sp>
        <p:nvSpPr>
          <p:cNvPr id="17" name="TextovéPole 16"/>
          <p:cNvSpPr txBox="1"/>
          <p:nvPr/>
        </p:nvSpPr>
        <p:spPr>
          <a:xfrm>
            <a:off x="3347864" y="332656"/>
            <a:ext cx="461986" cy="461665"/>
          </a:xfrm>
          <a:prstGeom prst="rect">
            <a:avLst/>
          </a:prstGeom>
          <a:noFill/>
        </p:spPr>
        <p:txBody>
          <a:bodyPr wrap="none" rtlCol="0">
            <a:spAutoFit/>
          </a:bodyPr>
          <a:lstStyle/>
          <a:p>
            <a:r>
              <a:rPr lang="cs-CZ" sz="2400" dirty="0" smtClean="0">
                <a:solidFill>
                  <a:schemeClr val="bg1"/>
                </a:solidFill>
              </a:rPr>
              <a:t>18</a:t>
            </a:r>
            <a:endParaRPr lang="cs-CZ" sz="2400" dirty="0">
              <a:solidFill>
                <a:schemeClr val="bg1"/>
              </a:solidFill>
            </a:endParaRPr>
          </a:p>
        </p:txBody>
      </p:sp>
      <p:sp>
        <p:nvSpPr>
          <p:cNvPr id="18" name="TextovéPole 17"/>
          <p:cNvSpPr txBox="1"/>
          <p:nvPr/>
        </p:nvSpPr>
        <p:spPr>
          <a:xfrm>
            <a:off x="3779912" y="404664"/>
            <a:ext cx="2448272" cy="1200329"/>
          </a:xfrm>
          <a:prstGeom prst="rect">
            <a:avLst/>
          </a:prstGeom>
          <a:noFill/>
        </p:spPr>
        <p:txBody>
          <a:bodyPr wrap="square" rtlCol="0">
            <a:spAutoFit/>
          </a:bodyPr>
          <a:lstStyle/>
          <a:p>
            <a:r>
              <a:rPr lang="cs-CZ" sz="2400" dirty="0" smtClean="0">
                <a:solidFill>
                  <a:schemeClr val="bg1"/>
                </a:solidFill>
              </a:rPr>
              <a:t>Rotunda narození P. Marie v  Holubicích</a:t>
            </a:r>
            <a:endParaRPr lang="cs-CZ" sz="2400" dirty="0">
              <a:solidFill>
                <a:schemeClr val="bg1"/>
              </a:solidFill>
            </a:endParaRPr>
          </a:p>
        </p:txBody>
      </p:sp>
      <p:sp>
        <p:nvSpPr>
          <p:cNvPr id="19" name="TextovéPole 18"/>
          <p:cNvSpPr txBox="1"/>
          <p:nvPr/>
        </p:nvSpPr>
        <p:spPr>
          <a:xfrm>
            <a:off x="626529" y="2670011"/>
            <a:ext cx="2543842" cy="830997"/>
          </a:xfrm>
          <a:prstGeom prst="rect">
            <a:avLst/>
          </a:prstGeom>
          <a:noFill/>
        </p:spPr>
        <p:txBody>
          <a:bodyPr wrap="square" rtlCol="0">
            <a:spAutoFit/>
          </a:bodyPr>
          <a:lstStyle/>
          <a:p>
            <a:r>
              <a:rPr lang="cs-CZ" sz="2400" dirty="0" smtClean="0">
                <a:solidFill>
                  <a:schemeClr val="bg1"/>
                </a:solidFill>
              </a:rPr>
              <a:t>Rotunda sv. Petra ve Starém Plzenci</a:t>
            </a:r>
            <a:endParaRPr lang="cs-CZ" sz="2400" dirty="0">
              <a:solidFill>
                <a:schemeClr val="bg1"/>
              </a:solidFill>
            </a:endParaRPr>
          </a:p>
        </p:txBody>
      </p:sp>
      <p:sp>
        <p:nvSpPr>
          <p:cNvPr id="20" name="TextovéPole 19"/>
          <p:cNvSpPr txBox="1"/>
          <p:nvPr/>
        </p:nvSpPr>
        <p:spPr>
          <a:xfrm>
            <a:off x="323528" y="3645024"/>
            <a:ext cx="437940" cy="461665"/>
          </a:xfrm>
          <a:prstGeom prst="rect">
            <a:avLst/>
          </a:prstGeom>
          <a:noFill/>
        </p:spPr>
        <p:txBody>
          <a:bodyPr wrap="none" rtlCol="0">
            <a:spAutoFit/>
          </a:bodyPr>
          <a:lstStyle/>
          <a:p>
            <a:r>
              <a:rPr lang="cs-CZ" sz="2400" dirty="0" smtClean="0">
                <a:solidFill>
                  <a:schemeClr val="bg1"/>
                </a:solidFill>
              </a:rPr>
              <a:t>17</a:t>
            </a:r>
            <a:endParaRPr lang="cs-CZ" sz="2400" dirty="0">
              <a:solidFill>
                <a:schemeClr val="bg1"/>
              </a:solidFill>
            </a:endParaRPr>
          </a:p>
        </p:txBody>
      </p:sp>
      <p:sp>
        <p:nvSpPr>
          <p:cNvPr id="21" name="TextovéPole 20"/>
          <p:cNvSpPr txBox="1"/>
          <p:nvPr/>
        </p:nvSpPr>
        <p:spPr>
          <a:xfrm>
            <a:off x="501022" y="3966155"/>
            <a:ext cx="2774834" cy="830997"/>
          </a:xfrm>
          <a:prstGeom prst="rect">
            <a:avLst/>
          </a:prstGeom>
          <a:noFill/>
        </p:spPr>
        <p:txBody>
          <a:bodyPr wrap="square" rtlCol="0">
            <a:spAutoFit/>
          </a:bodyPr>
          <a:lstStyle/>
          <a:p>
            <a:r>
              <a:rPr lang="cs-CZ" sz="2400" dirty="0" smtClean="0">
                <a:solidFill>
                  <a:schemeClr val="bg1"/>
                </a:solidFill>
              </a:rPr>
              <a:t>Rotunda sv. Petra a Pavla na Budči</a:t>
            </a:r>
            <a:endParaRPr lang="cs-CZ" sz="2400" dirty="0">
              <a:solidFill>
                <a:schemeClr val="bg1"/>
              </a:solidFill>
            </a:endParaRPr>
          </a:p>
        </p:txBody>
      </p:sp>
    </p:spTree>
    <p:extLst>
      <p:ext uri="{BB962C8B-B14F-4D97-AF65-F5344CB8AC3E}">
        <p14:creationId xmlns:p14="http://schemas.microsoft.com/office/powerpoint/2010/main" val="362388054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nextCondLst>
                <p:cond evt="onClick" delay="0">
                  <p:tgtEl>
                    <p:spTgt spid="9"/>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ipe(down)">
                                      <p:cBhvr>
                                        <p:cTn id="13" dur="500"/>
                                        <p:tgtEl>
                                          <p:spTgt spid="14"/>
                                        </p:tgtEl>
                                      </p:cBhvr>
                                    </p:animEffect>
                                  </p:childTnLst>
                                </p:cTn>
                              </p:par>
                            </p:childTnLst>
                          </p:cTn>
                        </p:par>
                      </p:childTnLst>
                    </p:cTn>
                  </p:par>
                </p:childTnLst>
              </p:cTn>
              <p:nextCondLst>
                <p:cond evt="onClick" delay="0">
                  <p:tgtEl>
                    <p:spTgt spid="8"/>
                  </p:tgtEl>
                </p:cond>
              </p:nextCondLst>
            </p:seq>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down)">
                                      <p:cBhvr>
                                        <p:cTn id="19" dur="500"/>
                                        <p:tgtEl>
                                          <p:spTgt spid="16"/>
                                        </p:tgtEl>
                                      </p:cBhvr>
                                    </p:animEffect>
                                  </p:childTnLst>
                                </p:cTn>
                              </p:par>
                            </p:childTnLst>
                          </p:cTn>
                        </p:par>
                      </p:childTnLst>
                    </p:cTn>
                  </p:par>
                </p:childTnLst>
              </p:cTn>
              <p:nextCondLst>
                <p:cond evt="onClick" delay="0">
                  <p:tgtEl>
                    <p:spTgt spid="7"/>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wipe(down)">
                                      <p:cBhvr>
                                        <p:cTn id="25" dur="500"/>
                                        <p:tgtEl>
                                          <p:spTgt spid="18"/>
                                        </p:tgtEl>
                                      </p:cBhvr>
                                    </p:animEffect>
                                  </p:childTnLst>
                                </p:cTn>
                              </p:par>
                            </p:childTnLst>
                          </p:cTn>
                        </p:par>
                      </p:childTnLst>
                    </p:cTn>
                  </p:par>
                </p:childTnLst>
              </p:cTn>
              <p:nextCondLst>
                <p:cond evt="onClick" delay="0">
                  <p:tgtEl>
                    <p:spTgt spid="6"/>
                  </p:tgtEl>
                </p:cond>
              </p:nextCondLst>
            </p:seq>
            <p:seq concurrent="1" nextAc="seek">
              <p:cTn id="26" restart="whenNotActive" fill="hold" evtFilter="cancelBubble" nodeType="interactiveSeq">
                <p:stCondLst>
                  <p:cond evt="onClick" delay="0">
                    <p:tgtEl>
                      <p:spTgt spid="3"/>
                    </p:tgtEl>
                  </p:cond>
                </p:stCondLst>
                <p:endSync evt="end" delay="0">
                  <p:rtn val="all"/>
                </p:endSync>
                <p:childTnLst>
                  <p:par>
                    <p:cTn id="27" fill="hold">
                      <p:stCondLst>
                        <p:cond delay="0"/>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ipe(down)">
                                      <p:cBhvr>
                                        <p:cTn id="31" dur="500"/>
                                        <p:tgtEl>
                                          <p:spTgt spid="19"/>
                                        </p:tgtEl>
                                      </p:cBhvr>
                                    </p:animEffect>
                                  </p:childTnLst>
                                </p:cTn>
                              </p:par>
                            </p:childTnLst>
                          </p:cTn>
                        </p:par>
                      </p:childTnLst>
                    </p:cTn>
                  </p:par>
                </p:childTnLst>
              </p:cTn>
              <p:nextCondLst>
                <p:cond evt="onClick" delay="0">
                  <p:tgtEl>
                    <p:spTgt spid="3"/>
                  </p:tgtEl>
                </p:cond>
              </p:nextCondLst>
            </p:seq>
            <p:seq concurrent="1" nextAc="seek">
              <p:cTn id="32" restart="whenNotActive" fill="hold" evtFilter="cancelBubble" nodeType="interactiveSeq">
                <p:stCondLst>
                  <p:cond evt="onClick" delay="0">
                    <p:tgtEl>
                      <p:spTgt spid="4"/>
                    </p:tgtEl>
                  </p:cond>
                </p:stCondLst>
                <p:endSync evt="end" delay="0">
                  <p:rtn val="all"/>
                </p:endSync>
                <p:childTnLst>
                  <p:par>
                    <p:cTn id="33" fill="hold">
                      <p:stCondLst>
                        <p:cond delay="0"/>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wipe(down)">
                                      <p:cBhvr>
                                        <p:cTn id="37" dur="500"/>
                                        <p:tgtEl>
                                          <p:spTgt spid="21"/>
                                        </p:tgtEl>
                                      </p:cBhvr>
                                    </p:animEffect>
                                  </p:childTnLst>
                                </p:cTn>
                              </p:par>
                            </p:childTnLst>
                          </p:cTn>
                        </p:par>
                      </p:childTnLst>
                    </p:cTn>
                  </p:par>
                </p:childTnLst>
              </p:cTn>
              <p:nextCondLst>
                <p:cond evt="onClick" delay="0">
                  <p:tgtEl>
                    <p:spTgt spid="4"/>
                  </p:tgtEl>
                </p:cond>
              </p:nextCondLst>
            </p:seq>
          </p:childTnLst>
        </p:cTn>
      </p:par>
    </p:tnLst>
    <p:bldLst>
      <p:bldP spid="12" grpId="0"/>
      <p:bldP spid="14" grpId="0"/>
      <p:bldP spid="16" grpId="0"/>
      <p:bldP spid="18" grpId="0"/>
      <p:bldP spid="19" grpId="0"/>
      <p:bldP spid="21"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11</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2928" y="4176813"/>
            <a:ext cx="3758144" cy="2060499"/>
          </a:xfrm>
          <a:prstGeom prst="rect">
            <a:avLst/>
          </a:prstGeom>
        </p:spPr>
      </p:pic>
      <p:sp>
        <p:nvSpPr>
          <p:cNvPr id="4" name="TextovéPole 3"/>
          <p:cNvSpPr txBox="1"/>
          <p:nvPr/>
        </p:nvSpPr>
        <p:spPr>
          <a:xfrm>
            <a:off x="3671900" y="548680"/>
            <a:ext cx="1800200" cy="646331"/>
          </a:xfrm>
          <a:prstGeom prst="rect">
            <a:avLst/>
          </a:prstGeom>
          <a:noFill/>
        </p:spPr>
        <p:txBody>
          <a:bodyPr wrap="square" rtlCol="0">
            <a:spAutoFit/>
          </a:bodyPr>
          <a:lstStyle/>
          <a:p>
            <a:r>
              <a:rPr lang="cs-CZ" sz="3600" dirty="0" smtClean="0"/>
              <a:t>Bazilika</a:t>
            </a:r>
            <a:endParaRPr lang="cs-CZ" sz="3600" dirty="0"/>
          </a:p>
        </p:txBody>
      </p:sp>
      <p:sp>
        <p:nvSpPr>
          <p:cNvPr id="5" name="TextovéPole 4"/>
          <p:cNvSpPr txBox="1"/>
          <p:nvPr/>
        </p:nvSpPr>
        <p:spPr>
          <a:xfrm>
            <a:off x="1331640" y="1195011"/>
            <a:ext cx="6480720" cy="3046988"/>
          </a:xfrm>
          <a:prstGeom prst="rect">
            <a:avLst/>
          </a:prstGeom>
          <a:noFill/>
        </p:spPr>
        <p:txBody>
          <a:bodyPr wrap="square" rtlCol="0">
            <a:spAutoFit/>
          </a:bodyPr>
          <a:lstStyle/>
          <a:p>
            <a:pPr marL="342900" indent="-342900">
              <a:buFont typeface="Arial" panose="020B0604020202020204" pitchFamily="34" charset="0"/>
              <a:buChar char="•"/>
            </a:pPr>
            <a:r>
              <a:rPr lang="cs-CZ" sz="2400" dirty="0" smtClean="0">
                <a:solidFill>
                  <a:srgbClr val="0070C0"/>
                </a:solidFill>
              </a:rPr>
              <a:t>Má podélný půdorys</a:t>
            </a:r>
          </a:p>
          <a:p>
            <a:pPr marL="342900" indent="-342900">
              <a:buFont typeface="Arial" panose="020B0604020202020204" pitchFamily="34" charset="0"/>
              <a:buChar char="•"/>
            </a:pPr>
            <a:r>
              <a:rPr lang="cs-CZ" sz="2400" dirty="0" smtClean="0">
                <a:solidFill>
                  <a:srgbClr val="0070C0"/>
                </a:solidFill>
              </a:rPr>
              <a:t>Prostor je sloupovím rozčleněn do lodí – b. jednolodní, vícelodní</a:t>
            </a:r>
          </a:p>
          <a:p>
            <a:pPr marL="342900" indent="-342900">
              <a:buFont typeface="Arial" panose="020B0604020202020204" pitchFamily="34" charset="0"/>
              <a:buChar char="•"/>
            </a:pPr>
            <a:r>
              <a:rPr lang="cs-CZ" sz="2400" dirty="0" smtClean="0">
                <a:solidFill>
                  <a:srgbClr val="0070C0"/>
                </a:solidFill>
              </a:rPr>
              <a:t>Hlavní loď je vyšší než boční</a:t>
            </a:r>
          </a:p>
          <a:p>
            <a:pPr marL="342900" indent="-342900">
              <a:buFont typeface="Arial" panose="020B0604020202020204" pitchFamily="34" charset="0"/>
              <a:buChar char="•"/>
            </a:pPr>
            <a:r>
              <a:rPr lang="cs-CZ" sz="2400" dirty="0" smtClean="0">
                <a:solidFill>
                  <a:srgbClr val="0070C0"/>
                </a:solidFill>
              </a:rPr>
              <a:t>Může mít příčnou loď, půdorys do kříže</a:t>
            </a:r>
          </a:p>
          <a:p>
            <a:pPr marL="342900" indent="-342900">
              <a:buFont typeface="Arial" panose="020B0604020202020204" pitchFamily="34" charset="0"/>
              <a:buChar char="•"/>
            </a:pPr>
            <a:r>
              <a:rPr lang="cs-CZ" sz="2400" dirty="0" smtClean="0">
                <a:solidFill>
                  <a:srgbClr val="0070C0"/>
                </a:solidFill>
              </a:rPr>
              <a:t>Na východní straně je </a:t>
            </a:r>
            <a:r>
              <a:rPr lang="cs-CZ" sz="2400" dirty="0" err="1" smtClean="0">
                <a:solidFill>
                  <a:srgbClr val="0070C0"/>
                </a:solidFill>
              </a:rPr>
              <a:t>absida</a:t>
            </a:r>
            <a:r>
              <a:rPr lang="cs-CZ" sz="2400" dirty="0" smtClean="0">
                <a:solidFill>
                  <a:srgbClr val="0070C0"/>
                </a:solidFill>
              </a:rPr>
              <a:t>, často </a:t>
            </a:r>
          </a:p>
          <a:p>
            <a:pPr marL="342900" indent="-342900">
              <a:buFont typeface="Arial" panose="020B0604020202020204" pitchFamily="34" charset="0"/>
              <a:buChar char="•"/>
            </a:pPr>
            <a:r>
              <a:rPr lang="cs-CZ" sz="2400" dirty="0" smtClean="0">
                <a:solidFill>
                  <a:srgbClr val="0070C0"/>
                </a:solidFill>
              </a:rPr>
              <a:t>s kaplemi</a:t>
            </a:r>
          </a:p>
          <a:p>
            <a:pPr marL="342900" indent="-342900">
              <a:buFont typeface="Arial" panose="020B0604020202020204" pitchFamily="34" charset="0"/>
              <a:buChar char="•"/>
            </a:pPr>
            <a:r>
              <a:rPr lang="cs-CZ" sz="2400" dirty="0" smtClean="0">
                <a:solidFill>
                  <a:srgbClr val="0070C0"/>
                </a:solidFill>
              </a:rPr>
              <a:t>Uvnitř </a:t>
            </a:r>
            <a:r>
              <a:rPr lang="cs-CZ" sz="2400" dirty="0" err="1" smtClean="0">
                <a:solidFill>
                  <a:srgbClr val="0070C0"/>
                </a:solidFill>
              </a:rPr>
              <a:t>absidy</a:t>
            </a:r>
            <a:r>
              <a:rPr lang="cs-CZ" sz="2400" dirty="0" smtClean="0">
                <a:solidFill>
                  <a:srgbClr val="0070C0"/>
                </a:solidFill>
              </a:rPr>
              <a:t> je kněžiště a oltář</a:t>
            </a:r>
            <a:endParaRPr lang="cs-CZ" sz="2400" dirty="0">
              <a:solidFill>
                <a:srgbClr val="0070C0"/>
              </a:solidFill>
            </a:endParaRPr>
          </a:p>
        </p:txBody>
      </p:sp>
      <p:sp>
        <p:nvSpPr>
          <p:cNvPr id="6" name="TextovéPole 5"/>
          <p:cNvSpPr txBox="1"/>
          <p:nvPr/>
        </p:nvSpPr>
        <p:spPr>
          <a:xfrm>
            <a:off x="2987824" y="5661248"/>
            <a:ext cx="354584" cy="461665"/>
          </a:xfrm>
          <a:prstGeom prst="rect">
            <a:avLst/>
          </a:prstGeom>
          <a:noFill/>
        </p:spPr>
        <p:txBody>
          <a:bodyPr wrap="none" rtlCol="0">
            <a:spAutoFit/>
          </a:bodyPr>
          <a:lstStyle/>
          <a:p>
            <a:r>
              <a:rPr lang="cs-CZ" sz="2400" dirty="0" smtClean="0"/>
              <a:t>6</a:t>
            </a:r>
            <a:endParaRPr lang="cs-CZ" sz="2400" dirty="0"/>
          </a:p>
        </p:txBody>
      </p:sp>
    </p:spTree>
    <p:extLst>
      <p:ext uri="{BB962C8B-B14F-4D97-AF65-F5344CB8AC3E}">
        <p14:creationId xmlns:p14="http://schemas.microsoft.com/office/powerpoint/2010/main" val="1489660458"/>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12</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354" y="340233"/>
            <a:ext cx="4302154" cy="2623943"/>
          </a:xfrm>
          <a:prstGeom prst="rect">
            <a:avLst/>
          </a:prstGeom>
        </p:spPr>
      </p:pic>
      <p:pic>
        <p:nvPicPr>
          <p:cNvPr id="4" name="Obrázek 3"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101" y="3068960"/>
            <a:ext cx="2773791" cy="3417992"/>
          </a:xfrm>
          <a:prstGeom prst="rect">
            <a:avLst/>
          </a:prstGeom>
        </p:spPr>
      </p:pic>
      <p:pic>
        <p:nvPicPr>
          <p:cNvPr id="5" name="Obrázek 4"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80112" y="340233"/>
            <a:ext cx="2589261" cy="3651386"/>
          </a:xfrm>
          <a:prstGeom prst="rect">
            <a:avLst/>
          </a:prstGeom>
        </p:spPr>
      </p:pic>
      <p:sp>
        <p:nvSpPr>
          <p:cNvPr id="6" name="TextovéPole 5"/>
          <p:cNvSpPr txBox="1"/>
          <p:nvPr/>
        </p:nvSpPr>
        <p:spPr>
          <a:xfrm>
            <a:off x="3131840" y="3933056"/>
            <a:ext cx="5760640" cy="1938992"/>
          </a:xfrm>
          <a:prstGeom prst="rect">
            <a:avLst/>
          </a:prstGeom>
          <a:solidFill>
            <a:srgbClr val="FFC000"/>
          </a:solidFill>
        </p:spPr>
        <p:txBody>
          <a:bodyPr wrap="square" rtlCol="0">
            <a:spAutoFit/>
          </a:bodyPr>
          <a:lstStyle/>
          <a:p>
            <a:r>
              <a:rPr lang="cs-CZ" sz="2400" dirty="0" smtClean="0">
                <a:solidFill>
                  <a:schemeClr val="bg1"/>
                </a:solidFill>
              </a:rPr>
              <a:t>Bazilika sv. Jiří (</a:t>
            </a:r>
            <a:r>
              <a:rPr lang="cs-CZ" sz="2400" dirty="0" err="1" smtClean="0">
                <a:solidFill>
                  <a:schemeClr val="bg1"/>
                </a:solidFill>
              </a:rPr>
              <a:t>ottonský</a:t>
            </a:r>
            <a:r>
              <a:rPr lang="cs-CZ" sz="2400" dirty="0" smtClean="0">
                <a:solidFill>
                  <a:schemeClr val="bg1"/>
                </a:solidFill>
              </a:rPr>
              <a:t> sloh) založena Vratislavem I. kolem roku 920, kostel byl obnoven po požáru roku 1142, ve 14. století goticky přestavěn, naposledy obnoven  1897 - 1908</a:t>
            </a:r>
            <a:endParaRPr lang="cs-CZ" sz="2400" dirty="0">
              <a:solidFill>
                <a:schemeClr val="bg1"/>
              </a:solidFill>
            </a:endParaRPr>
          </a:p>
        </p:txBody>
      </p:sp>
      <p:cxnSp>
        <p:nvCxnSpPr>
          <p:cNvPr id="9" name="Přímá spojnice 8"/>
          <p:cNvCxnSpPr/>
          <p:nvPr/>
        </p:nvCxnSpPr>
        <p:spPr>
          <a:xfrm flipV="1">
            <a:off x="1881996" y="1268760"/>
            <a:ext cx="1033820" cy="648072"/>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Přímá spojnice 10"/>
          <p:cNvCxnSpPr/>
          <p:nvPr/>
        </p:nvCxnSpPr>
        <p:spPr>
          <a:xfrm flipH="1" flipV="1">
            <a:off x="2915816" y="1268760"/>
            <a:ext cx="1152128" cy="383444"/>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TextovéPole 11"/>
          <p:cNvSpPr txBox="1"/>
          <p:nvPr/>
        </p:nvSpPr>
        <p:spPr>
          <a:xfrm>
            <a:off x="1979712" y="1023119"/>
            <a:ext cx="2160240" cy="461665"/>
          </a:xfrm>
          <a:prstGeom prst="rect">
            <a:avLst/>
          </a:prstGeom>
          <a:noFill/>
        </p:spPr>
        <p:txBody>
          <a:bodyPr wrap="square" rtlCol="0">
            <a:spAutoFit/>
          </a:bodyPr>
          <a:lstStyle/>
          <a:p>
            <a:r>
              <a:rPr lang="cs-CZ" sz="2400" dirty="0" smtClean="0">
                <a:solidFill>
                  <a:schemeClr val="bg1"/>
                </a:solidFill>
              </a:rPr>
              <a:t>Sdružená okna</a:t>
            </a:r>
            <a:endParaRPr lang="cs-CZ" sz="2400" dirty="0">
              <a:solidFill>
                <a:schemeClr val="bg1"/>
              </a:solidFill>
            </a:endParaRPr>
          </a:p>
        </p:txBody>
      </p:sp>
      <p:cxnSp>
        <p:nvCxnSpPr>
          <p:cNvPr id="14" name="Přímá spojnice 13"/>
          <p:cNvCxnSpPr/>
          <p:nvPr/>
        </p:nvCxnSpPr>
        <p:spPr>
          <a:xfrm flipV="1">
            <a:off x="1881996" y="4221088"/>
            <a:ext cx="97716" cy="1008112"/>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1416502" y="3645024"/>
            <a:ext cx="1139274" cy="830997"/>
          </a:xfrm>
          <a:prstGeom prst="rect">
            <a:avLst/>
          </a:prstGeom>
          <a:noFill/>
        </p:spPr>
        <p:txBody>
          <a:bodyPr wrap="square" rtlCol="0">
            <a:spAutoFit/>
          </a:bodyPr>
          <a:lstStyle/>
          <a:p>
            <a:r>
              <a:rPr lang="cs-CZ" sz="2400" dirty="0" smtClean="0">
                <a:solidFill>
                  <a:schemeClr val="bg1"/>
                </a:solidFill>
              </a:rPr>
              <a:t>Valená klenba</a:t>
            </a:r>
            <a:endParaRPr lang="cs-CZ" sz="2400" dirty="0">
              <a:solidFill>
                <a:schemeClr val="bg1"/>
              </a:solidFill>
            </a:endParaRPr>
          </a:p>
        </p:txBody>
      </p:sp>
      <p:sp>
        <p:nvSpPr>
          <p:cNvPr id="16" name="TextovéPole 15"/>
          <p:cNvSpPr txBox="1"/>
          <p:nvPr/>
        </p:nvSpPr>
        <p:spPr>
          <a:xfrm>
            <a:off x="971600" y="260648"/>
            <a:ext cx="434734" cy="461665"/>
          </a:xfrm>
          <a:prstGeom prst="rect">
            <a:avLst/>
          </a:prstGeom>
          <a:noFill/>
        </p:spPr>
        <p:txBody>
          <a:bodyPr wrap="none" rtlCol="0">
            <a:spAutoFit/>
          </a:bodyPr>
          <a:lstStyle/>
          <a:p>
            <a:r>
              <a:rPr lang="cs-CZ" sz="2400" dirty="0" smtClean="0">
                <a:solidFill>
                  <a:schemeClr val="bg1"/>
                </a:solidFill>
              </a:rPr>
              <a:t>12</a:t>
            </a:r>
            <a:endParaRPr lang="cs-CZ" sz="2400" dirty="0">
              <a:solidFill>
                <a:schemeClr val="bg1"/>
              </a:solidFill>
            </a:endParaRPr>
          </a:p>
        </p:txBody>
      </p:sp>
      <p:sp>
        <p:nvSpPr>
          <p:cNvPr id="17" name="TextovéPole 16"/>
          <p:cNvSpPr txBox="1"/>
          <p:nvPr/>
        </p:nvSpPr>
        <p:spPr>
          <a:xfrm>
            <a:off x="467544" y="2996952"/>
            <a:ext cx="441146" cy="461665"/>
          </a:xfrm>
          <a:prstGeom prst="rect">
            <a:avLst/>
          </a:prstGeom>
          <a:noFill/>
        </p:spPr>
        <p:txBody>
          <a:bodyPr wrap="none" rtlCol="0">
            <a:spAutoFit/>
          </a:bodyPr>
          <a:lstStyle/>
          <a:p>
            <a:r>
              <a:rPr lang="cs-CZ" sz="2400" dirty="0" smtClean="0">
                <a:solidFill>
                  <a:schemeClr val="bg1"/>
                </a:solidFill>
              </a:rPr>
              <a:t>13</a:t>
            </a:r>
            <a:endParaRPr lang="cs-CZ" sz="2400" dirty="0">
              <a:solidFill>
                <a:schemeClr val="bg1"/>
              </a:solidFill>
            </a:endParaRPr>
          </a:p>
        </p:txBody>
      </p:sp>
      <p:sp>
        <p:nvSpPr>
          <p:cNvPr id="18" name="TextovéPole 17"/>
          <p:cNvSpPr txBox="1"/>
          <p:nvPr/>
        </p:nvSpPr>
        <p:spPr>
          <a:xfrm>
            <a:off x="5580112" y="332656"/>
            <a:ext cx="455574" cy="461665"/>
          </a:xfrm>
          <a:prstGeom prst="rect">
            <a:avLst/>
          </a:prstGeom>
          <a:noFill/>
        </p:spPr>
        <p:txBody>
          <a:bodyPr wrap="none" rtlCol="0">
            <a:spAutoFit/>
          </a:bodyPr>
          <a:lstStyle/>
          <a:p>
            <a:r>
              <a:rPr lang="cs-CZ" sz="2400" dirty="0" smtClean="0">
                <a:solidFill>
                  <a:schemeClr val="bg1"/>
                </a:solidFill>
              </a:rPr>
              <a:t>14</a:t>
            </a:r>
            <a:endParaRPr lang="cs-CZ" sz="2400" dirty="0">
              <a:solidFill>
                <a:schemeClr val="bg1"/>
              </a:solidFill>
            </a:endParaRPr>
          </a:p>
        </p:txBody>
      </p:sp>
    </p:spTree>
    <p:extLst>
      <p:ext uri="{BB962C8B-B14F-4D97-AF65-F5344CB8AC3E}">
        <p14:creationId xmlns:p14="http://schemas.microsoft.com/office/powerpoint/2010/main" val="3682931896"/>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nextCondLst>
                <p:cond evt="onClick" delay="0">
                  <p:tgtEl>
                    <p:spTgt spid="3"/>
                  </p:tgtEl>
                </p:cond>
              </p:nextCondLst>
            </p:seq>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ipe(down)">
                                      <p:cBhvr>
                                        <p:cTn id="13" dur="500"/>
                                        <p:tgtEl>
                                          <p:spTgt spid="15"/>
                                        </p:tgtEl>
                                      </p:cBhvr>
                                    </p:animEffect>
                                  </p:childTnLst>
                                </p:cTn>
                              </p:par>
                            </p:childTnLst>
                          </p:cTn>
                        </p:par>
                      </p:childTnLst>
                    </p:cTn>
                  </p:par>
                </p:childTnLst>
              </p:cTn>
              <p:nextCondLst>
                <p:cond evt="onClick" delay="0">
                  <p:tgtEl>
                    <p:spTgt spid="4"/>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00"/>
                                        <p:tgtEl>
                                          <p:spTgt spid="6"/>
                                        </p:tgtEl>
                                      </p:cBhvr>
                                    </p:animEffect>
                                  </p:childTnLst>
                                </p:cTn>
                              </p:par>
                            </p:childTnLst>
                          </p:cTn>
                        </p:par>
                      </p:childTnLst>
                    </p:cTn>
                  </p:par>
                </p:childTnLst>
              </p:cTn>
              <p:nextCondLst>
                <p:cond evt="onClick" delay="0">
                  <p:tgtEl>
                    <p:spTgt spid="5"/>
                  </p:tgtEl>
                </p:cond>
              </p:nextCondLst>
            </p:seq>
          </p:childTnLst>
        </p:cTn>
      </p:par>
    </p:tnLst>
    <p:bldLst>
      <p:bldP spid="6" grpId="0" animBg="1"/>
      <p:bldP spid="12"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13</a:t>
            </a:fld>
            <a:endParaRPr lang="cs-CZ"/>
          </a:p>
        </p:txBody>
      </p:sp>
      <p:pic>
        <p:nvPicPr>
          <p:cNvPr id="4" name="Obrázek 3"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268760"/>
            <a:ext cx="8904870" cy="4439702"/>
          </a:xfrm>
          <a:prstGeom prst="rect">
            <a:avLst/>
          </a:prstGeom>
        </p:spPr>
      </p:pic>
      <p:sp>
        <p:nvSpPr>
          <p:cNvPr id="6" name="TextovéPole 5"/>
          <p:cNvSpPr txBox="1"/>
          <p:nvPr/>
        </p:nvSpPr>
        <p:spPr>
          <a:xfrm>
            <a:off x="899592" y="404664"/>
            <a:ext cx="3779912" cy="646331"/>
          </a:xfrm>
          <a:prstGeom prst="rect">
            <a:avLst/>
          </a:prstGeom>
          <a:noFill/>
        </p:spPr>
        <p:txBody>
          <a:bodyPr wrap="square" rtlCol="0">
            <a:spAutoFit/>
          </a:bodyPr>
          <a:lstStyle/>
          <a:p>
            <a:r>
              <a:rPr lang="cs-CZ" sz="3600" dirty="0" smtClean="0">
                <a:solidFill>
                  <a:srgbClr val="002060"/>
                </a:solidFill>
              </a:rPr>
              <a:t>Půdorys baziliky</a:t>
            </a:r>
            <a:endParaRPr lang="cs-CZ" sz="3600" dirty="0">
              <a:solidFill>
                <a:srgbClr val="002060"/>
              </a:solidFill>
            </a:endParaRPr>
          </a:p>
        </p:txBody>
      </p:sp>
      <p:sp>
        <p:nvSpPr>
          <p:cNvPr id="7" name="TextovéPole 6"/>
          <p:cNvSpPr txBox="1"/>
          <p:nvPr/>
        </p:nvSpPr>
        <p:spPr>
          <a:xfrm>
            <a:off x="1619672" y="3193812"/>
            <a:ext cx="1800200" cy="523220"/>
          </a:xfrm>
          <a:prstGeom prst="rect">
            <a:avLst/>
          </a:prstGeom>
          <a:noFill/>
        </p:spPr>
        <p:txBody>
          <a:bodyPr wrap="square" rtlCol="0">
            <a:spAutoFit/>
          </a:bodyPr>
          <a:lstStyle/>
          <a:p>
            <a:r>
              <a:rPr lang="cs-CZ" sz="2800" dirty="0" smtClean="0">
                <a:solidFill>
                  <a:srgbClr val="FF0000"/>
                </a:solidFill>
              </a:rPr>
              <a:t>Hlavní loď</a:t>
            </a:r>
            <a:endParaRPr lang="cs-CZ" sz="2800" dirty="0">
              <a:solidFill>
                <a:srgbClr val="FF0000"/>
              </a:solidFill>
            </a:endParaRPr>
          </a:p>
        </p:txBody>
      </p:sp>
      <p:sp>
        <p:nvSpPr>
          <p:cNvPr id="8" name="TextovéPole 7"/>
          <p:cNvSpPr txBox="1"/>
          <p:nvPr/>
        </p:nvSpPr>
        <p:spPr>
          <a:xfrm>
            <a:off x="1619671" y="2348880"/>
            <a:ext cx="2940267" cy="523220"/>
          </a:xfrm>
          <a:prstGeom prst="rect">
            <a:avLst/>
          </a:prstGeom>
          <a:noFill/>
        </p:spPr>
        <p:txBody>
          <a:bodyPr wrap="square" rtlCol="0">
            <a:spAutoFit/>
          </a:bodyPr>
          <a:lstStyle/>
          <a:p>
            <a:r>
              <a:rPr lang="cs-CZ" sz="2800" dirty="0" smtClean="0">
                <a:solidFill>
                  <a:srgbClr val="FF0000"/>
                </a:solidFill>
              </a:rPr>
              <a:t>Severní boční loď</a:t>
            </a:r>
            <a:endParaRPr lang="cs-CZ" sz="2800" dirty="0">
              <a:solidFill>
                <a:srgbClr val="FF0000"/>
              </a:solidFill>
            </a:endParaRPr>
          </a:p>
        </p:txBody>
      </p:sp>
      <p:sp>
        <p:nvSpPr>
          <p:cNvPr id="9" name="TextovéPole 8"/>
          <p:cNvSpPr txBox="1"/>
          <p:nvPr/>
        </p:nvSpPr>
        <p:spPr>
          <a:xfrm>
            <a:off x="1547664" y="4221088"/>
            <a:ext cx="2664296" cy="523220"/>
          </a:xfrm>
          <a:prstGeom prst="rect">
            <a:avLst/>
          </a:prstGeom>
          <a:noFill/>
        </p:spPr>
        <p:txBody>
          <a:bodyPr wrap="square" rtlCol="0">
            <a:spAutoFit/>
          </a:bodyPr>
          <a:lstStyle/>
          <a:p>
            <a:r>
              <a:rPr lang="cs-CZ" sz="2800" dirty="0" smtClean="0">
                <a:solidFill>
                  <a:srgbClr val="FF0000"/>
                </a:solidFill>
              </a:rPr>
              <a:t>Jižní boční loď</a:t>
            </a:r>
            <a:endParaRPr lang="cs-CZ" sz="2800" dirty="0">
              <a:solidFill>
                <a:srgbClr val="FF0000"/>
              </a:solidFill>
            </a:endParaRPr>
          </a:p>
        </p:txBody>
      </p:sp>
      <p:sp>
        <p:nvSpPr>
          <p:cNvPr id="10" name="TextovéPole 9"/>
          <p:cNvSpPr txBox="1"/>
          <p:nvPr/>
        </p:nvSpPr>
        <p:spPr>
          <a:xfrm rot="16200000">
            <a:off x="4071495" y="2981338"/>
            <a:ext cx="1812262" cy="523220"/>
          </a:xfrm>
          <a:prstGeom prst="rect">
            <a:avLst/>
          </a:prstGeom>
          <a:noFill/>
        </p:spPr>
        <p:txBody>
          <a:bodyPr wrap="square" rtlCol="0">
            <a:spAutoFit/>
          </a:bodyPr>
          <a:lstStyle/>
          <a:p>
            <a:r>
              <a:rPr lang="cs-CZ" sz="2800" dirty="0" smtClean="0">
                <a:solidFill>
                  <a:srgbClr val="FF0000"/>
                </a:solidFill>
              </a:rPr>
              <a:t>Příčná loď</a:t>
            </a:r>
            <a:endParaRPr lang="cs-CZ" sz="2800" dirty="0">
              <a:solidFill>
                <a:srgbClr val="FF0000"/>
              </a:solidFill>
            </a:endParaRPr>
          </a:p>
        </p:txBody>
      </p:sp>
      <p:sp>
        <p:nvSpPr>
          <p:cNvPr id="11" name="TextovéPole 10"/>
          <p:cNvSpPr txBox="1"/>
          <p:nvPr/>
        </p:nvSpPr>
        <p:spPr>
          <a:xfrm>
            <a:off x="6660232" y="3193812"/>
            <a:ext cx="1296144" cy="523220"/>
          </a:xfrm>
          <a:prstGeom prst="rect">
            <a:avLst/>
          </a:prstGeom>
          <a:noFill/>
        </p:spPr>
        <p:txBody>
          <a:bodyPr wrap="square" rtlCol="0">
            <a:spAutoFit/>
          </a:bodyPr>
          <a:lstStyle/>
          <a:p>
            <a:r>
              <a:rPr lang="cs-CZ" sz="2800" dirty="0" smtClean="0">
                <a:solidFill>
                  <a:srgbClr val="FF0000"/>
                </a:solidFill>
              </a:rPr>
              <a:t>Apsida</a:t>
            </a:r>
            <a:endParaRPr lang="cs-CZ" sz="2800" dirty="0">
              <a:solidFill>
                <a:srgbClr val="FF0000"/>
              </a:solidFill>
            </a:endParaRPr>
          </a:p>
        </p:txBody>
      </p:sp>
      <p:sp>
        <p:nvSpPr>
          <p:cNvPr id="12" name="TextovéPole 11"/>
          <p:cNvSpPr txBox="1"/>
          <p:nvPr/>
        </p:nvSpPr>
        <p:spPr>
          <a:xfrm>
            <a:off x="7308304" y="4869160"/>
            <a:ext cx="1152128" cy="523220"/>
          </a:xfrm>
          <a:prstGeom prst="rect">
            <a:avLst/>
          </a:prstGeom>
          <a:noFill/>
        </p:spPr>
        <p:txBody>
          <a:bodyPr wrap="square" rtlCol="0">
            <a:spAutoFit/>
          </a:bodyPr>
          <a:lstStyle/>
          <a:p>
            <a:r>
              <a:rPr lang="cs-CZ" sz="2800" dirty="0" smtClean="0">
                <a:solidFill>
                  <a:srgbClr val="FF0000"/>
                </a:solidFill>
              </a:rPr>
              <a:t>Kaple</a:t>
            </a:r>
            <a:endParaRPr lang="cs-CZ" sz="2800" dirty="0">
              <a:solidFill>
                <a:srgbClr val="FF0000"/>
              </a:solidFill>
            </a:endParaRPr>
          </a:p>
        </p:txBody>
      </p:sp>
      <p:sp>
        <p:nvSpPr>
          <p:cNvPr id="13" name="TextovéPole 12"/>
          <p:cNvSpPr txBox="1"/>
          <p:nvPr/>
        </p:nvSpPr>
        <p:spPr>
          <a:xfrm>
            <a:off x="251520" y="2204864"/>
            <a:ext cx="330540" cy="461665"/>
          </a:xfrm>
          <a:prstGeom prst="rect">
            <a:avLst/>
          </a:prstGeom>
          <a:noFill/>
        </p:spPr>
        <p:txBody>
          <a:bodyPr wrap="none" rtlCol="0">
            <a:spAutoFit/>
          </a:bodyPr>
          <a:lstStyle/>
          <a:p>
            <a:r>
              <a:rPr lang="cs-CZ" sz="2400" dirty="0" smtClean="0"/>
              <a:t>7</a:t>
            </a:r>
            <a:endParaRPr lang="cs-CZ" sz="2400" dirty="0"/>
          </a:p>
        </p:txBody>
      </p:sp>
      <p:sp>
        <p:nvSpPr>
          <p:cNvPr id="14" name="TextovéPole 13"/>
          <p:cNvSpPr txBox="1"/>
          <p:nvPr/>
        </p:nvSpPr>
        <p:spPr>
          <a:xfrm>
            <a:off x="683568" y="5805264"/>
            <a:ext cx="3691572" cy="461665"/>
          </a:xfrm>
          <a:prstGeom prst="rect">
            <a:avLst/>
          </a:prstGeom>
          <a:noFill/>
        </p:spPr>
        <p:txBody>
          <a:bodyPr wrap="square" rtlCol="0">
            <a:spAutoFit/>
          </a:bodyPr>
          <a:lstStyle/>
          <a:p>
            <a:r>
              <a:rPr lang="cs-CZ" sz="2400" dirty="0" smtClean="0">
                <a:solidFill>
                  <a:srgbClr val="0070C0"/>
                </a:solidFill>
              </a:rPr>
              <a:t>Jak je stavba orientována?</a:t>
            </a:r>
            <a:endParaRPr lang="cs-CZ" sz="2400" dirty="0">
              <a:solidFill>
                <a:srgbClr val="0070C0"/>
              </a:solidFill>
            </a:endParaRPr>
          </a:p>
        </p:txBody>
      </p:sp>
      <p:sp>
        <p:nvSpPr>
          <p:cNvPr id="15" name="TextovéPole 14"/>
          <p:cNvSpPr txBox="1"/>
          <p:nvPr/>
        </p:nvSpPr>
        <p:spPr>
          <a:xfrm>
            <a:off x="4375140" y="5805264"/>
            <a:ext cx="3077180" cy="461665"/>
          </a:xfrm>
          <a:prstGeom prst="rect">
            <a:avLst/>
          </a:prstGeom>
          <a:noFill/>
        </p:spPr>
        <p:txBody>
          <a:bodyPr wrap="square" rtlCol="0">
            <a:spAutoFit/>
          </a:bodyPr>
          <a:lstStyle/>
          <a:p>
            <a:r>
              <a:rPr lang="cs-CZ" sz="2400" dirty="0" smtClean="0">
                <a:solidFill>
                  <a:srgbClr val="FF0000"/>
                </a:solidFill>
              </a:rPr>
              <a:t>Od západu k východu</a:t>
            </a:r>
            <a:endParaRPr lang="cs-CZ" sz="2400" dirty="0">
              <a:solidFill>
                <a:srgbClr val="FF0000"/>
              </a:solidFill>
            </a:endParaRPr>
          </a:p>
        </p:txBody>
      </p:sp>
    </p:spTree>
    <p:extLst>
      <p:ext uri="{BB962C8B-B14F-4D97-AF65-F5344CB8AC3E}">
        <p14:creationId xmlns:p14="http://schemas.microsoft.com/office/powerpoint/2010/main" val="229514369"/>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down)">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wipe(down)">
                                      <p:cBhvr>
                                        <p:cTn id="32" dur="500"/>
                                        <p:tgtEl>
                                          <p:spTgt spid="12"/>
                                        </p:tgtEl>
                                      </p:cBhvr>
                                    </p:animEffect>
                                  </p:childTnLst>
                                </p:cTn>
                              </p:par>
                            </p:childTnLst>
                          </p:cTn>
                        </p:par>
                      </p:childTnLst>
                    </p:cTn>
                  </p:par>
                </p:childTnLst>
              </p:cTn>
              <p:nextCondLst>
                <p:cond evt="onClick" delay="0">
                  <p:tgtEl>
                    <p:spTgt spid="4"/>
                  </p:tgtEl>
                </p:cond>
              </p:nextCondLst>
            </p:seq>
            <p:seq concurrent="1" nextAc="seek">
              <p:cTn id="33" restart="whenNotActive" fill="hold" evtFilter="cancelBubble" nodeType="interactiveSeq">
                <p:stCondLst>
                  <p:cond evt="onClick" delay="0">
                    <p:tgtEl>
                      <p:spTgt spid="14"/>
                    </p:tgtEl>
                  </p:cond>
                </p:stCondLst>
                <p:endSync evt="end" delay="0">
                  <p:rtn val="all"/>
                </p:endSync>
                <p:childTnLst>
                  <p:par>
                    <p:cTn id="34" fill="hold">
                      <p:stCondLst>
                        <p:cond delay="0"/>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wipe(down)">
                                      <p:cBhvr>
                                        <p:cTn id="38" dur="500"/>
                                        <p:tgtEl>
                                          <p:spTgt spid="15"/>
                                        </p:tgtEl>
                                      </p:cBhvr>
                                    </p:animEffect>
                                  </p:childTnLst>
                                </p:cTn>
                              </p:par>
                            </p:childTnLst>
                          </p:cTn>
                        </p:par>
                      </p:childTnLst>
                    </p:cTn>
                  </p:par>
                </p:childTnLst>
              </p:cTn>
              <p:nextCondLst>
                <p:cond evt="onClick" delay="0">
                  <p:tgtEl>
                    <p:spTgt spid="14"/>
                  </p:tgtEl>
                </p:cond>
              </p:nextCondLst>
            </p:seq>
          </p:childTnLst>
        </p:cTn>
      </p:par>
    </p:tnLst>
    <p:bldLst>
      <p:bldP spid="7" grpId="0"/>
      <p:bldP spid="8" grpId="0"/>
      <p:bldP spid="9" grpId="0"/>
      <p:bldP spid="10" grpId="0"/>
      <p:bldP spid="11" grpId="0"/>
      <p:bldP spid="12"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14</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88640"/>
            <a:ext cx="4305901" cy="6458852"/>
          </a:xfrm>
          <a:prstGeom prst="rect">
            <a:avLst/>
          </a:prstGeom>
        </p:spPr>
      </p:pic>
      <p:sp>
        <p:nvSpPr>
          <p:cNvPr id="4" name="TextovéPole 3"/>
          <p:cNvSpPr txBox="1"/>
          <p:nvPr/>
        </p:nvSpPr>
        <p:spPr>
          <a:xfrm>
            <a:off x="179512" y="188640"/>
            <a:ext cx="479618" cy="461665"/>
          </a:xfrm>
          <a:prstGeom prst="rect">
            <a:avLst/>
          </a:prstGeom>
          <a:noFill/>
        </p:spPr>
        <p:txBody>
          <a:bodyPr wrap="none" rtlCol="0">
            <a:spAutoFit/>
          </a:bodyPr>
          <a:lstStyle/>
          <a:p>
            <a:r>
              <a:rPr lang="cs-CZ" sz="2400" dirty="0" smtClean="0">
                <a:solidFill>
                  <a:srgbClr val="0070C0"/>
                </a:solidFill>
              </a:rPr>
              <a:t>37</a:t>
            </a:r>
            <a:endParaRPr lang="cs-CZ" sz="2400" dirty="0">
              <a:solidFill>
                <a:srgbClr val="0070C0"/>
              </a:solidFill>
            </a:endParaRPr>
          </a:p>
        </p:txBody>
      </p:sp>
      <p:sp>
        <p:nvSpPr>
          <p:cNvPr id="6" name="TextovéPole 5"/>
          <p:cNvSpPr txBox="1"/>
          <p:nvPr/>
        </p:nvSpPr>
        <p:spPr>
          <a:xfrm>
            <a:off x="4788024" y="1463951"/>
            <a:ext cx="3456384" cy="2246769"/>
          </a:xfrm>
          <a:prstGeom prst="rect">
            <a:avLst/>
          </a:prstGeom>
          <a:solidFill>
            <a:srgbClr val="FFC000"/>
          </a:solidFill>
        </p:spPr>
        <p:txBody>
          <a:bodyPr wrap="square" rtlCol="0">
            <a:spAutoFit/>
          </a:bodyPr>
          <a:lstStyle/>
          <a:p>
            <a:r>
              <a:rPr lang="cs-CZ" sz="2800" dirty="0" smtClean="0">
                <a:solidFill>
                  <a:schemeClr val="bg1"/>
                </a:solidFill>
              </a:rPr>
              <a:t>Průčelí dobře zachované baziliky v Tismicích, trojlodní bazilika z konce 12. století</a:t>
            </a:r>
            <a:endParaRPr lang="cs-CZ" sz="2800" dirty="0">
              <a:solidFill>
                <a:schemeClr val="bg1"/>
              </a:solidFill>
            </a:endParaRPr>
          </a:p>
        </p:txBody>
      </p:sp>
    </p:spTree>
    <p:extLst>
      <p:ext uri="{BB962C8B-B14F-4D97-AF65-F5344CB8AC3E}">
        <p14:creationId xmlns:p14="http://schemas.microsoft.com/office/powerpoint/2010/main" val="3960039878"/>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nextCondLst>
                <p:cond evt="onClick" delay="0">
                  <p:tgtEl>
                    <p:spTgt spid="3"/>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p:txBody>
          <a:bodyPr>
            <a:normAutofit fontScale="92500"/>
          </a:bodyPr>
          <a:lstStyle/>
          <a:p>
            <a:r>
              <a:rPr lang="cs-CZ" dirty="0" smtClean="0"/>
              <a:t>Střediska vzdělanosti, umění, řemesel</a:t>
            </a:r>
          </a:p>
          <a:p>
            <a:r>
              <a:rPr lang="cs-CZ" dirty="0" smtClean="0"/>
              <a:t>Samostatné hospodářské jednotky</a:t>
            </a:r>
          </a:p>
          <a:p>
            <a:endParaRPr lang="cs-CZ" dirty="0"/>
          </a:p>
          <a:p>
            <a:endParaRPr lang="cs-CZ" dirty="0" smtClean="0"/>
          </a:p>
          <a:p>
            <a:r>
              <a:rPr lang="cs-CZ" dirty="0" smtClean="0"/>
              <a:t>Kláštery  řádů</a:t>
            </a:r>
          </a:p>
          <a:p>
            <a:endParaRPr lang="cs-CZ" dirty="0"/>
          </a:p>
          <a:p>
            <a:endParaRPr lang="cs-CZ" dirty="0" smtClean="0"/>
          </a:p>
          <a:p>
            <a:r>
              <a:rPr lang="cs-CZ" dirty="0" smtClean="0"/>
              <a:t>Ke klášterům patřily kostely, obytné a hospodářské budovy</a:t>
            </a:r>
          </a:p>
          <a:p>
            <a:endParaRPr lang="cs-CZ" dirty="0"/>
          </a:p>
        </p:txBody>
      </p:sp>
      <p:sp>
        <p:nvSpPr>
          <p:cNvPr id="2" name="Zástupný symbol pro číslo snímku 1"/>
          <p:cNvSpPr>
            <a:spLocks noGrp="1"/>
          </p:cNvSpPr>
          <p:nvPr>
            <p:ph type="sldNum" sz="quarter" idx="12"/>
          </p:nvPr>
        </p:nvSpPr>
        <p:spPr/>
        <p:txBody>
          <a:bodyPr/>
          <a:lstStyle/>
          <a:p>
            <a:fld id="{BC5885FD-E9F6-4616-A947-C967941DDDC2}" type="slidenum">
              <a:rPr lang="cs-CZ" smtClean="0"/>
              <a:t>15</a:t>
            </a:fld>
            <a:endParaRPr lang="cs-CZ"/>
          </a:p>
        </p:txBody>
      </p:sp>
      <p:sp>
        <p:nvSpPr>
          <p:cNvPr id="3" name="Nadpis 2"/>
          <p:cNvSpPr>
            <a:spLocks noGrp="1"/>
          </p:cNvSpPr>
          <p:nvPr>
            <p:ph type="title"/>
          </p:nvPr>
        </p:nvSpPr>
        <p:spPr/>
        <p:txBody>
          <a:bodyPr/>
          <a:lstStyle/>
          <a:p>
            <a:r>
              <a:rPr lang="cs-CZ" dirty="0" smtClean="0"/>
              <a:t>Kláštery</a:t>
            </a:r>
            <a:endParaRPr lang="cs-CZ" dirty="0"/>
          </a:p>
        </p:txBody>
      </p:sp>
      <p:cxnSp>
        <p:nvCxnSpPr>
          <p:cNvPr id="6" name="Přímá spojnice 5"/>
          <p:cNvCxnSpPr/>
          <p:nvPr/>
        </p:nvCxnSpPr>
        <p:spPr>
          <a:xfrm flipV="1">
            <a:off x="3059832" y="4077072"/>
            <a:ext cx="792088" cy="576064"/>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3059832" y="4653136"/>
            <a:ext cx="1008112"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Přímá spojnice 9"/>
          <p:cNvCxnSpPr/>
          <p:nvPr/>
        </p:nvCxnSpPr>
        <p:spPr>
          <a:xfrm>
            <a:off x="3059832" y="4653136"/>
            <a:ext cx="792088" cy="648072"/>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4" name="TextovéPole 13"/>
          <p:cNvSpPr txBox="1"/>
          <p:nvPr/>
        </p:nvSpPr>
        <p:spPr>
          <a:xfrm>
            <a:off x="3851920" y="3831431"/>
            <a:ext cx="1800200" cy="461665"/>
          </a:xfrm>
          <a:prstGeom prst="rect">
            <a:avLst/>
          </a:prstGeom>
          <a:noFill/>
        </p:spPr>
        <p:txBody>
          <a:bodyPr wrap="square" rtlCol="0">
            <a:spAutoFit/>
          </a:bodyPr>
          <a:lstStyle/>
          <a:p>
            <a:r>
              <a:rPr lang="cs-CZ" sz="2400" dirty="0" smtClean="0">
                <a:solidFill>
                  <a:srgbClr val="0070C0"/>
                </a:solidFill>
              </a:rPr>
              <a:t>benediktinů</a:t>
            </a:r>
            <a:endParaRPr lang="cs-CZ" sz="2400" dirty="0">
              <a:solidFill>
                <a:srgbClr val="0070C0"/>
              </a:solidFill>
            </a:endParaRPr>
          </a:p>
        </p:txBody>
      </p:sp>
      <p:sp>
        <p:nvSpPr>
          <p:cNvPr id="15" name="TextovéPole 14"/>
          <p:cNvSpPr txBox="1"/>
          <p:nvPr/>
        </p:nvSpPr>
        <p:spPr>
          <a:xfrm>
            <a:off x="4067944" y="4407495"/>
            <a:ext cx="1584176" cy="461665"/>
          </a:xfrm>
          <a:prstGeom prst="rect">
            <a:avLst/>
          </a:prstGeom>
          <a:noFill/>
        </p:spPr>
        <p:txBody>
          <a:bodyPr wrap="square" rtlCol="0">
            <a:spAutoFit/>
          </a:bodyPr>
          <a:lstStyle/>
          <a:p>
            <a:r>
              <a:rPr lang="cs-CZ" sz="2400" dirty="0" smtClean="0">
                <a:solidFill>
                  <a:srgbClr val="0070C0"/>
                </a:solidFill>
              </a:rPr>
              <a:t>cisterciáků</a:t>
            </a:r>
            <a:endParaRPr lang="cs-CZ" sz="2400" dirty="0">
              <a:solidFill>
                <a:srgbClr val="0070C0"/>
              </a:solidFill>
            </a:endParaRPr>
          </a:p>
        </p:txBody>
      </p:sp>
      <p:sp>
        <p:nvSpPr>
          <p:cNvPr id="16" name="TextovéPole 15"/>
          <p:cNvSpPr txBox="1"/>
          <p:nvPr/>
        </p:nvSpPr>
        <p:spPr>
          <a:xfrm>
            <a:off x="3923928" y="5085184"/>
            <a:ext cx="2160240" cy="461665"/>
          </a:xfrm>
          <a:prstGeom prst="rect">
            <a:avLst/>
          </a:prstGeom>
          <a:noFill/>
        </p:spPr>
        <p:txBody>
          <a:bodyPr wrap="square" rtlCol="0">
            <a:spAutoFit/>
          </a:bodyPr>
          <a:lstStyle/>
          <a:p>
            <a:r>
              <a:rPr lang="cs-CZ" sz="2400" dirty="0" smtClean="0">
                <a:solidFill>
                  <a:srgbClr val="0070C0"/>
                </a:solidFill>
              </a:rPr>
              <a:t>premonstrátů</a:t>
            </a:r>
            <a:endParaRPr lang="cs-CZ" sz="2400" dirty="0">
              <a:solidFill>
                <a:srgbClr val="0070C0"/>
              </a:solidFill>
            </a:endParaRPr>
          </a:p>
        </p:txBody>
      </p:sp>
    </p:spTree>
    <p:extLst>
      <p:ext uri="{BB962C8B-B14F-4D97-AF65-F5344CB8AC3E}">
        <p14:creationId xmlns:p14="http://schemas.microsoft.com/office/powerpoint/2010/main" val="2206965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childTnLst>
                    </p:cTn>
                  </p:par>
                </p:childTnLst>
              </p:cTn>
              <p:nextCondLst>
                <p:cond evt="onClick" delay="0">
                  <p:tgtEl>
                    <p:spTgt spid="6"/>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ipe(down)">
                                      <p:cBhvr>
                                        <p:cTn id="13" dur="500"/>
                                        <p:tgtEl>
                                          <p:spTgt spid="15"/>
                                        </p:tgtEl>
                                      </p:cBhvr>
                                    </p:animEffect>
                                  </p:childTnLst>
                                </p:cTn>
                              </p:par>
                            </p:childTnLst>
                          </p:cTn>
                        </p:par>
                      </p:childTnLst>
                    </p:cTn>
                  </p:par>
                </p:childTnLst>
              </p:cTn>
              <p:nextCondLst>
                <p:cond evt="onClick" delay="0">
                  <p:tgtEl>
                    <p:spTgt spid="8"/>
                  </p:tgtEl>
                </p:cond>
              </p:nextCondLst>
            </p:seq>
            <p:seq concurrent="1" nextAc="seek">
              <p:cTn id="14" restart="whenNotActive" fill="hold" evtFilter="cancelBubble" nodeType="interactiveSeq">
                <p:stCondLst>
                  <p:cond evt="onClick" delay="0">
                    <p:tgtEl>
                      <p:spTgt spid="10"/>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down)">
                                      <p:cBhvr>
                                        <p:cTn id="19" dur="500"/>
                                        <p:tgtEl>
                                          <p:spTgt spid="16"/>
                                        </p:tgtEl>
                                      </p:cBhvr>
                                    </p:animEffect>
                                  </p:childTnLst>
                                </p:cTn>
                              </p:par>
                            </p:childTnLst>
                          </p:cTn>
                        </p:par>
                      </p:childTnLst>
                    </p:cTn>
                  </p:par>
                </p:childTnLst>
              </p:cTn>
              <p:nextCondLst>
                <p:cond evt="onClick" delay="0">
                  <p:tgtEl>
                    <p:spTgt spid="10"/>
                  </p:tgtEl>
                </p:cond>
              </p:nextCondLst>
            </p:seq>
          </p:childTnLst>
        </p:cTn>
      </p:par>
    </p:tnLst>
    <p:bldLst>
      <p:bldP spid="14" grpId="0"/>
      <p:bldP spid="15" grpId="0"/>
      <p:bldP spid="1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16</a:t>
            </a:fld>
            <a:endParaRPr lang="cs-CZ"/>
          </a:p>
        </p:txBody>
      </p:sp>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872" y="260648"/>
            <a:ext cx="4360127" cy="2747666"/>
          </a:xfrm>
          <a:prstGeom prst="rect">
            <a:avLst/>
          </a:prstGeom>
        </p:spPr>
      </p:pic>
      <p:pic>
        <p:nvPicPr>
          <p:cNvPr id="7" name="Obrázek 6"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3212976"/>
            <a:ext cx="2485191" cy="3454415"/>
          </a:xfrm>
          <a:prstGeom prst="rect">
            <a:avLst/>
          </a:prstGeom>
        </p:spPr>
      </p:pic>
      <p:pic>
        <p:nvPicPr>
          <p:cNvPr id="8" name="Obrázek 7"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9088" y="1826895"/>
            <a:ext cx="3943901" cy="2772162"/>
          </a:xfrm>
          <a:prstGeom prst="rect">
            <a:avLst/>
          </a:prstGeom>
        </p:spPr>
      </p:pic>
      <p:sp>
        <p:nvSpPr>
          <p:cNvPr id="9" name="TextovéPole 8"/>
          <p:cNvSpPr txBox="1"/>
          <p:nvPr/>
        </p:nvSpPr>
        <p:spPr>
          <a:xfrm>
            <a:off x="251520" y="260648"/>
            <a:ext cx="470000" cy="461665"/>
          </a:xfrm>
          <a:prstGeom prst="rect">
            <a:avLst/>
          </a:prstGeom>
          <a:noFill/>
        </p:spPr>
        <p:txBody>
          <a:bodyPr wrap="none" rtlCol="0">
            <a:spAutoFit/>
          </a:bodyPr>
          <a:lstStyle/>
          <a:p>
            <a:r>
              <a:rPr lang="cs-CZ" sz="2400" dirty="0" smtClean="0">
                <a:solidFill>
                  <a:schemeClr val="bg1"/>
                </a:solidFill>
              </a:rPr>
              <a:t>22</a:t>
            </a:r>
            <a:endParaRPr lang="cs-CZ" sz="2400" dirty="0">
              <a:solidFill>
                <a:schemeClr val="bg1"/>
              </a:solidFill>
            </a:endParaRPr>
          </a:p>
        </p:txBody>
      </p:sp>
      <p:sp>
        <p:nvSpPr>
          <p:cNvPr id="10" name="TextovéPole 9"/>
          <p:cNvSpPr txBox="1"/>
          <p:nvPr/>
        </p:nvSpPr>
        <p:spPr>
          <a:xfrm>
            <a:off x="179512" y="3140968"/>
            <a:ext cx="476412" cy="461665"/>
          </a:xfrm>
          <a:prstGeom prst="rect">
            <a:avLst/>
          </a:prstGeom>
          <a:noFill/>
        </p:spPr>
        <p:txBody>
          <a:bodyPr wrap="none" rtlCol="0">
            <a:spAutoFit/>
          </a:bodyPr>
          <a:lstStyle/>
          <a:p>
            <a:r>
              <a:rPr lang="cs-CZ" sz="2400" dirty="0" smtClean="0">
                <a:solidFill>
                  <a:srgbClr val="0070C0"/>
                </a:solidFill>
              </a:rPr>
              <a:t>23</a:t>
            </a:r>
            <a:endParaRPr lang="cs-CZ" sz="2400" dirty="0">
              <a:solidFill>
                <a:srgbClr val="0070C0"/>
              </a:solidFill>
            </a:endParaRPr>
          </a:p>
        </p:txBody>
      </p:sp>
      <p:sp>
        <p:nvSpPr>
          <p:cNvPr id="11" name="TextovéPole 10"/>
          <p:cNvSpPr txBox="1"/>
          <p:nvPr/>
        </p:nvSpPr>
        <p:spPr>
          <a:xfrm>
            <a:off x="4860032" y="1844824"/>
            <a:ext cx="490840" cy="461665"/>
          </a:xfrm>
          <a:prstGeom prst="rect">
            <a:avLst/>
          </a:prstGeom>
          <a:noFill/>
        </p:spPr>
        <p:txBody>
          <a:bodyPr wrap="none" rtlCol="0">
            <a:spAutoFit/>
          </a:bodyPr>
          <a:lstStyle/>
          <a:p>
            <a:r>
              <a:rPr lang="cs-CZ" sz="2400" dirty="0" smtClean="0">
                <a:solidFill>
                  <a:schemeClr val="bg1"/>
                </a:solidFill>
              </a:rPr>
              <a:t>24</a:t>
            </a:r>
            <a:endParaRPr lang="cs-CZ" sz="2400" dirty="0">
              <a:solidFill>
                <a:schemeClr val="bg1"/>
              </a:solidFill>
            </a:endParaRPr>
          </a:p>
        </p:txBody>
      </p:sp>
      <p:sp>
        <p:nvSpPr>
          <p:cNvPr id="12" name="TextovéPole 11"/>
          <p:cNvSpPr txBox="1"/>
          <p:nvPr/>
        </p:nvSpPr>
        <p:spPr>
          <a:xfrm>
            <a:off x="4283968" y="404664"/>
            <a:ext cx="4395005" cy="1200329"/>
          </a:xfrm>
          <a:prstGeom prst="rect">
            <a:avLst/>
          </a:prstGeom>
          <a:solidFill>
            <a:srgbClr val="FFC000"/>
          </a:solidFill>
        </p:spPr>
        <p:txBody>
          <a:bodyPr wrap="square" rtlCol="0">
            <a:spAutoFit/>
          </a:bodyPr>
          <a:lstStyle/>
          <a:p>
            <a:r>
              <a:rPr lang="cs-CZ" sz="2400" dirty="0" smtClean="0">
                <a:solidFill>
                  <a:schemeClr val="bg1"/>
                </a:solidFill>
              </a:rPr>
              <a:t>Krypta benediktinského Břevnovského kláštera-  založen 993, dnešní podoba je barokní.</a:t>
            </a:r>
            <a:endParaRPr lang="cs-CZ" sz="2400" dirty="0">
              <a:solidFill>
                <a:schemeClr val="bg1"/>
              </a:solidFill>
            </a:endParaRPr>
          </a:p>
        </p:txBody>
      </p:sp>
      <p:sp>
        <p:nvSpPr>
          <p:cNvPr id="14" name="TextovéPole 13"/>
          <p:cNvSpPr txBox="1"/>
          <p:nvPr/>
        </p:nvSpPr>
        <p:spPr>
          <a:xfrm>
            <a:off x="2123728" y="5157192"/>
            <a:ext cx="3672408" cy="1200329"/>
          </a:xfrm>
          <a:prstGeom prst="rect">
            <a:avLst/>
          </a:prstGeom>
          <a:solidFill>
            <a:srgbClr val="FFC000"/>
          </a:solidFill>
        </p:spPr>
        <p:txBody>
          <a:bodyPr wrap="square" rtlCol="0">
            <a:spAutoFit/>
          </a:bodyPr>
          <a:lstStyle/>
          <a:p>
            <a:r>
              <a:rPr lang="cs-CZ" sz="2400" dirty="0" err="1" smtClean="0">
                <a:solidFill>
                  <a:schemeClr val="bg1"/>
                </a:solidFill>
              </a:rPr>
              <a:t>Premonstrácký</a:t>
            </a:r>
            <a:r>
              <a:rPr lang="cs-CZ" sz="2400" dirty="0" smtClean="0">
                <a:solidFill>
                  <a:schemeClr val="bg1"/>
                </a:solidFill>
              </a:rPr>
              <a:t> klášter na Strahově z roku 1140, dnes</a:t>
            </a:r>
          </a:p>
          <a:p>
            <a:r>
              <a:rPr lang="cs-CZ" sz="2400" dirty="0" smtClean="0">
                <a:solidFill>
                  <a:schemeClr val="bg1"/>
                </a:solidFill>
              </a:rPr>
              <a:t> je barokně přestavěn.</a:t>
            </a:r>
            <a:endParaRPr lang="cs-CZ" sz="2400" dirty="0">
              <a:solidFill>
                <a:schemeClr val="bg1"/>
              </a:solidFill>
            </a:endParaRPr>
          </a:p>
        </p:txBody>
      </p:sp>
      <p:sp>
        <p:nvSpPr>
          <p:cNvPr id="15" name="TextovéPole 14"/>
          <p:cNvSpPr txBox="1"/>
          <p:nvPr/>
        </p:nvSpPr>
        <p:spPr>
          <a:xfrm>
            <a:off x="6625486" y="4149080"/>
            <a:ext cx="2197503" cy="1938992"/>
          </a:xfrm>
          <a:prstGeom prst="rect">
            <a:avLst/>
          </a:prstGeom>
          <a:solidFill>
            <a:srgbClr val="FFC000"/>
          </a:solidFill>
        </p:spPr>
        <p:txBody>
          <a:bodyPr wrap="square" rtlCol="0">
            <a:spAutoFit/>
          </a:bodyPr>
          <a:lstStyle/>
          <a:p>
            <a:r>
              <a:rPr lang="cs-CZ" sz="2400" dirty="0" smtClean="0">
                <a:solidFill>
                  <a:schemeClr val="bg1"/>
                </a:solidFill>
              </a:rPr>
              <a:t>Cisterciácký klášter v Plasech z roku 1144, dnešní stav je barokní</a:t>
            </a:r>
            <a:endParaRPr lang="cs-CZ" sz="2400" dirty="0">
              <a:solidFill>
                <a:schemeClr val="bg1"/>
              </a:solidFill>
            </a:endParaRPr>
          </a:p>
        </p:txBody>
      </p:sp>
    </p:spTree>
    <p:extLst>
      <p:ext uri="{BB962C8B-B14F-4D97-AF65-F5344CB8AC3E}">
        <p14:creationId xmlns:p14="http://schemas.microsoft.com/office/powerpoint/2010/main" val="2683671135"/>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ipe(down)">
                                      <p:cBhvr>
                                        <p:cTn id="13" dur="500"/>
                                        <p:tgtEl>
                                          <p:spTgt spid="14"/>
                                        </p:tgtEl>
                                      </p:cBhvr>
                                    </p:animEffect>
                                  </p:childTnLst>
                                </p:cTn>
                              </p:par>
                            </p:childTnLst>
                          </p:cTn>
                        </p:par>
                      </p:childTnLst>
                    </p:cTn>
                  </p:par>
                </p:childTnLst>
              </p:cTn>
              <p:nextCondLst>
                <p:cond evt="onClick" delay="0">
                  <p:tgtEl>
                    <p:spTgt spid="7"/>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down)">
                                      <p:cBhvr>
                                        <p:cTn id="19" dur="500"/>
                                        <p:tgtEl>
                                          <p:spTgt spid="15"/>
                                        </p:tgtEl>
                                      </p:cBhvr>
                                    </p:animEffect>
                                  </p:childTnLst>
                                </p:cTn>
                              </p:par>
                            </p:childTnLst>
                          </p:cTn>
                        </p:par>
                      </p:childTnLst>
                    </p:cTn>
                  </p:par>
                </p:childTnLst>
              </p:cTn>
              <p:nextCondLst>
                <p:cond evt="onClick" delay="0">
                  <p:tgtEl>
                    <p:spTgt spid="8"/>
                  </p:tgtEl>
                </p:cond>
              </p:nextCondLst>
            </p:seq>
          </p:childTnLst>
        </p:cTn>
      </p:par>
    </p:tnLst>
    <p:bldLst>
      <p:bldP spid="12" grpId="0" animBg="1"/>
      <p:bldP spid="14" grpId="0" animBg="1"/>
      <p:bldP spid="1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Kupecké domy a šlechtické dvorce</a:t>
            </a:r>
          </a:p>
          <a:p>
            <a:r>
              <a:rPr lang="cs-CZ" dirty="0" smtClean="0"/>
              <a:t>Románské rozvržení Starého Města pražského, centrum -  tržiště (dnešní Staroměstské náměstí)</a:t>
            </a:r>
          </a:p>
          <a:p>
            <a:r>
              <a:rPr lang="cs-CZ" dirty="0" smtClean="0"/>
              <a:t>Hrady (Přimda)</a:t>
            </a:r>
          </a:p>
          <a:p>
            <a:r>
              <a:rPr lang="cs-CZ" dirty="0" smtClean="0"/>
              <a:t>Palác Pražského hradu</a:t>
            </a:r>
          </a:p>
          <a:p>
            <a:r>
              <a:rPr lang="cs-CZ" dirty="0" smtClean="0"/>
              <a:t>Juditin most z let 1158 – 1172, další kamenný most ve střední Evropě byl jen v Řezně z let 1135 - 1146</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17</a:t>
            </a:fld>
            <a:endParaRPr lang="cs-CZ"/>
          </a:p>
        </p:txBody>
      </p:sp>
      <p:sp>
        <p:nvSpPr>
          <p:cNvPr id="4" name="Nadpis 3"/>
          <p:cNvSpPr>
            <a:spLocks noGrp="1"/>
          </p:cNvSpPr>
          <p:nvPr>
            <p:ph type="title"/>
          </p:nvPr>
        </p:nvSpPr>
        <p:spPr/>
        <p:txBody>
          <a:bodyPr/>
          <a:lstStyle/>
          <a:p>
            <a:r>
              <a:rPr lang="cs-CZ" dirty="0" smtClean="0"/>
              <a:t>Profánní (světské) stavby</a:t>
            </a:r>
            <a:endParaRPr lang="cs-CZ" dirty="0"/>
          </a:p>
        </p:txBody>
      </p:sp>
    </p:spTree>
    <p:extLst>
      <p:ext uri="{BB962C8B-B14F-4D97-AF65-F5344CB8AC3E}">
        <p14:creationId xmlns:p14="http://schemas.microsoft.com/office/powerpoint/2010/main" val="46659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a:xfrm>
            <a:off x="3631047" y="6237285"/>
            <a:ext cx="1161826" cy="365125"/>
          </a:xfrm>
        </p:spPr>
        <p:txBody>
          <a:bodyPr/>
          <a:lstStyle/>
          <a:p>
            <a:fld id="{BC5885FD-E9F6-4616-A947-C967941DDDC2}" type="slidenum">
              <a:rPr lang="cs-CZ" smtClean="0"/>
              <a:t>18</a:t>
            </a:fld>
            <a:endParaRPr lang="cs-CZ" dirty="0"/>
          </a:p>
        </p:txBody>
      </p:sp>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552404" y="1587528"/>
            <a:ext cx="5461432" cy="3423955"/>
          </a:xfrm>
          <a:prstGeom prst="rect">
            <a:avLst/>
          </a:prstGeom>
        </p:spPr>
      </p:pic>
      <p:pic>
        <p:nvPicPr>
          <p:cNvPr id="6" name="Obrázek 5"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1603" y="3542541"/>
            <a:ext cx="4351715" cy="3059869"/>
          </a:xfrm>
          <a:prstGeom prst="rect">
            <a:avLst/>
          </a:prstGeom>
        </p:spPr>
      </p:pic>
      <p:pic>
        <p:nvPicPr>
          <p:cNvPr id="7" name="Obrázek 6"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1960" y="179455"/>
            <a:ext cx="4601358" cy="3228942"/>
          </a:xfrm>
          <a:prstGeom prst="rect">
            <a:avLst/>
          </a:prstGeom>
        </p:spPr>
      </p:pic>
      <p:sp>
        <p:nvSpPr>
          <p:cNvPr id="2" name="TextovéPole 1"/>
          <p:cNvSpPr txBox="1"/>
          <p:nvPr/>
        </p:nvSpPr>
        <p:spPr>
          <a:xfrm>
            <a:off x="467544" y="476672"/>
            <a:ext cx="478016" cy="461665"/>
          </a:xfrm>
          <a:prstGeom prst="rect">
            <a:avLst/>
          </a:prstGeom>
          <a:noFill/>
        </p:spPr>
        <p:txBody>
          <a:bodyPr wrap="none" rtlCol="0">
            <a:spAutoFit/>
          </a:bodyPr>
          <a:lstStyle/>
          <a:p>
            <a:r>
              <a:rPr lang="cs-CZ" sz="2400" dirty="0" smtClean="0">
                <a:solidFill>
                  <a:srgbClr val="0070C0"/>
                </a:solidFill>
              </a:rPr>
              <a:t>25</a:t>
            </a:r>
            <a:endParaRPr lang="cs-CZ" sz="2400" dirty="0">
              <a:solidFill>
                <a:srgbClr val="0070C0"/>
              </a:solidFill>
            </a:endParaRPr>
          </a:p>
        </p:txBody>
      </p:sp>
      <p:sp>
        <p:nvSpPr>
          <p:cNvPr id="4" name="TextovéPole 3"/>
          <p:cNvSpPr txBox="1"/>
          <p:nvPr/>
        </p:nvSpPr>
        <p:spPr>
          <a:xfrm>
            <a:off x="4211960" y="188640"/>
            <a:ext cx="473206" cy="461665"/>
          </a:xfrm>
          <a:prstGeom prst="rect">
            <a:avLst/>
          </a:prstGeom>
          <a:noFill/>
        </p:spPr>
        <p:txBody>
          <a:bodyPr wrap="none" rtlCol="0">
            <a:spAutoFit/>
          </a:bodyPr>
          <a:lstStyle/>
          <a:p>
            <a:r>
              <a:rPr lang="cs-CZ" sz="2400" dirty="0" smtClean="0">
                <a:solidFill>
                  <a:schemeClr val="bg1"/>
                </a:solidFill>
              </a:rPr>
              <a:t>27</a:t>
            </a:r>
            <a:endParaRPr lang="cs-CZ" sz="2400" dirty="0">
              <a:solidFill>
                <a:schemeClr val="bg1"/>
              </a:solidFill>
            </a:endParaRPr>
          </a:p>
        </p:txBody>
      </p:sp>
      <p:sp>
        <p:nvSpPr>
          <p:cNvPr id="8" name="TextovéPole 7"/>
          <p:cNvSpPr txBox="1"/>
          <p:nvPr/>
        </p:nvSpPr>
        <p:spPr>
          <a:xfrm>
            <a:off x="4436540" y="3573016"/>
            <a:ext cx="497252" cy="461665"/>
          </a:xfrm>
          <a:prstGeom prst="rect">
            <a:avLst/>
          </a:prstGeom>
          <a:noFill/>
        </p:spPr>
        <p:txBody>
          <a:bodyPr wrap="none" rtlCol="0">
            <a:spAutoFit/>
          </a:bodyPr>
          <a:lstStyle/>
          <a:p>
            <a:r>
              <a:rPr lang="cs-CZ" sz="2400" dirty="0" smtClean="0">
                <a:solidFill>
                  <a:schemeClr val="bg1"/>
                </a:solidFill>
              </a:rPr>
              <a:t>26</a:t>
            </a:r>
            <a:endParaRPr lang="cs-CZ" sz="2400" dirty="0">
              <a:solidFill>
                <a:schemeClr val="bg1"/>
              </a:solidFill>
            </a:endParaRPr>
          </a:p>
        </p:txBody>
      </p:sp>
      <p:sp>
        <p:nvSpPr>
          <p:cNvPr id="9" name="TextovéPole 8"/>
          <p:cNvSpPr txBox="1"/>
          <p:nvPr/>
        </p:nvSpPr>
        <p:spPr>
          <a:xfrm>
            <a:off x="995085" y="4460919"/>
            <a:ext cx="2592288" cy="1569660"/>
          </a:xfrm>
          <a:prstGeom prst="rect">
            <a:avLst/>
          </a:prstGeom>
          <a:noFill/>
        </p:spPr>
        <p:txBody>
          <a:bodyPr wrap="square" rtlCol="0">
            <a:spAutoFit/>
          </a:bodyPr>
          <a:lstStyle/>
          <a:p>
            <a:r>
              <a:rPr lang="cs-CZ" sz="2400" dirty="0" smtClean="0">
                <a:solidFill>
                  <a:schemeClr val="bg1"/>
                </a:solidFill>
              </a:rPr>
              <a:t>Zbytky Juditina mostu, dnes v Muzeu Karlova mostu</a:t>
            </a:r>
            <a:endParaRPr lang="cs-CZ" sz="2400" dirty="0">
              <a:solidFill>
                <a:schemeClr val="bg1"/>
              </a:solidFill>
            </a:endParaRPr>
          </a:p>
        </p:txBody>
      </p:sp>
      <p:sp>
        <p:nvSpPr>
          <p:cNvPr id="11" name="TextovéPole 10"/>
          <p:cNvSpPr txBox="1"/>
          <p:nvPr/>
        </p:nvSpPr>
        <p:spPr>
          <a:xfrm>
            <a:off x="5292080" y="3573016"/>
            <a:ext cx="3096344" cy="1200329"/>
          </a:xfrm>
          <a:prstGeom prst="rect">
            <a:avLst/>
          </a:prstGeom>
          <a:noFill/>
        </p:spPr>
        <p:txBody>
          <a:bodyPr wrap="square" rtlCol="0">
            <a:spAutoFit/>
          </a:bodyPr>
          <a:lstStyle/>
          <a:p>
            <a:r>
              <a:rPr lang="cs-CZ" sz="2400" dirty="0" smtClean="0">
                <a:solidFill>
                  <a:schemeClr val="bg1"/>
                </a:solidFill>
              </a:rPr>
              <a:t>Zřícenina hradu Přimda s obytnou věží z 1. poloviny 12. století</a:t>
            </a:r>
            <a:endParaRPr lang="cs-CZ" sz="2400" dirty="0">
              <a:solidFill>
                <a:schemeClr val="bg1"/>
              </a:solidFill>
            </a:endParaRPr>
          </a:p>
        </p:txBody>
      </p:sp>
      <p:sp>
        <p:nvSpPr>
          <p:cNvPr id="10" name="TextovéPole 9"/>
          <p:cNvSpPr txBox="1"/>
          <p:nvPr/>
        </p:nvSpPr>
        <p:spPr>
          <a:xfrm>
            <a:off x="5796136" y="260648"/>
            <a:ext cx="2880320" cy="1569660"/>
          </a:xfrm>
          <a:prstGeom prst="rect">
            <a:avLst/>
          </a:prstGeom>
          <a:noFill/>
        </p:spPr>
        <p:txBody>
          <a:bodyPr wrap="square" rtlCol="0">
            <a:spAutoFit/>
          </a:bodyPr>
          <a:lstStyle/>
          <a:p>
            <a:r>
              <a:rPr lang="cs-CZ" sz="2400" dirty="0" smtClean="0">
                <a:solidFill>
                  <a:schemeClr val="bg1"/>
                </a:solidFill>
              </a:rPr>
              <a:t>Menší Malostranská mostecká věž byla součástí Juditina mostu</a:t>
            </a:r>
            <a:endParaRPr lang="cs-CZ" sz="2400" dirty="0">
              <a:solidFill>
                <a:schemeClr val="bg1"/>
              </a:solidFill>
            </a:endParaRPr>
          </a:p>
        </p:txBody>
      </p:sp>
    </p:spTree>
    <p:extLst>
      <p:ext uri="{BB962C8B-B14F-4D97-AF65-F5344CB8AC3E}">
        <p14:creationId xmlns:p14="http://schemas.microsoft.com/office/powerpoint/2010/main" val="1526944214"/>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nextCondLst>
                <p:cond evt="onClick" delay="0">
                  <p:tgtEl>
                    <p:spTgt spid="6"/>
                  </p:tgtEl>
                </p:cond>
              </p:nextCondLst>
            </p:seq>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down)">
                                      <p:cBhvr>
                                        <p:cTn id="19" dur="500"/>
                                        <p:tgtEl>
                                          <p:spTgt spid="10"/>
                                        </p:tgtEl>
                                      </p:cBhvr>
                                    </p:animEffect>
                                  </p:childTnLst>
                                </p:cTn>
                              </p:par>
                            </p:childTnLst>
                          </p:cTn>
                        </p:par>
                      </p:childTnLst>
                    </p:cTn>
                  </p:par>
                </p:childTnLst>
              </p:cTn>
              <p:nextCondLst>
                <p:cond evt="onClick" delay="0">
                  <p:tgtEl>
                    <p:spTgt spid="7"/>
                  </p:tgtEl>
                </p:cond>
              </p:nextCondLst>
            </p:seq>
          </p:childTnLst>
        </p:cTn>
      </p:par>
    </p:tnLst>
    <p:bldLst>
      <p:bldP spid="9" grpId="0"/>
      <p:bldP spid="11"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Sochařství a malířství  bylo podřízeno architektuře, tvořily jeden celek</a:t>
            </a:r>
          </a:p>
          <a:p>
            <a:r>
              <a:rPr lang="cs-CZ" dirty="0" smtClean="0"/>
              <a:t>Nástěnné malby seznamovaly lidi, kteří neuměli číst,</a:t>
            </a:r>
          </a:p>
          <a:p>
            <a:pPr marL="0" indent="0">
              <a:buNone/>
            </a:pPr>
            <a:r>
              <a:rPr lang="cs-CZ" dirty="0" smtClean="0"/>
              <a:t>    s biblickými příběhy</a:t>
            </a:r>
          </a:p>
          <a:p>
            <a:r>
              <a:rPr lang="cs-CZ" dirty="0" smtClean="0"/>
              <a:t> Vzdělaným a bohatým sloužili ručně psané a     iluminované  knihy</a:t>
            </a:r>
          </a:p>
          <a:p>
            <a:r>
              <a:rPr lang="cs-CZ" dirty="0" smtClean="0"/>
              <a:t>Rozvíjelo se zlatnictví, kovolitectví, textilní umění</a:t>
            </a:r>
          </a:p>
          <a:p>
            <a:r>
              <a:rPr lang="cs-CZ" dirty="0" smtClean="0"/>
              <a:t>Okna chrámů byla vyplněna vitrážemi  </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19</a:t>
            </a:fld>
            <a:endParaRPr lang="cs-CZ"/>
          </a:p>
        </p:txBody>
      </p:sp>
      <p:sp>
        <p:nvSpPr>
          <p:cNvPr id="4" name="Nadpis 3"/>
          <p:cNvSpPr>
            <a:spLocks noGrp="1"/>
          </p:cNvSpPr>
          <p:nvPr>
            <p:ph type="title"/>
          </p:nvPr>
        </p:nvSpPr>
        <p:spPr>
          <a:xfrm>
            <a:off x="2339752" y="908720"/>
            <a:ext cx="6347048" cy="1252728"/>
          </a:xfrm>
        </p:spPr>
        <p:txBody>
          <a:bodyPr/>
          <a:lstStyle/>
          <a:p>
            <a:r>
              <a:rPr lang="cs-CZ" dirty="0" smtClean="0">
                <a:solidFill>
                  <a:srgbClr val="002060"/>
                </a:solidFill>
              </a:rPr>
              <a:t>Sochařství a malířství</a:t>
            </a:r>
            <a:endParaRPr lang="cs-CZ" dirty="0">
              <a:solidFill>
                <a:srgbClr val="002060"/>
              </a:solidFill>
            </a:endParaRPr>
          </a:p>
        </p:txBody>
      </p:sp>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301700"/>
            <a:ext cx="1872208" cy="2270151"/>
          </a:xfrm>
          <a:prstGeom prst="rect">
            <a:avLst/>
          </a:prstGeom>
        </p:spPr>
      </p:pic>
      <p:sp>
        <p:nvSpPr>
          <p:cNvPr id="6" name="TextovéPole 5"/>
          <p:cNvSpPr txBox="1"/>
          <p:nvPr/>
        </p:nvSpPr>
        <p:spPr>
          <a:xfrm>
            <a:off x="761032" y="231031"/>
            <a:ext cx="354584" cy="461665"/>
          </a:xfrm>
          <a:prstGeom prst="rect">
            <a:avLst/>
          </a:prstGeom>
          <a:noFill/>
        </p:spPr>
        <p:txBody>
          <a:bodyPr wrap="none" rtlCol="0">
            <a:spAutoFit/>
          </a:bodyPr>
          <a:lstStyle/>
          <a:p>
            <a:r>
              <a:rPr lang="cs-CZ" sz="2400" dirty="0" smtClean="0">
                <a:solidFill>
                  <a:schemeClr val="bg1"/>
                </a:solidFill>
              </a:rPr>
              <a:t>8</a:t>
            </a:r>
            <a:endParaRPr lang="cs-CZ" sz="2400" dirty="0">
              <a:solidFill>
                <a:schemeClr val="bg1"/>
              </a:solidFill>
            </a:endParaRPr>
          </a:p>
        </p:txBody>
      </p:sp>
    </p:spTree>
    <p:extLst>
      <p:ext uri="{BB962C8B-B14F-4D97-AF65-F5344CB8AC3E}">
        <p14:creationId xmlns:p14="http://schemas.microsoft.com/office/powerpoint/2010/main" val="2529408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20</a:t>
            </a:fld>
            <a:endParaRPr lang="cs-CZ"/>
          </a:p>
        </p:txBody>
      </p:sp>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7" y="836712"/>
            <a:ext cx="3819141" cy="2891636"/>
          </a:xfrm>
          <a:prstGeom prst="rect">
            <a:avLst/>
          </a:prstGeom>
        </p:spPr>
      </p:pic>
      <p:sp>
        <p:nvSpPr>
          <p:cNvPr id="2" name="TextovéPole 1"/>
          <p:cNvSpPr txBox="1"/>
          <p:nvPr/>
        </p:nvSpPr>
        <p:spPr>
          <a:xfrm>
            <a:off x="3311860" y="116632"/>
            <a:ext cx="2520280" cy="707886"/>
          </a:xfrm>
          <a:prstGeom prst="rect">
            <a:avLst/>
          </a:prstGeom>
          <a:noFill/>
        </p:spPr>
        <p:txBody>
          <a:bodyPr wrap="square" rtlCol="0">
            <a:spAutoFit/>
          </a:bodyPr>
          <a:lstStyle/>
          <a:p>
            <a:r>
              <a:rPr lang="cs-CZ" sz="4000" dirty="0" smtClean="0">
                <a:solidFill>
                  <a:srgbClr val="002060"/>
                </a:solidFill>
              </a:rPr>
              <a:t>Sochařství</a:t>
            </a:r>
            <a:endParaRPr lang="cs-CZ" sz="4000" dirty="0">
              <a:solidFill>
                <a:srgbClr val="002060"/>
              </a:solidFill>
            </a:endParaRPr>
          </a:p>
        </p:txBody>
      </p:sp>
      <p:pic>
        <p:nvPicPr>
          <p:cNvPr id="4" name="Obrázek 3" descr="Výřez obrazovk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3861048"/>
            <a:ext cx="3923927" cy="2633816"/>
          </a:xfrm>
          <a:prstGeom prst="rect">
            <a:avLst/>
          </a:prstGeom>
        </p:spPr>
      </p:pic>
      <p:pic>
        <p:nvPicPr>
          <p:cNvPr id="6" name="Obrázek 5" descr="Výřez obrazovk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16016" y="3861048"/>
            <a:ext cx="3872050" cy="2452656"/>
          </a:xfrm>
          <a:prstGeom prst="rect">
            <a:avLst/>
          </a:prstGeom>
        </p:spPr>
      </p:pic>
      <p:sp>
        <p:nvSpPr>
          <p:cNvPr id="7" name="TextovéPole 6"/>
          <p:cNvSpPr txBox="1"/>
          <p:nvPr/>
        </p:nvSpPr>
        <p:spPr>
          <a:xfrm>
            <a:off x="467544" y="836712"/>
            <a:ext cx="497252" cy="461665"/>
          </a:xfrm>
          <a:prstGeom prst="rect">
            <a:avLst/>
          </a:prstGeom>
          <a:noFill/>
        </p:spPr>
        <p:txBody>
          <a:bodyPr wrap="none" rtlCol="0">
            <a:spAutoFit/>
          </a:bodyPr>
          <a:lstStyle/>
          <a:p>
            <a:r>
              <a:rPr lang="cs-CZ" sz="2400" dirty="0" smtClean="0">
                <a:solidFill>
                  <a:schemeClr val="bg1"/>
                </a:solidFill>
              </a:rPr>
              <a:t>28</a:t>
            </a:r>
            <a:endParaRPr lang="cs-CZ" sz="2400" dirty="0">
              <a:solidFill>
                <a:schemeClr val="bg1"/>
              </a:solidFill>
            </a:endParaRPr>
          </a:p>
        </p:txBody>
      </p:sp>
      <p:sp>
        <p:nvSpPr>
          <p:cNvPr id="8" name="TextovéPole 7"/>
          <p:cNvSpPr txBox="1"/>
          <p:nvPr/>
        </p:nvSpPr>
        <p:spPr>
          <a:xfrm>
            <a:off x="395536" y="3789040"/>
            <a:ext cx="495649" cy="461665"/>
          </a:xfrm>
          <a:prstGeom prst="rect">
            <a:avLst/>
          </a:prstGeom>
          <a:noFill/>
        </p:spPr>
        <p:txBody>
          <a:bodyPr wrap="none" rtlCol="0">
            <a:spAutoFit/>
          </a:bodyPr>
          <a:lstStyle/>
          <a:p>
            <a:r>
              <a:rPr lang="cs-CZ" sz="2400" dirty="0" smtClean="0">
                <a:solidFill>
                  <a:schemeClr val="bg1"/>
                </a:solidFill>
              </a:rPr>
              <a:t>29</a:t>
            </a:r>
            <a:endParaRPr lang="cs-CZ" sz="2400" dirty="0">
              <a:solidFill>
                <a:schemeClr val="bg1"/>
              </a:solidFill>
            </a:endParaRPr>
          </a:p>
        </p:txBody>
      </p:sp>
      <p:sp>
        <p:nvSpPr>
          <p:cNvPr id="9" name="TextovéPole 8"/>
          <p:cNvSpPr txBox="1"/>
          <p:nvPr/>
        </p:nvSpPr>
        <p:spPr>
          <a:xfrm>
            <a:off x="4716016" y="3789040"/>
            <a:ext cx="502061" cy="461665"/>
          </a:xfrm>
          <a:prstGeom prst="rect">
            <a:avLst/>
          </a:prstGeom>
          <a:noFill/>
        </p:spPr>
        <p:txBody>
          <a:bodyPr wrap="none" rtlCol="0">
            <a:spAutoFit/>
          </a:bodyPr>
          <a:lstStyle/>
          <a:p>
            <a:r>
              <a:rPr lang="cs-CZ" sz="2400" dirty="0" smtClean="0">
                <a:solidFill>
                  <a:schemeClr val="bg1"/>
                </a:solidFill>
              </a:rPr>
              <a:t>30</a:t>
            </a:r>
            <a:endParaRPr lang="cs-CZ" sz="2400" dirty="0">
              <a:solidFill>
                <a:schemeClr val="bg1"/>
              </a:solidFill>
            </a:endParaRPr>
          </a:p>
        </p:txBody>
      </p:sp>
      <p:sp>
        <p:nvSpPr>
          <p:cNvPr id="11" name="TextovéPole 10"/>
          <p:cNvSpPr txBox="1"/>
          <p:nvPr/>
        </p:nvSpPr>
        <p:spPr>
          <a:xfrm>
            <a:off x="4245106" y="877403"/>
            <a:ext cx="3639261" cy="1200329"/>
          </a:xfrm>
          <a:prstGeom prst="rect">
            <a:avLst/>
          </a:prstGeom>
          <a:solidFill>
            <a:srgbClr val="FFC000"/>
          </a:solidFill>
        </p:spPr>
        <p:txBody>
          <a:bodyPr wrap="square" rtlCol="0">
            <a:spAutoFit/>
          </a:bodyPr>
          <a:lstStyle/>
          <a:p>
            <a:r>
              <a:rPr lang="cs-CZ" sz="2400" dirty="0" smtClean="0">
                <a:solidFill>
                  <a:schemeClr val="bg1"/>
                </a:solidFill>
              </a:rPr>
              <a:t>Triptych z baziliky sv. Jiří, vlevo obě zakládající abatyše</a:t>
            </a:r>
            <a:endParaRPr lang="cs-CZ" sz="2400" dirty="0">
              <a:solidFill>
                <a:schemeClr val="bg1"/>
              </a:solidFill>
            </a:endParaRPr>
          </a:p>
        </p:txBody>
      </p:sp>
      <p:sp>
        <p:nvSpPr>
          <p:cNvPr id="12" name="TextovéPole 11"/>
          <p:cNvSpPr txBox="1"/>
          <p:nvPr/>
        </p:nvSpPr>
        <p:spPr>
          <a:xfrm>
            <a:off x="4368062" y="2392192"/>
            <a:ext cx="4356993" cy="1569660"/>
          </a:xfrm>
          <a:prstGeom prst="rect">
            <a:avLst/>
          </a:prstGeom>
          <a:solidFill>
            <a:srgbClr val="FFC000"/>
          </a:solidFill>
        </p:spPr>
        <p:txBody>
          <a:bodyPr wrap="square" rtlCol="0">
            <a:spAutoFit/>
          </a:bodyPr>
          <a:lstStyle/>
          <a:p>
            <a:r>
              <a:rPr lang="cs-CZ" sz="2400" dirty="0" smtClean="0">
                <a:solidFill>
                  <a:schemeClr val="bg1"/>
                </a:solidFill>
              </a:rPr>
              <a:t>Nejpočetnější sochařský soubor románského umění v Čechách, kostel sv. Jakuba v Jakubu u Kutné Hory</a:t>
            </a:r>
            <a:endParaRPr lang="cs-CZ" sz="2400" dirty="0">
              <a:solidFill>
                <a:schemeClr val="bg1"/>
              </a:solidFill>
            </a:endParaRPr>
          </a:p>
        </p:txBody>
      </p:sp>
      <p:sp>
        <p:nvSpPr>
          <p:cNvPr id="13" name="TextovéPole 12"/>
          <p:cNvSpPr txBox="1"/>
          <p:nvPr/>
        </p:nvSpPr>
        <p:spPr>
          <a:xfrm>
            <a:off x="5508104" y="5406315"/>
            <a:ext cx="2520280" cy="830997"/>
          </a:xfrm>
          <a:prstGeom prst="rect">
            <a:avLst/>
          </a:prstGeom>
          <a:noFill/>
        </p:spPr>
        <p:txBody>
          <a:bodyPr wrap="square" rtlCol="0">
            <a:spAutoFit/>
          </a:bodyPr>
          <a:lstStyle/>
          <a:p>
            <a:r>
              <a:rPr lang="cs-CZ" sz="2400" dirty="0" smtClean="0">
                <a:solidFill>
                  <a:schemeClr val="bg1"/>
                </a:solidFill>
              </a:rPr>
              <a:t>Tympanon nade dveřmi kostela</a:t>
            </a:r>
            <a:endParaRPr lang="cs-CZ" sz="2400" dirty="0">
              <a:solidFill>
                <a:schemeClr val="bg1"/>
              </a:solidFill>
            </a:endParaRPr>
          </a:p>
        </p:txBody>
      </p:sp>
    </p:spTree>
    <p:extLst>
      <p:ext uri="{BB962C8B-B14F-4D97-AF65-F5344CB8AC3E}">
        <p14:creationId xmlns:p14="http://schemas.microsoft.com/office/powerpoint/2010/main" val="300393225"/>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nextCondLst>
                <p:cond evt="onClick" delay="0">
                  <p:tgtEl>
                    <p:spTgt spid="4"/>
                  </p:tgtEl>
                </p:cond>
              </p:nextCondLst>
            </p:seq>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wipe(down)">
                                      <p:cBhvr>
                                        <p:cTn id="13" dur="500"/>
                                        <p:tgtEl>
                                          <p:spTgt spid="13"/>
                                        </p:tgtEl>
                                      </p:cBhvr>
                                    </p:animEffect>
                                  </p:childTnLst>
                                </p:cTn>
                              </p:par>
                            </p:childTnLst>
                          </p:cTn>
                        </p:par>
                      </p:childTnLst>
                    </p:cTn>
                  </p:par>
                </p:childTnLst>
              </p:cTn>
              <p:nextCondLst>
                <p:cond evt="onClick" delay="0">
                  <p:tgtEl>
                    <p:spTgt spid="6"/>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down)">
                                      <p:cBhvr>
                                        <p:cTn id="19" dur="500"/>
                                        <p:tgtEl>
                                          <p:spTgt spid="11"/>
                                        </p:tgtEl>
                                      </p:cBhvr>
                                    </p:animEffect>
                                  </p:childTnLst>
                                </p:cTn>
                              </p:par>
                            </p:childTnLst>
                          </p:cTn>
                        </p:par>
                      </p:childTnLst>
                    </p:cTn>
                  </p:par>
                </p:childTnLst>
              </p:cTn>
              <p:nextCondLst>
                <p:cond evt="onClick" delay="0">
                  <p:tgtEl>
                    <p:spTgt spid="5"/>
                  </p:tgtEl>
                </p:cond>
              </p:nextCondLst>
            </p:seq>
          </p:childTnLst>
        </p:cTn>
      </p:par>
    </p:tnLst>
    <p:bldLst>
      <p:bldP spid="11" grpId="0" animBg="1"/>
      <p:bldP spid="12" grpId="0" animBg="1"/>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21</a:t>
            </a:fld>
            <a:endParaRPr lang="cs-CZ"/>
          </a:p>
        </p:txBody>
      </p:sp>
      <p:sp>
        <p:nvSpPr>
          <p:cNvPr id="5" name="TextovéPole 4"/>
          <p:cNvSpPr txBox="1"/>
          <p:nvPr/>
        </p:nvSpPr>
        <p:spPr>
          <a:xfrm>
            <a:off x="2303748" y="260648"/>
            <a:ext cx="4536504" cy="707886"/>
          </a:xfrm>
          <a:prstGeom prst="rect">
            <a:avLst/>
          </a:prstGeom>
          <a:noFill/>
        </p:spPr>
        <p:txBody>
          <a:bodyPr wrap="square" rtlCol="0">
            <a:spAutoFit/>
          </a:bodyPr>
          <a:lstStyle/>
          <a:p>
            <a:r>
              <a:rPr lang="cs-CZ" sz="4000" dirty="0" smtClean="0">
                <a:solidFill>
                  <a:srgbClr val="002060"/>
                </a:solidFill>
              </a:rPr>
              <a:t>Nástěnné malířství</a:t>
            </a:r>
            <a:endParaRPr lang="cs-CZ" sz="4000" dirty="0">
              <a:solidFill>
                <a:srgbClr val="002060"/>
              </a:solidFill>
            </a:endParaRPr>
          </a:p>
        </p:txBody>
      </p:sp>
      <p:pic>
        <p:nvPicPr>
          <p:cNvPr id="6" name="Obrázek 5"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1085843"/>
            <a:ext cx="3483558" cy="5602925"/>
          </a:xfrm>
          <a:prstGeom prst="rect">
            <a:avLst/>
          </a:prstGeom>
        </p:spPr>
      </p:pic>
      <p:pic>
        <p:nvPicPr>
          <p:cNvPr id="7" name="Obrázek 6"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8014" y="3747542"/>
            <a:ext cx="3852428" cy="2941226"/>
          </a:xfrm>
          <a:prstGeom prst="rect">
            <a:avLst/>
          </a:prstGeom>
        </p:spPr>
      </p:pic>
      <p:sp>
        <p:nvSpPr>
          <p:cNvPr id="8" name="TextovéPole 7"/>
          <p:cNvSpPr txBox="1"/>
          <p:nvPr/>
        </p:nvSpPr>
        <p:spPr>
          <a:xfrm>
            <a:off x="4355976" y="932446"/>
            <a:ext cx="4536504" cy="2677656"/>
          </a:xfrm>
          <a:prstGeom prst="rect">
            <a:avLst/>
          </a:prstGeom>
          <a:solidFill>
            <a:srgbClr val="FFC000"/>
          </a:solidFill>
        </p:spPr>
        <p:txBody>
          <a:bodyPr wrap="square" rtlCol="0">
            <a:spAutoFit/>
          </a:bodyPr>
          <a:lstStyle/>
          <a:p>
            <a:r>
              <a:rPr lang="cs-CZ" sz="2400" dirty="0" smtClean="0">
                <a:solidFill>
                  <a:schemeClr val="bg1"/>
                </a:solidFill>
              </a:rPr>
              <a:t>Nástěnné malířství z rotundy sv. Kateřiny ve Znojmě. V pásech na stěnách rotundy jsou znázorněny výjevy ze života Krista a legenda o původu Přemyslovců, jak ji zaznamenal Kosmas. ( zemřel roku 1125) Malby z roku 1134.</a:t>
            </a:r>
            <a:endParaRPr lang="cs-CZ" sz="2400" dirty="0">
              <a:solidFill>
                <a:schemeClr val="bg1"/>
              </a:solidFill>
            </a:endParaRPr>
          </a:p>
        </p:txBody>
      </p:sp>
      <p:sp>
        <p:nvSpPr>
          <p:cNvPr id="10" name="TextovéPole 9"/>
          <p:cNvSpPr txBox="1"/>
          <p:nvPr/>
        </p:nvSpPr>
        <p:spPr>
          <a:xfrm>
            <a:off x="1115616" y="5592142"/>
            <a:ext cx="2808312" cy="584775"/>
          </a:xfrm>
          <a:prstGeom prst="rect">
            <a:avLst/>
          </a:prstGeom>
          <a:noFill/>
        </p:spPr>
        <p:txBody>
          <a:bodyPr wrap="square" rtlCol="0">
            <a:spAutoFit/>
          </a:bodyPr>
          <a:lstStyle/>
          <a:p>
            <a:r>
              <a:rPr lang="cs-CZ" sz="3200" dirty="0" smtClean="0">
                <a:solidFill>
                  <a:schemeClr val="bg1"/>
                </a:solidFill>
              </a:rPr>
              <a:t>Král Vratislav I</a:t>
            </a:r>
            <a:r>
              <a:rPr lang="cs-CZ" sz="2400" dirty="0" smtClean="0">
                <a:solidFill>
                  <a:schemeClr val="bg1"/>
                </a:solidFill>
              </a:rPr>
              <a:t>.</a:t>
            </a:r>
            <a:endParaRPr lang="cs-CZ" sz="2400" dirty="0">
              <a:solidFill>
                <a:schemeClr val="bg1"/>
              </a:solidFill>
            </a:endParaRPr>
          </a:p>
        </p:txBody>
      </p:sp>
      <p:sp>
        <p:nvSpPr>
          <p:cNvPr id="11" name="TextovéPole 10"/>
          <p:cNvSpPr txBox="1"/>
          <p:nvPr/>
        </p:nvSpPr>
        <p:spPr>
          <a:xfrm>
            <a:off x="5508104" y="6021288"/>
            <a:ext cx="2304256" cy="523220"/>
          </a:xfrm>
          <a:prstGeom prst="rect">
            <a:avLst/>
          </a:prstGeom>
          <a:noFill/>
        </p:spPr>
        <p:txBody>
          <a:bodyPr wrap="square" rtlCol="0">
            <a:spAutoFit/>
          </a:bodyPr>
          <a:lstStyle/>
          <a:p>
            <a:r>
              <a:rPr lang="cs-CZ" sz="2800" dirty="0" smtClean="0">
                <a:solidFill>
                  <a:schemeClr val="bg1"/>
                </a:solidFill>
              </a:rPr>
              <a:t>Přemysl Oráč</a:t>
            </a:r>
            <a:endParaRPr lang="cs-CZ" sz="2800" dirty="0">
              <a:solidFill>
                <a:schemeClr val="bg1"/>
              </a:solidFill>
            </a:endParaRPr>
          </a:p>
        </p:txBody>
      </p:sp>
      <p:sp>
        <p:nvSpPr>
          <p:cNvPr id="12" name="TextovéPole 11"/>
          <p:cNvSpPr txBox="1"/>
          <p:nvPr/>
        </p:nvSpPr>
        <p:spPr>
          <a:xfrm>
            <a:off x="683568" y="1052736"/>
            <a:ext cx="441146" cy="461665"/>
          </a:xfrm>
          <a:prstGeom prst="rect">
            <a:avLst/>
          </a:prstGeom>
          <a:noFill/>
        </p:spPr>
        <p:txBody>
          <a:bodyPr wrap="none" rtlCol="0">
            <a:spAutoFit/>
          </a:bodyPr>
          <a:lstStyle/>
          <a:p>
            <a:r>
              <a:rPr lang="cs-CZ" sz="2400" dirty="0" smtClean="0">
                <a:solidFill>
                  <a:schemeClr val="bg1"/>
                </a:solidFill>
              </a:rPr>
              <a:t>31</a:t>
            </a:r>
            <a:endParaRPr lang="cs-CZ" sz="2400" dirty="0">
              <a:solidFill>
                <a:schemeClr val="bg1"/>
              </a:solidFill>
            </a:endParaRPr>
          </a:p>
        </p:txBody>
      </p:sp>
      <p:sp>
        <p:nvSpPr>
          <p:cNvPr id="13" name="TextovéPole 12"/>
          <p:cNvSpPr txBox="1"/>
          <p:nvPr/>
        </p:nvSpPr>
        <p:spPr>
          <a:xfrm>
            <a:off x="4716016" y="3717032"/>
            <a:ext cx="476412" cy="461665"/>
          </a:xfrm>
          <a:prstGeom prst="rect">
            <a:avLst/>
          </a:prstGeom>
          <a:noFill/>
        </p:spPr>
        <p:txBody>
          <a:bodyPr wrap="none" rtlCol="0">
            <a:spAutoFit/>
          </a:bodyPr>
          <a:lstStyle/>
          <a:p>
            <a:r>
              <a:rPr lang="cs-CZ" sz="2400" dirty="0" smtClean="0">
                <a:solidFill>
                  <a:schemeClr val="bg1"/>
                </a:solidFill>
              </a:rPr>
              <a:t>32</a:t>
            </a:r>
            <a:endParaRPr lang="cs-CZ" sz="2400" dirty="0">
              <a:solidFill>
                <a:schemeClr val="bg1"/>
              </a:solidFill>
            </a:endParaRPr>
          </a:p>
        </p:txBody>
      </p:sp>
    </p:spTree>
    <p:extLst>
      <p:ext uri="{BB962C8B-B14F-4D97-AF65-F5344CB8AC3E}">
        <p14:creationId xmlns:p14="http://schemas.microsoft.com/office/powerpoint/2010/main" val="1372192908"/>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childTnLst>
              </p:cTn>
              <p:nextCondLst>
                <p:cond evt="onClick" delay="0">
                  <p:tgtEl>
                    <p:spTgt spid="6"/>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nextCondLst>
                <p:cond evt="onClick" delay="0">
                  <p:tgtEl>
                    <p:spTgt spid="7"/>
                  </p:tgtEl>
                </p:cond>
              </p:nextCondLst>
            </p:seq>
          </p:childTnLst>
        </p:cTn>
      </p:par>
    </p:tnLst>
    <p:bldLst>
      <p:bldP spid="10"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22</a:t>
            </a:fld>
            <a:endParaRPr lang="cs-CZ"/>
          </a:p>
        </p:txBody>
      </p:sp>
      <p:sp>
        <p:nvSpPr>
          <p:cNvPr id="3" name="TextovéPole 2"/>
          <p:cNvSpPr txBox="1"/>
          <p:nvPr/>
        </p:nvSpPr>
        <p:spPr>
          <a:xfrm>
            <a:off x="3621448" y="133184"/>
            <a:ext cx="3024336" cy="707886"/>
          </a:xfrm>
          <a:prstGeom prst="rect">
            <a:avLst/>
          </a:prstGeom>
          <a:noFill/>
        </p:spPr>
        <p:txBody>
          <a:bodyPr wrap="square" rtlCol="0">
            <a:spAutoFit/>
          </a:bodyPr>
          <a:lstStyle/>
          <a:p>
            <a:r>
              <a:rPr lang="cs-CZ" sz="4000" dirty="0" smtClean="0">
                <a:solidFill>
                  <a:srgbClr val="002060"/>
                </a:solidFill>
              </a:rPr>
              <a:t>Knižní malba</a:t>
            </a:r>
            <a:endParaRPr lang="cs-CZ" sz="4000" dirty="0">
              <a:solidFill>
                <a:srgbClr val="002060"/>
              </a:solidFill>
            </a:endParaRPr>
          </a:p>
        </p:txBody>
      </p:sp>
      <p:pic>
        <p:nvPicPr>
          <p:cNvPr id="4" name="Obrázek 3"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611" y="206453"/>
            <a:ext cx="3086531" cy="3486637"/>
          </a:xfrm>
          <a:prstGeom prst="rect">
            <a:avLst/>
          </a:prstGeom>
        </p:spPr>
      </p:pic>
      <p:pic>
        <p:nvPicPr>
          <p:cNvPr id="5" name="Obrázek 4"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2405" y="856712"/>
            <a:ext cx="2257740" cy="1876687"/>
          </a:xfrm>
          <a:prstGeom prst="rect">
            <a:avLst/>
          </a:prstGeom>
        </p:spPr>
      </p:pic>
      <p:pic>
        <p:nvPicPr>
          <p:cNvPr id="8" name="Obrázek 7"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74384" y="2924944"/>
            <a:ext cx="2379080" cy="2932988"/>
          </a:xfrm>
          <a:prstGeom prst="rect">
            <a:avLst/>
          </a:prstGeom>
        </p:spPr>
      </p:pic>
      <p:pic>
        <p:nvPicPr>
          <p:cNvPr id="9" name="Obrázek 8" descr="Výřez obrazovky"/>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2266" y="3764327"/>
            <a:ext cx="1775821" cy="3059467"/>
          </a:xfrm>
          <a:prstGeom prst="rect">
            <a:avLst/>
          </a:prstGeom>
        </p:spPr>
      </p:pic>
      <p:sp>
        <p:nvSpPr>
          <p:cNvPr id="10" name="TextovéPole 9"/>
          <p:cNvSpPr txBox="1"/>
          <p:nvPr/>
        </p:nvSpPr>
        <p:spPr>
          <a:xfrm>
            <a:off x="3059832" y="856712"/>
            <a:ext cx="2304256" cy="1569660"/>
          </a:xfrm>
          <a:prstGeom prst="rect">
            <a:avLst/>
          </a:prstGeom>
          <a:solidFill>
            <a:srgbClr val="FFC000"/>
          </a:solidFill>
        </p:spPr>
        <p:txBody>
          <a:bodyPr wrap="square" rtlCol="0">
            <a:spAutoFit/>
          </a:bodyPr>
          <a:lstStyle/>
          <a:p>
            <a:r>
              <a:rPr lang="cs-CZ" sz="2400" dirty="0" smtClean="0">
                <a:solidFill>
                  <a:schemeClr val="bg1"/>
                </a:solidFill>
              </a:rPr>
              <a:t>Latinsky psaná </a:t>
            </a:r>
            <a:r>
              <a:rPr lang="cs-CZ" sz="2400" dirty="0" err="1" smtClean="0">
                <a:solidFill>
                  <a:schemeClr val="bg1"/>
                </a:solidFill>
              </a:rPr>
              <a:t>Gumpoldova</a:t>
            </a:r>
            <a:r>
              <a:rPr lang="cs-CZ" sz="2400" dirty="0" smtClean="0">
                <a:solidFill>
                  <a:schemeClr val="bg1"/>
                </a:solidFill>
              </a:rPr>
              <a:t> legenda o sv. Václavovi</a:t>
            </a:r>
            <a:endParaRPr lang="cs-CZ" sz="2400" dirty="0">
              <a:solidFill>
                <a:schemeClr val="bg1"/>
              </a:solidFill>
            </a:endParaRPr>
          </a:p>
        </p:txBody>
      </p:sp>
      <p:sp>
        <p:nvSpPr>
          <p:cNvPr id="11" name="TextovéPole 10"/>
          <p:cNvSpPr txBox="1"/>
          <p:nvPr/>
        </p:nvSpPr>
        <p:spPr>
          <a:xfrm>
            <a:off x="3348028" y="2804735"/>
            <a:ext cx="3672243" cy="1200329"/>
          </a:xfrm>
          <a:prstGeom prst="rect">
            <a:avLst/>
          </a:prstGeom>
          <a:solidFill>
            <a:srgbClr val="FFC000"/>
          </a:solidFill>
        </p:spPr>
        <p:txBody>
          <a:bodyPr wrap="square" rtlCol="0">
            <a:spAutoFit/>
          </a:bodyPr>
          <a:lstStyle/>
          <a:p>
            <a:r>
              <a:rPr lang="cs-CZ" sz="2400" dirty="0" smtClean="0">
                <a:solidFill>
                  <a:schemeClr val="bg1"/>
                </a:solidFill>
              </a:rPr>
              <a:t>Kodex vyšehradský vznikl ke korunovaci 1. českého krále Vratislava I. roku 1085</a:t>
            </a:r>
            <a:endParaRPr lang="cs-CZ" sz="2400" dirty="0">
              <a:solidFill>
                <a:schemeClr val="bg1"/>
              </a:solidFill>
            </a:endParaRPr>
          </a:p>
        </p:txBody>
      </p:sp>
      <p:sp>
        <p:nvSpPr>
          <p:cNvPr id="12" name="TextovéPole 11"/>
          <p:cNvSpPr txBox="1"/>
          <p:nvPr/>
        </p:nvSpPr>
        <p:spPr>
          <a:xfrm>
            <a:off x="2267744" y="4509231"/>
            <a:ext cx="4248472" cy="1569660"/>
          </a:xfrm>
          <a:prstGeom prst="rect">
            <a:avLst/>
          </a:prstGeom>
          <a:solidFill>
            <a:srgbClr val="FFC000"/>
          </a:solidFill>
        </p:spPr>
        <p:txBody>
          <a:bodyPr wrap="square" rtlCol="0">
            <a:spAutoFit/>
          </a:bodyPr>
          <a:lstStyle/>
          <a:p>
            <a:r>
              <a:rPr lang="cs-CZ" sz="2400" dirty="0" smtClean="0">
                <a:solidFill>
                  <a:schemeClr val="bg1"/>
                </a:solidFill>
              </a:rPr>
              <a:t>Unikátní vyobrazení ďábla o velikosti téměř 50 cm v Kodexu </a:t>
            </a:r>
            <a:r>
              <a:rPr lang="cs-CZ" sz="2400" dirty="0" err="1" smtClean="0">
                <a:solidFill>
                  <a:schemeClr val="bg1"/>
                </a:solidFill>
              </a:rPr>
              <a:t>Gigas</a:t>
            </a:r>
            <a:r>
              <a:rPr lang="cs-CZ" sz="2400" dirty="0" smtClean="0">
                <a:solidFill>
                  <a:schemeClr val="bg1"/>
                </a:solidFill>
              </a:rPr>
              <a:t>, dnes v knihovně ve Stockholmu</a:t>
            </a:r>
            <a:endParaRPr lang="cs-CZ" sz="2400" dirty="0">
              <a:solidFill>
                <a:schemeClr val="bg1"/>
              </a:solidFill>
            </a:endParaRPr>
          </a:p>
        </p:txBody>
      </p:sp>
      <p:sp>
        <p:nvSpPr>
          <p:cNvPr id="13" name="TextovéPole 12"/>
          <p:cNvSpPr txBox="1"/>
          <p:nvPr/>
        </p:nvSpPr>
        <p:spPr>
          <a:xfrm>
            <a:off x="539552" y="3717032"/>
            <a:ext cx="503664" cy="461665"/>
          </a:xfrm>
          <a:prstGeom prst="rect">
            <a:avLst/>
          </a:prstGeom>
          <a:noFill/>
        </p:spPr>
        <p:txBody>
          <a:bodyPr wrap="none" rtlCol="0">
            <a:spAutoFit/>
          </a:bodyPr>
          <a:lstStyle/>
          <a:p>
            <a:r>
              <a:rPr lang="cs-CZ" sz="2400" dirty="0" smtClean="0">
                <a:solidFill>
                  <a:schemeClr val="bg1"/>
                </a:solidFill>
              </a:rPr>
              <a:t>36</a:t>
            </a:r>
            <a:endParaRPr lang="cs-CZ" sz="2400" dirty="0">
              <a:solidFill>
                <a:schemeClr val="bg1"/>
              </a:solidFill>
            </a:endParaRPr>
          </a:p>
        </p:txBody>
      </p:sp>
      <p:sp>
        <p:nvSpPr>
          <p:cNvPr id="14" name="TextovéPole 13"/>
          <p:cNvSpPr txBox="1"/>
          <p:nvPr/>
        </p:nvSpPr>
        <p:spPr>
          <a:xfrm>
            <a:off x="8532440" y="2852936"/>
            <a:ext cx="484428" cy="461665"/>
          </a:xfrm>
          <a:prstGeom prst="rect">
            <a:avLst/>
          </a:prstGeom>
          <a:noFill/>
        </p:spPr>
        <p:txBody>
          <a:bodyPr wrap="none" rtlCol="0">
            <a:spAutoFit/>
          </a:bodyPr>
          <a:lstStyle/>
          <a:p>
            <a:r>
              <a:rPr lang="cs-CZ" sz="2400" dirty="0" smtClean="0">
                <a:solidFill>
                  <a:schemeClr val="bg1"/>
                </a:solidFill>
              </a:rPr>
              <a:t>35</a:t>
            </a:r>
            <a:endParaRPr lang="cs-CZ" sz="2400" dirty="0">
              <a:solidFill>
                <a:schemeClr val="bg1"/>
              </a:solidFill>
            </a:endParaRPr>
          </a:p>
        </p:txBody>
      </p:sp>
      <p:sp>
        <p:nvSpPr>
          <p:cNvPr id="15" name="TextovéPole 14"/>
          <p:cNvSpPr txBox="1"/>
          <p:nvPr/>
        </p:nvSpPr>
        <p:spPr>
          <a:xfrm>
            <a:off x="6732240" y="764704"/>
            <a:ext cx="497252" cy="461665"/>
          </a:xfrm>
          <a:prstGeom prst="rect">
            <a:avLst/>
          </a:prstGeom>
          <a:noFill/>
        </p:spPr>
        <p:txBody>
          <a:bodyPr wrap="none" rtlCol="0">
            <a:spAutoFit/>
          </a:bodyPr>
          <a:lstStyle/>
          <a:p>
            <a:r>
              <a:rPr lang="cs-CZ" sz="2400" dirty="0" smtClean="0">
                <a:solidFill>
                  <a:schemeClr val="bg1"/>
                </a:solidFill>
              </a:rPr>
              <a:t>34</a:t>
            </a:r>
            <a:endParaRPr lang="cs-CZ" sz="2400" dirty="0">
              <a:solidFill>
                <a:schemeClr val="bg1"/>
              </a:solidFill>
            </a:endParaRPr>
          </a:p>
        </p:txBody>
      </p:sp>
      <p:sp>
        <p:nvSpPr>
          <p:cNvPr id="16" name="TextovéPole 15"/>
          <p:cNvSpPr txBox="1"/>
          <p:nvPr/>
        </p:nvSpPr>
        <p:spPr>
          <a:xfrm>
            <a:off x="251520" y="188640"/>
            <a:ext cx="482824" cy="461665"/>
          </a:xfrm>
          <a:prstGeom prst="rect">
            <a:avLst/>
          </a:prstGeom>
          <a:noFill/>
        </p:spPr>
        <p:txBody>
          <a:bodyPr wrap="none" rtlCol="0">
            <a:spAutoFit/>
          </a:bodyPr>
          <a:lstStyle/>
          <a:p>
            <a:r>
              <a:rPr lang="cs-CZ" sz="2400" dirty="0" smtClean="0">
                <a:solidFill>
                  <a:schemeClr val="bg1"/>
                </a:solidFill>
              </a:rPr>
              <a:t>33</a:t>
            </a:r>
            <a:endParaRPr lang="cs-CZ" sz="2400" dirty="0">
              <a:solidFill>
                <a:schemeClr val="bg1"/>
              </a:solidFill>
            </a:endParaRPr>
          </a:p>
        </p:txBody>
      </p:sp>
    </p:spTree>
    <p:extLst>
      <p:ext uri="{BB962C8B-B14F-4D97-AF65-F5344CB8AC3E}">
        <p14:creationId xmlns:p14="http://schemas.microsoft.com/office/powerpoint/2010/main" val="373072445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childTnLst>
              </p:cTn>
              <p:nextCondLst>
                <p:cond evt="onClick" delay="0">
                  <p:tgtEl>
                    <p:spTgt spid="4"/>
                  </p:tgtEl>
                </p:cond>
              </p:nextCondLst>
            </p:seq>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9"/>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down)">
                                      <p:cBhvr>
                                        <p:cTn id="19" dur="500"/>
                                        <p:tgtEl>
                                          <p:spTgt spid="12"/>
                                        </p:tgtEl>
                                      </p:cBhvr>
                                    </p:animEffect>
                                  </p:childTnLst>
                                </p:cTn>
                              </p:par>
                            </p:childTnLst>
                          </p:cTn>
                        </p:par>
                      </p:childTnLst>
                    </p:cTn>
                  </p:par>
                </p:childTnLst>
              </p:cTn>
              <p:nextCondLst>
                <p:cond evt="onClick" delay="0">
                  <p:tgtEl>
                    <p:spTgt spid="9"/>
                  </p:tgtEl>
                </p:cond>
              </p:nextCondLst>
            </p:seq>
          </p:childTnLst>
        </p:cTn>
      </p:par>
    </p:tnLst>
    <p:bldLst>
      <p:bldP spid="10" grpId="0" animBg="1"/>
      <p:bldP spid="11" grpId="0" animBg="1"/>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23</a:t>
            </a:fld>
            <a:endParaRPr lang="cs-CZ"/>
          </a:p>
        </p:txBody>
      </p:sp>
      <p:sp>
        <p:nvSpPr>
          <p:cNvPr id="5" name="TextovéPole 4"/>
          <p:cNvSpPr txBox="1"/>
          <p:nvPr/>
        </p:nvSpPr>
        <p:spPr>
          <a:xfrm>
            <a:off x="2555776" y="332656"/>
            <a:ext cx="4032448" cy="707886"/>
          </a:xfrm>
          <a:prstGeom prst="rect">
            <a:avLst/>
          </a:prstGeom>
          <a:noFill/>
        </p:spPr>
        <p:txBody>
          <a:bodyPr wrap="square" rtlCol="0">
            <a:spAutoFit/>
          </a:bodyPr>
          <a:lstStyle/>
          <a:p>
            <a:r>
              <a:rPr lang="cs-CZ" sz="4000" dirty="0" smtClean="0"/>
              <a:t>Co je na obrázku?</a:t>
            </a:r>
            <a:endParaRPr lang="cs-CZ" sz="4000" dirty="0"/>
          </a:p>
        </p:txBody>
      </p:sp>
      <p:pic>
        <p:nvPicPr>
          <p:cNvPr id="6" name="Obrázek 5"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9588" y="1040542"/>
            <a:ext cx="2636472" cy="3355510"/>
          </a:xfrm>
          <a:prstGeom prst="rect">
            <a:avLst/>
          </a:prstGeom>
        </p:spPr>
      </p:pic>
      <p:pic>
        <p:nvPicPr>
          <p:cNvPr id="7" name="Obrázek 6"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777918"/>
            <a:ext cx="2510460" cy="3765690"/>
          </a:xfrm>
          <a:prstGeom prst="rect">
            <a:avLst/>
          </a:prstGeom>
        </p:spPr>
      </p:pic>
      <p:pic>
        <p:nvPicPr>
          <p:cNvPr id="8" name="Obrázek 7" descr="Výřez obrazovk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53764" y="4604828"/>
            <a:ext cx="2697830" cy="1708875"/>
          </a:xfrm>
          <a:prstGeom prst="rect">
            <a:avLst/>
          </a:prstGeom>
        </p:spPr>
      </p:pic>
      <p:pic>
        <p:nvPicPr>
          <p:cNvPr id="9" name="Obrázek 8" descr="Výřez obrazovky"/>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88224" y="309353"/>
            <a:ext cx="1775821" cy="3059467"/>
          </a:xfrm>
          <a:prstGeom prst="rect">
            <a:avLst/>
          </a:prstGeom>
        </p:spPr>
      </p:pic>
      <p:pic>
        <p:nvPicPr>
          <p:cNvPr id="10" name="Obrázek 9" descr="Výřez obrazovky"/>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83108" y="3513621"/>
            <a:ext cx="1981955" cy="3187760"/>
          </a:xfrm>
          <a:prstGeom prst="rect">
            <a:avLst/>
          </a:prstGeom>
        </p:spPr>
      </p:pic>
      <p:sp>
        <p:nvSpPr>
          <p:cNvPr id="11" name="TextovéPole 10"/>
          <p:cNvSpPr txBox="1"/>
          <p:nvPr/>
        </p:nvSpPr>
        <p:spPr>
          <a:xfrm>
            <a:off x="1218718" y="3660763"/>
            <a:ext cx="1337058" cy="461665"/>
          </a:xfrm>
          <a:prstGeom prst="rect">
            <a:avLst/>
          </a:prstGeom>
          <a:noFill/>
        </p:spPr>
        <p:txBody>
          <a:bodyPr wrap="square" rtlCol="0">
            <a:spAutoFit/>
          </a:bodyPr>
          <a:lstStyle/>
          <a:p>
            <a:r>
              <a:rPr lang="cs-CZ" sz="2400" dirty="0" smtClean="0">
                <a:solidFill>
                  <a:schemeClr val="bg1"/>
                </a:solidFill>
              </a:rPr>
              <a:t>Bazilika</a:t>
            </a:r>
            <a:endParaRPr lang="cs-CZ" sz="2400" dirty="0">
              <a:solidFill>
                <a:schemeClr val="bg1"/>
              </a:solidFill>
            </a:endParaRPr>
          </a:p>
        </p:txBody>
      </p:sp>
      <p:sp>
        <p:nvSpPr>
          <p:cNvPr id="12" name="TextovéPole 11"/>
          <p:cNvSpPr txBox="1"/>
          <p:nvPr/>
        </p:nvSpPr>
        <p:spPr>
          <a:xfrm>
            <a:off x="3887924" y="3486197"/>
            <a:ext cx="1368152" cy="461665"/>
          </a:xfrm>
          <a:prstGeom prst="rect">
            <a:avLst/>
          </a:prstGeom>
          <a:noFill/>
        </p:spPr>
        <p:txBody>
          <a:bodyPr wrap="square" rtlCol="0">
            <a:spAutoFit/>
          </a:bodyPr>
          <a:lstStyle/>
          <a:p>
            <a:r>
              <a:rPr lang="cs-CZ" sz="2400" dirty="0" smtClean="0">
                <a:solidFill>
                  <a:schemeClr val="bg1"/>
                </a:solidFill>
              </a:rPr>
              <a:t>Rotunda</a:t>
            </a:r>
            <a:endParaRPr lang="cs-CZ" sz="2400" dirty="0">
              <a:solidFill>
                <a:schemeClr val="bg1"/>
              </a:solidFill>
            </a:endParaRPr>
          </a:p>
        </p:txBody>
      </p:sp>
      <p:sp>
        <p:nvSpPr>
          <p:cNvPr id="13" name="TextovéPole 12"/>
          <p:cNvSpPr txBox="1"/>
          <p:nvPr/>
        </p:nvSpPr>
        <p:spPr>
          <a:xfrm>
            <a:off x="3887924" y="5543608"/>
            <a:ext cx="1620180" cy="461665"/>
          </a:xfrm>
          <a:prstGeom prst="rect">
            <a:avLst/>
          </a:prstGeom>
          <a:noFill/>
        </p:spPr>
        <p:txBody>
          <a:bodyPr wrap="square" rtlCol="0">
            <a:spAutoFit/>
          </a:bodyPr>
          <a:lstStyle/>
          <a:p>
            <a:r>
              <a:rPr lang="cs-CZ" sz="2400" dirty="0" smtClean="0">
                <a:solidFill>
                  <a:schemeClr val="bg1"/>
                </a:solidFill>
              </a:rPr>
              <a:t>Tympanon</a:t>
            </a:r>
            <a:endParaRPr lang="cs-CZ" sz="2400" dirty="0">
              <a:solidFill>
                <a:schemeClr val="bg1"/>
              </a:solidFill>
            </a:endParaRPr>
          </a:p>
        </p:txBody>
      </p:sp>
      <p:sp>
        <p:nvSpPr>
          <p:cNvPr id="14" name="TextovéPole 13"/>
          <p:cNvSpPr txBox="1"/>
          <p:nvPr/>
        </p:nvSpPr>
        <p:spPr>
          <a:xfrm>
            <a:off x="6756055" y="993088"/>
            <a:ext cx="1607990" cy="1200329"/>
          </a:xfrm>
          <a:prstGeom prst="rect">
            <a:avLst/>
          </a:prstGeom>
          <a:noFill/>
        </p:spPr>
        <p:txBody>
          <a:bodyPr wrap="square" rtlCol="0">
            <a:spAutoFit/>
          </a:bodyPr>
          <a:lstStyle/>
          <a:p>
            <a:r>
              <a:rPr lang="cs-CZ" sz="2400" dirty="0" smtClean="0">
                <a:solidFill>
                  <a:schemeClr val="bg1"/>
                </a:solidFill>
              </a:rPr>
              <a:t>Čert</a:t>
            </a:r>
          </a:p>
          <a:p>
            <a:r>
              <a:rPr lang="cs-CZ" sz="2400" dirty="0" smtClean="0">
                <a:solidFill>
                  <a:schemeClr val="bg1"/>
                </a:solidFill>
              </a:rPr>
              <a:t> z Kodexu </a:t>
            </a:r>
            <a:r>
              <a:rPr lang="cs-CZ" sz="2400" dirty="0" err="1" smtClean="0">
                <a:solidFill>
                  <a:schemeClr val="bg1"/>
                </a:solidFill>
              </a:rPr>
              <a:t>Gigas</a:t>
            </a:r>
            <a:endParaRPr lang="cs-CZ" sz="2400" dirty="0">
              <a:solidFill>
                <a:schemeClr val="bg1"/>
              </a:solidFill>
            </a:endParaRPr>
          </a:p>
        </p:txBody>
      </p:sp>
      <p:sp>
        <p:nvSpPr>
          <p:cNvPr id="15" name="TextovéPole 14"/>
          <p:cNvSpPr txBox="1"/>
          <p:nvPr/>
        </p:nvSpPr>
        <p:spPr>
          <a:xfrm>
            <a:off x="6756056" y="4989610"/>
            <a:ext cx="1809008" cy="1569660"/>
          </a:xfrm>
          <a:prstGeom prst="rect">
            <a:avLst/>
          </a:prstGeom>
          <a:noFill/>
        </p:spPr>
        <p:txBody>
          <a:bodyPr wrap="square" rtlCol="0">
            <a:spAutoFit/>
          </a:bodyPr>
          <a:lstStyle/>
          <a:p>
            <a:r>
              <a:rPr lang="cs-CZ" sz="2400" dirty="0" smtClean="0">
                <a:solidFill>
                  <a:schemeClr val="bg1"/>
                </a:solidFill>
              </a:rPr>
              <a:t>Vratislav  I.</a:t>
            </a:r>
          </a:p>
          <a:p>
            <a:r>
              <a:rPr lang="cs-CZ" sz="2400" dirty="0" smtClean="0">
                <a:solidFill>
                  <a:schemeClr val="bg1"/>
                </a:solidFill>
              </a:rPr>
              <a:t> z malby </a:t>
            </a:r>
          </a:p>
          <a:p>
            <a:r>
              <a:rPr lang="cs-CZ" sz="2400" dirty="0" smtClean="0">
                <a:solidFill>
                  <a:schemeClr val="bg1"/>
                </a:solidFill>
              </a:rPr>
              <a:t>v rotundě</a:t>
            </a:r>
          </a:p>
          <a:p>
            <a:r>
              <a:rPr lang="cs-CZ" sz="2400" dirty="0" smtClean="0">
                <a:solidFill>
                  <a:schemeClr val="bg1"/>
                </a:solidFill>
              </a:rPr>
              <a:t> ve Znojmě</a:t>
            </a:r>
            <a:endParaRPr lang="cs-CZ" sz="2400" dirty="0">
              <a:solidFill>
                <a:schemeClr val="bg1"/>
              </a:solidFill>
            </a:endParaRPr>
          </a:p>
        </p:txBody>
      </p:sp>
    </p:spTree>
    <p:extLst>
      <p:ext uri="{BB962C8B-B14F-4D97-AF65-F5344CB8AC3E}">
        <p14:creationId xmlns:p14="http://schemas.microsoft.com/office/powerpoint/2010/main" val="2752787602"/>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childTnLst>
              </p:cTn>
              <p:nextCondLst>
                <p:cond evt="onClick" delay="0">
                  <p:tgtEl>
                    <p:spTgt spid="7"/>
                  </p:tgtEl>
                </p:cond>
              </p:nextCondLst>
            </p:seq>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down)">
                                      <p:cBhvr>
                                        <p:cTn id="13" dur="500"/>
                                        <p:tgtEl>
                                          <p:spTgt spid="12"/>
                                        </p:tgtEl>
                                      </p:cBhvr>
                                    </p:animEffect>
                                  </p:childTnLst>
                                </p:cTn>
                              </p:par>
                            </p:childTnLst>
                          </p:cTn>
                        </p:par>
                      </p:childTnLst>
                    </p:cTn>
                  </p:par>
                </p:childTnLst>
              </p:cTn>
              <p:nextCondLst>
                <p:cond evt="onClick" delay="0">
                  <p:tgtEl>
                    <p:spTgt spid="6"/>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childTnLst>
                          </p:cTn>
                        </p:par>
                      </p:childTnLst>
                    </p:cTn>
                  </p:par>
                </p:childTnLst>
              </p:cTn>
              <p:nextCondLst>
                <p:cond evt="onClick" delay="0">
                  <p:tgtEl>
                    <p:spTgt spid="8"/>
                  </p:tgtEl>
                </p:cond>
              </p:nextCondLst>
            </p:seq>
            <p:seq concurrent="1" nextAc="seek">
              <p:cTn id="20" restart="whenNotActive" fill="hold" evtFilter="cancelBubble" nodeType="interactiveSeq">
                <p:stCondLst>
                  <p:cond evt="onClick" delay="0">
                    <p:tgtEl>
                      <p:spTgt spid="9"/>
                    </p:tgtEl>
                  </p:cond>
                </p:stCondLst>
                <p:endSync evt="end" delay="0">
                  <p:rtn val="all"/>
                </p:endSync>
                <p:childTnLst>
                  <p:par>
                    <p:cTn id="21" fill="hold">
                      <p:stCondLst>
                        <p:cond delay="0"/>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down)">
                                      <p:cBhvr>
                                        <p:cTn id="25" dur="500"/>
                                        <p:tgtEl>
                                          <p:spTgt spid="14"/>
                                        </p:tgtEl>
                                      </p:cBhvr>
                                    </p:animEffect>
                                  </p:childTnLst>
                                </p:cTn>
                              </p:par>
                            </p:childTnLst>
                          </p:cTn>
                        </p:par>
                      </p:childTnLst>
                    </p:cTn>
                  </p:par>
                </p:childTnLst>
              </p:cTn>
              <p:nextCondLst>
                <p:cond evt="onClick" delay="0">
                  <p:tgtEl>
                    <p:spTgt spid="9"/>
                  </p:tgtEl>
                </p:cond>
              </p:nextCondLst>
            </p:seq>
            <p:seq concurrent="1" nextAc="seek">
              <p:cTn id="26" restart="whenNotActive" fill="hold" evtFilter="cancelBubble" nodeType="interactiveSeq">
                <p:stCondLst>
                  <p:cond evt="onClick" delay="0">
                    <p:tgtEl>
                      <p:spTgt spid="10"/>
                    </p:tgtEl>
                  </p:cond>
                </p:stCondLst>
                <p:endSync evt="end" delay="0">
                  <p:rtn val="all"/>
                </p:endSync>
                <p:childTnLst>
                  <p:par>
                    <p:cTn id="27" fill="hold">
                      <p:stCondLst>
                        <p:cond delay="0"/>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down)">
                                      <p:cBhvr>
                                        <p:cTn id="31" dur="500"/>
                                        <p:tgtEl>
                                          <p:spTgt spid="15"/>
                                        </p:tgtEl>
                                      </p:cBhvr>
                                    </p:animEffect>
                                  </p:childTnLst>
                                </p:cTn>
                              </p:par>
                            </p:childTnLst>
                          </p:cTn>
                        </p:par>
                      </p:childTnLst>
                    </p:cTn>
                  </p:par>
                </p:childTnLst>
              </p:cTn>
              <p:nextCondLst>
                <p:cond evt="onClick" delay="0">
                  <p:tgtEl>
                    <p:spTgt spid="10"/>
                  </p:tgtEl>
                </p:cond>
              </p:nextCondLst>
            </p:seq>
          </p:childTnLst>
        </p:cTn>
      </p:par>
    </p:tnLst>
    <p:bldLst>
      <p:bldP spid="11" grpId="0"/>
      <p:bldP spid="12" grpId="0"/>
      <p:bldP spid="13" grpId="0"/>
      <p:bldP spid="14" grpId="0"/>
      <p:bldP spid="1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p:txBody>
          <a:bodyPr/>
          <a:lstStyle/>
          <a:p>
            <a:r>
              <a:rPr lang="cs-CZ" dirty="0" smtClean="0"/>
              <a:t>Co je bazilika?</a:t>
            </a:r>
          </a:p>
          <a:p>
            <a:r>
              <a:rPr lang="cs-CZ" dirty="0" smtClean="0"/>
              <a:t>Co je rotunda?</a:t>
            </a:r>
          </a:p>
          <a:p>
            <a:r>
              <a:rPr lang="cs-CZ" dirty="0" smtClean="0"/>
              <a:t>Co je lucerna?</a:t>
            </a:r>
          </a:p>
          <a:p>
            <a:endParaRPr lang="cs-CZ" dirty="0"/>
          </a:p>
          <a:p>
            <a:r>
              <a:rPr lang="cs-CZ" dirty="0" smtClean="0"/>
              <a:t>Z jakého materiálu se stavělo v době románského slohu?</a:t>
            </a:r>
          </a:p>
          <a:p>
            <a:r>
              <a:rPr lang="cs-CZ" dirty="0" smtClean="0"/>
              <a:t>V jaké době se stavělo v románském slohu? </a:t>
            </a:r>
          </a:p>
        </p:txBody>
      </p:sp>
      <p:sp>
        <p:nvSpPr>
          <p:cNvPr id="2" name="Zástupný symbol pro číslo snímku 1"/>
          <p:cNvSpPr>
            <a:spLocks noGrp="1"/>
          </p:cNvSpPr>
          <p:nvPr>
            <p:ph type="sldNum" sz="quarter" idx="12"/>
          </p:nvPr>
        </p:nvSpPr>
        <p:spPr/>
        <p:txBody>
          <a:bodyPr/>
          <a:lstStyle/>
          <a:p>
            <a:fld id="{BC5885FD-E9F6-4616-A947-C967941DDDC2}" type="slidenum">
              <a:rPr lang="cs-CZ" smtClean="0"/>
              <a:t>24</a:t>
            </a:fld>
            <a:endParaRPr lang="cs-CZ"/>
          </a:p>
        </p:txBody>
      </p:sp>
      <p:sp>
        <p:nvSpPr>
          <p:cNvPr id="3" name="Nadpis 2"/>
          <p:cNvSpPr>
            <a:spLocks noGrp="1"/>
          </p:cNvSpPr>
          <p:nvPr>
            <p:ph type="title"/>
          </p:nvPr>
        </p:nvSpPr>
        <p:spPr/>
        <p:txBody>
          <a:bodyPr/>
          <a:lstStyle/>
          <a:p>
            <a:r>
              <a:rPr lang="cs-CZ" dirty="0" smtClean="0"/>
              <a:t>Závěrečný kvíz</a:t>
            </a:r>
            <a:endParaRPr lang="cs-CZ" dirty="0"/>
          </a:p>
        </p:txBody>
      </p:sp>
      <p:sp>
        <p:nvSpPr>
          <p:cNvPr id="5" name="TextovéPole 4"/>
          <p:cNvSpPr txBox="1"/>
          <p:nvPr/>
        </p:nvSpPr>
        <p:spPr>
          <a:xfrm>
            <a:off x="2987824" y="2679303"/>
            <a:ext cx="4248472" cy="461665"/>
          </a:xfrm>
          <a:prstGeom prst="rect">
            <a:avLst/>
          </a:prstGeom>
          <a:noFill/>
        </p:spPr>
        <p:txBody>
          <a:bodyPr wrap="square" rtlCol="0">
            <a:spAutoFit/>
          </a:bodyPr>
          <a:lstStyle/>
          <a:p>
            <a:r>
              <a:rPr lang="cs-CZ" sz="2400" dirty="0" smtClean="0">
                <a:solidFill>
                  <a:srgbClr val="FF0000"/>
                </a:solidFill>
              </a:rPr>
              <a:t>Kostel s podélným půdorysem</a:t>
            </a:r>
            <a:endParaRPr lang="cs-CZ" sz="2400" dirty="0">
              <a:solidFill>
                <a:srgbClr val="FF0000"/>
              </a:solidFill>
            </a:endParaRPr>
          </a:p>
        </p:txBody>
      </p:sp>
      <p:sp>
        <p:nvSpPr>
          <p:cNvPr id="6" name="TextovéPole 5"/>
          <p:cNvSpPr txBox="1"/>
          <p:nvPr/>
        </p:nvSpPr>
        <p:spPr>
          <a:xfrm>
            <a:off x="3059832" y="3140968"/>
            <a:ext cx="4176464" cy="461665"/>
          </a:xfrm>
          <a:prstGeom prst="rect">
            <a:avLst/>
          </a:prstGeom>
          <a:noFill/>
        </p:spPr>
        <p:txBody>
          <a:bodyPr wrap="square" rtlCol="0">
            <a:spAutoFit/>
          </a:bodyPr>
          <a:lstStyle/>
          <a:p>
            <a:r>
              <a:rPr lang="cs-CZ" sz="2400" dirty="0" smtClean="0">
                <a:solidFill>
                  <a:srgbClr val="FF0000"/>
                </a:solidFill>
              </a:rPr>
              <a:t>Kostel s kruhovým půdorysem</a:t>
            </a:r>
            <a:endParaRPr lang="cs-CZ" sz="2400" dirty="0">
              <a:solidFill>
                <a:srgbClr val="FF0000"/>
              </a:solidFill>
            </a:endParaRPr>
          </a:p>
        </p:txBody>
      </p:sp>
      <p:sp>
        <p:nvSpPr>
          <p:cNvPr id="7" name="TextovéPole 6"/>
          <p:cNvSpPr txBox="1"/>
          <p:nvPr/>
        </p:nvSpPr>
        <p:spPr>
          <a:xfrm>
            <a:off x="3059832" y="3501008"/>
            <a:ext cx="3888432" cy="830997"/>
          </a:xfrm>
          <a:prstGeom prst="rect">
            <a:avLst/>
          </a:prstGeom>
          <a:noFill/>
        </p:spPr>
        <p:txBody>
          <a:bodyPr wrap="square" rtlCol="0">
            <a:spAutoFit/>
          </a:bodyPr>
          <a:lstStyle/>
          <a:p>
            <a:r>
              <a:rPr lang="cs-CZ" sz="2400" dirty="0" smtClean="0">
                <a:solidFill>
                  <a:srgbClr val="FF0000"/>
                </a:solidFill>
              </a:rPr>
              <a:t>Zakončení kupole</a:t>
            </a:r>
          </a:p>
          <a:p>
            <a:r>
              <a:rPr lang="cs-CZ" sz="2400" dirty="0" smtClean="0">
                <a:solidFill>
                  <a:srgbClr val="FF0000"/>
                </a:solidFill>
              </a:rPr>
              <a:t> s okny a se zvonem uvnitř</a:t>
            </a:r>
            <a:endParaRPr lang="cs-CZ" sz="2400" dirty="0">
              <a:solidFill>
                <a:srgbClr val="FF0000"/>
              </a:solidFill>
            </a:endParaRPr>
          </a:p>
        </p:txBody>
      </p:sp>
      <p:sp>
        <p:nvSpPr>
          <p:cNvPr id="8" name="TextovéPole 7"/>
          <p:cNvSpPr txBox="1"/>
          <p:nvPr/>
        </p:nvSpPr>
        <p:spPr>
          <a:xfrm>
            <a:off x="2123728" y="4797152"/>
            <a:ext cx="1584176" cy="461665"/>
          </a:xfrm>
          <a:prstGeom prst="rect">
            <a:avLst/>
          </a:prstGeom>
          <a:noFill/>
        </p:spPr>
        <p:txBody>
          <a:bodyPr wrap="square" rtlCol="0">
            <a:spAutoFit/>
          </a:bodyPr>
          <a:lstStyle/>
          <a:p>
            <a:r>
              <a:rPr lang="cs-CZ" sz="2400" dirty="0" smtClean="0">
                <a:solidFill>
                  <a:srgbClr val="FF0000"/>
                </a:solidFill>
              </a:rPr>
              <a:t>Z kamene</a:t>
            </a:r>
            <a:endParaRPr lang="cs-CZ" sz="2400" dirty="0">
              <a:solidFill>
                <a:srgbClr val="FF0000"/>
              </a:solidFill>
            </a:endParaRPr>
          </a:p>
        </p:txBody>
      </p:sp>
      <p:sp>
        <p:nvSpPr>
          <p:cNvPr id="9" name="TextovéPole 8"/>
          <p:cNvSpPr txBox="1"/>
          <p:nvPr/>
        </p:nvSpPr>
        <p:spPr>
          <a:xfrm>
            <a:off x="2123728" y="5589240"/>
            <a:ext cx="2376264" cy="461665"/>
          </a:xfrm>
          <a:prstGeom prst="rect">
            <a:avLst/>
          </a:prstGeom>
          <a:noFill/>
        </p:spPr>
        <p:txBody>
          <a:bodyPr wrap="square" rtlCol="0">
            <a:spAutoFit/>
          </a:bodyPr>
          <a:lstStyle/>
          <a:p>
            <a:r>
              <a:rPr lang="cs-CZ" sz="2400" dirty="0" smtClean="0">
                <a:solidFill>
                  <a:srgbClr val="FF0000"/>
                </a:solidFill>
              </a:rPr>
              <a:t>V 11. a 12. století</a:t>
            </a:r>
            <a:endParaRPr lang="cs-CZ" sz="2400" dirty="0">
              <a:solidFill>
                <a:srgbClr val="FF0000"/>
              </a:solidFill>
            </a:endParaRPr>
          </a:p>
        </p:txBody>
      </p:sp>
    </p:spTree>
    <p:extLst>
      <p:ext uri="{BB962C8B-B14F-4D97-AF65-F5344CB8AC3E}">
        <p14:creationId xmlns:p14="http://schemas.microsoft.com/office/powerpoint/2010/main" val="1462777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47709" y="2132856"/>
            <a:ext cx="7448583" cy="4536504"/>
          </a:xfrm>
        </p:spPr>
        <p:txBody>
          <a:bodyPr>
            <a:normAutofit fontScale="62500" lnSpcReduction="20000"/>
          </a:bodyPr>
          <a:lstStyle/>
          <a:p>
            <a:r>
              <a:rPr lang="cs-CZ" i="1" u="sng" dirty="0" smtClean="0"/>
              <a:t>Použitá literatura: </a:t>
            </a:r>
          </a:p>
          <a:p>
            <a:r>
              <a:rPr lang="cs-CZ" dirty="0" smtClean="0"/>
              <a:t>CHADRABA</a:t>
            </a:r>
            <a:r>
              <a:rPr lang="cs-CZ" dirty="0"/>
              <a:t>, Rudolf a kol. </a:t>
            </a:r>
            <a:r>
              <a:rPr lang="cs-CZ" i="1" dirty="0"/>
              <a:t>Dějiny českého výtvarného umění</a:t>
            </a:r>
            <a:r>
              <a:rPr lang="cs-CZ" dirty="0"/>
              <a:t>. Praha: Academia, </a:t>
            </a:r>
            <a:r>
              <a:rPr lang="cs-CZ" dirty="0" smtClean="0"/>
              <a:t>1984</a:t>
            </a:r>
            <a:endParaRPr lang="cs-CZ" dirty="0"/>
          </a:p>
          <a:p>
            <a:r>
              <a:rPr lang="cs-CZ" dirty="0"/>
              <a:t>HEROUT, Jaroslav a kol. </a:t>
            </a:r>
            <a:r>
              <a:rPr lang="cs-CZ" i="1" dirty="0"/>
              <a:t>Staletí kolem nás</a:t>
            </a:r>
            <a:r>
              <a:rPr lang="cs-CZ" dirty="0"/>
              <a:t>. Praha: Panorama, </a:t>
            </a:r>
            <a:r>
              <a:rPr lang="cs-CZ" dirty="0" smtClean="0"/>
              <a:t>1981</a:t>
            </a:r>
          </a:p>
          <a:p>
            <a:r>
              <a:rPr lang="cs-CZ" i="1" u="sng" dirty="0" smtClean="0"/>
              <a:t>Internetové odkazy:</a:t>
            </a:r>
          </a:p>
          <a:p>
            <a:r>
              <a:rPr lang="cs-CZ" dirty="0" smtClean="0"/>
              <a:t>KUEBI</a:t>
            </a:r>
            <a:r>
              <a:rPr lang="cs-CZ" dirty="0"/>
              <a:t>. </a:t>
            </a:r>
            <a:r>
              <a:rPr lang="cs-CZ" i="1" dirty="0"/>
              <a:t>wikipedia.com</a:t>
            </a:r>
            <a:r>
              <a:rPr lang="cs-CZ" dirty="0"/>
              <a:t> [online]. [cit. 1.1.2014]. Dostupný na WWW: http://upload.wikimedia.org/wikipedia/commons/5/58/Kloster_Lorsch_05.jpg </a:t>
            </a:r>
            <a:r>
              <a:rPr lang="cs-CZ" dirty="0" smtClean="0"/>
              <a:t>(foto 1)</a:t>
            </a:r>
            <a:endParaRPr lang="cs-CZ" i="1" u="sng" dirty="0" smtClean="0"/>
          </a:p>
          <a:p>
            <a:r>
              <a:rPr lang="pt-BR" dirty="0" smtClean="0"/>
              <a:t>LONGBOW4U. </a:t>
            </a:r>
            <a:r>
              <a:rPr lang="pt-BR" i="1" dirty="0" smtClean="0"/>
              <a:t>wikipedia.com</a:t>
            </a:r>
            <a:r>
              <a:rPr lang="pt-BR" dirty="0" smtClean="0"/>
              <a:t> [online]. [cit. 1.1.2014]. Dostupný na WWW: http://upload.wikimedia.org/wikipedia/commons/c/c9/Hildesheim-St_Michaels_Church.Crypt.of.Bernward.JPG </a:t>
            </a:r>
            <a:r>
              <a:rPr lang="cs-CZ" dirty="0" smtClean="0"/>
              <a:t>(foto 2)</a:t>
            </a:r>
          </a:p>
          <a:p>
            <a:r>
              <a:rPr lang="cs-CZ" dirty="0"/>
              <a:t>LUDEK. </a:t>
            </a:r>
            <a:r>
              <a:rPr lang="cs-CZ" i="1" dirty="0"/>
              <a:t>wikimedia.org</a:t>
            </a:r>
            <a:r>
              <a:rPr lang="cs-CZ" dirty="0"/>
              <a:t> [online]. [cit. 3.1.2014]. Dostupný na WWW: http://upload.wikimedia.org/wikipedia/commons/6/6c/BAZILIKA.png (obr. 3)</a:t>
            </a:r>
          </a:p>
          <a:p>
            <a:r>
              <a:rPr lang="nl-NL" dirty="0"/>
              <a:t>SKÁLA, Ben. </a:t>
            </a:r>
            <a:r>
              <a:rPr lang="nl-NL" i="1" dirty="0"/>
              <a:t>wikimedia.org</a:t>
            </a:r>
            <a:r>
              <a:rPr lang="nl-NL" dirty="0"/>
              <a:t> [online]. [cit. 3.1.2014]. Dostupný na WWW: http://upload.wikimedia.org/wikipedia/commons/c/cd/Znojmo-rotunda-svKate%C5%99iny2009m.jpg </a:t>
            </a:r>
            <a:r>
              <a:rPr lang="cs-CZ" dirty="0"/>
              <a:t>(foto 4</a:t>
            </a:r>
            <a:r>
              <a:rPr lang="cs-CZ" dirty="0" smtClean="0"/>
              <a:t>)</a:t>
            </a:r>
          </a:p>
          <a:p>
            <a:r>
              <a:rPr lang="cs-CZ" dirty="0"/>
              <a:t>ANDREY. </a:t>
            </a:r>
            <a:r>
              <a:rPr lang="cs-CZ" i="1" dirty="0"/>
              <a:t>wikimedia.org</a:t>
            </a:r>
            <a:r>
              <a:rPr lang="cs-CZ" dirty="0"/>
              <a:t> [online]. [cit. 3.1.2014]. Dostupný na WWW: http://upload.wikimedia.org/wikipedia/commons/9/97/Rotunda_sv._Longina.jpg (foto 5</a:t>
            </a:r>
            <a:r>
              <a:rPr lang="cs-CZ" dirty="0" smtClean="0"/>
              <a:t>)</a:t>
            </a:r>
          </a:p>
          <a:p>
            <a:r>
              <a:rPr lang="cs-CZ" dirty="0"/>
              <a:t>HALLDIN, Mates. </a:t>
            </a:r>
            <a:r>
              <a:rPr lang="cs-CZ" i="1" dirty="0"/>
              <a:t>wikimedia.org</a:t>
            </a:r>
            <a:r>
              <a:rPr lang="cs-CZ" dirty="0"/>
              <a:t> [online]. [cit. 3.1.2014]. Dostupný na WWW: http://upload.wikimedia.org/wikipedia/commons/4/4a/Rundb%C3%A5ge.png  (obr. </a:t>
            </a:r>
            <a:r>
              <a:rPr lang="cs-CZ" dirty="0" smtClean="0"/>
              <a:t>6)</a:t>
            </a:r>
            <a:endParaRPr lang="cs-CZ" dirty="0"/>
          </a:p>
          <a:p>
            <a:endParaRPr lang="cs-CZ" dirty="0"/>
          </a:p>
          <a:p>
            <a:endParaRPr lang="cs-CZ" dirty="0"/>
          </a:p>
          <a:p>
            <a:endParaRPr lang="cs-CZ" dirty="0" smtClean="0"/>
          </a:p>
          <a:p>
            <a:endParaRPr lang="cs-CZ" i="1" u="sng"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25</a:t>
            </a:fld>
            <a:endParaRPr lang="cs-CZ"/>
          </a:p>
        </p:txBody>
      </p:sp>
      <p:sp>
        <p:nvSpPr>
          <p:cNvPr id="4" name="Nadpis 3"/>
          <p:cNvSpPr>
            <a:spLocks noGrp="1"/>
          </p:cNvSpPr>
          <p:nvPr>
            <p:ph type="title"/>
          </p:nvPr>
        </p:nvSpPr>
        <p:spPr/>
        <p:txBody>
          <a:bodyPr/>
          <a:lstStyle/>
          <a:p>
            <a:r>
              <a:rPr lang="cs-CZ" dirty="0" smtClean="0"/>
              <a:t>Použité zdroje</a:t>
            </a:r>
            <a:endParaRPr lang="cs-CZ" dirty="0"/>
          </a:p>
        </p:txBody>
      </p:sp>
    </p:spTree>
    <p:extLst>
      <p:ext uri="{BB962C8B-B14F-4D97-AF65-F5344CB8AC3E}">
        <p14:creationId xmlns:p14="http://schemas.microsoft.com/office/powerpoint/2010/main" val="1684287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755576" y="1484784"/>
            <a:ext cx="7524825" cy="4641379"/>
          </a:xfrm>
        </p:spPr>
        <p:txBody>
          <a:bodyPr>
            <a:normAutofit fontScale="55000" lnSpcReduction="20000"/>
          </a:bodyPr>
          <a:lstStyle/>
          <a:p>
            <a:r>
              <a:rPr lang="cs-CZ" i="1" u="sng" dirty="0"/>
              <a:t>Internetové odkazy</a:t>
            </a:r>
            <a:r>
              <a:rPr lang="cs-CZ" i="1" u="sng" dirty="0" smtClean="0"/>
              <a:t>: </a:t>
            </a:r>
          </a:p>
          <a:p>
            <a:r>
              <a:rPr lang="cs-CZ" dirty="0"/>
              <a:t>LEONCE 49. </a:t>
            </a:r>
            <a:r>
              <a:rPr lang="cs-CZ" i="1" dirty="0"/>
              <a:t>wikimedia.org</a:t>
            </a:r>
            <a:r>
              <a:rPr lang="cs-CZ" dirty="0"/>
              <a:t> [online]. [cit. 3.1.2014]. Dostupný na WWW: http://upload.wikimedia.org/wikipedia/commons/0/0a/BASIL2.jpg (obr. 7)</a:t>
            </a:r>
          </a:p>
          <a:p>
            <a:r>
              <a:rPr lang="cs-CZ" dirty="0"/>
              <a:t>NEZNÁMÝ UMĚLEC. </a:t>
            </a:r>
            <a:r>
              <a:rPr lang="cs-CZ" i="1" dirty="0"/>
              <a:t>wikimedia.org</a:t>
            </a:r>
            <a:r>
              <a:rPr lang="cs-CZ" dirty="0"/>
              <a:t> [online]. [cit. 3.1.2014]. Dostupný na WWW: http://upload.wikimedia.org/wikipedia/commons/0/0e/Vratislav_II_140x190.jpg (foto 8)</a:t>
            </a:r>
          </a:p>
          <a:p>
            <a:r>
              <a:rPr lang="cs-CZ" dirty="0" smtClean="0"/>
              <a:t>AUTOR </a:t>
            </a:r>
            <a:r>
              <a:rPr lang="cs-CZ" dirty="0"/>
              <a:t>NEUVEDEN. </a:t>
            </a:r>
            <a:r>
              <a:rPr lang="cs-CZ" i="1" dirty="0"/>
              <a:t>wikipedia.cz</a:t>
            </a:r>
            <a:r>
              <a:rPr lang="cs-CZ" dirty="0"/>
              <a:t> [online]. [cit. 4.1.2014]. Dostupný na WWW: http://upload.wikimedia.org/wikipedia/commons/e/e8/Mikul%C4%8Dice-Valy_7.JPG </a:t>
            </a:r>
            <a:r>
              <a:rPr lang="cs-CZ" dirty="0" smtClean="0"/>
              <a:t>(foto 9)</a:t>
            </a:r>
          </a:p>
          <a:p>
            <a:r>
              <a:rPr lang="cs-CZ" dirty="0"/>
              <a:t>CREATOR. DRAGOVIT. </a:t>
            </a:r>
            <a:r>
              <a:rPr lang="cs-CZ" i="1" dirty="0"/>
              <a:t>wikipedia.cz</a:t>
            </a:r>
            <a:r>
              <a:rPr lang="cs-CZ" dirty="0"/>
              <a:t> [online]. [cit. 4.1.2014]. Dostupný na WWW: http://upload.wikimedia.org/wikipedia/commons/9/9d/K%C5%99%C3%AD%C5%BE_z_Mikul%C4%8Dic.png </a:t>
            </a:r>
            <a:r>
              <a:rPr lang="cs-CZ" dirty="0" smtClean="0"/>
              <a:t>(foto 10)</a:t>
            </a:r>
          </a:p>
          <a:p>
            <a:r>
              <a:rPr lang="cs-CZ" dirty="0"/>
              <a:t>KOŘÍNEK, Ondřej. </a:t>
            </a:r>
            <a:r>
              <a:rPr lang="cs-CZ" i="1" dirty="0"/>
              <a:t>wikipedia.cz</a:t>
            </a:r>
            <a:r>
              <a:rPr lang="cs-CZ" dirty="0"/>
              <a:t> [online]. [cit. 4.1.2014]. Dostupný na WWW: http://upload.wikimedia.org/wikipedia/commons/8/8d/Hradi%C5%A1t%C4%9B_Lev%C3%BD_Hradec.jpg </a:t>
            </a:r>
            <a:r>
              <a:rPr lang="cs-CZ" dirty="0" smtClean="0"/>
              <a:t>(foto 11)</a:t>
            </a:r>
          </a:p>
          <a:p>
            <a:r>
              <a:rPr lang="cs-CZ" dirty="0"/>
              <a:t>HAMMOND, </a:t>
            </a:r>
            <a:r>
              <a:rPr lang="cs-CZ" dirty="0" err="1"/>
              <a:t>Cheryl</a:t>
            </a:r>
            <a:r>
              <a:rPr lang="cs-CZ" dirty="0"/>
              <a:t>. </a:t>
            </a:r>
            <a:r>
              <a:rPr lang="cs-CZ" i="1" dirty="0"/>
              <a:t>flickr.com</a:t>
            </a:r>
            <a:r>
              <a:rPr lang="cs-CZ" dirty="0"/>
              <a:t> [online]. [cit. 4.1.2014]. Dostupný na WWW: http://www.flickr.com/photos/bsktcase/40937060/in/photolist-4BPao-4BPap-57C4f-4RK7qD-5dpSAn-5dpUkz-5dpY12-5dudBu-5due3d-5duesN-5dufsb-5duh4E-5duhSJ-5duim5-5duj5u-62ZRSD-6c2E1r-aQ6Fiv-fAEsnN-dyvAod-8HEz5p-8HHRvJ-8HEBy6-8HHMqE-8HHPcq-8HEKP8-8HExLr-7LBGHt-goeRzt-goeNKk-goeNg4-gof1Hu-byDkQC-8F1J27-8EXy1P-dAyt3B-8F1J8Y/lightbox/ </a:t>
            </a:r>
            <a:r>
              <a:rPr lang="cs-CZ" dirty="0" smtClean="0"/>
              <a:t>(foto 12, 13)</a:t>
            </a:r>
          </a:p>
          <a:p>
            <a:r>
              <a:rPr lang="cs-CZ" dirty="0" smtClean="0"/>
              <a:t>ACOMA</a:t>
            </a:r>
            <a:r>
              <a:rPr lang="cs-CZ" dirty="0"/>
              <a:t>. </a:t>
            </a:r>
            <a:r>
              <a:rPr lang="cs-CZ" i="1" dirty="0"/>
              <a:t>wikipedia.cz</a:t>
            </a:r>
            <a:r>
              <a:rPr lang="cs-CZ" dirty="0"/>
              <a:t> [online]. [cit. 4.1.2014]. Dostupný na WWW: http://</a:t>
            </a:r>
            <a:r>
              <a:rPr lang="cs-CZ" dirty="0" smtClean="0"/>
              <a:t>upload.wikimedia.org/wikipedia/commons/a/a7/Tympanon_sv.Jiri.jpg (foto 28) </a:t>
            </a:r>
          </a:p>
          <a:p>
            <a:r>
              <a:rPr lang="cs-CZ" dirty="0" smtClean="0"/>
              <a:t>PRAZAK, </a:t>
            </a:r>
            <a:r>
              <a:rPr lang="cs-CZ" i="1" dirty="0"/>
              <a:t>wikipedia.cz</a:t>
            </a:r>
            <a:r>
              <a:rPr lang="cs-CZ" dirty="0"/>
              <a:t> [online]. [cit. 4.1.2014]. Dostupný na WWW: http://upload.wikimedia.org/wikipedia/commons/e/ec/Bazilika_Svat%C3%A9ho_Ji%C5%99%C3%AD.jpg </a:t>
            </a:r>
            <a:r>
              <a:rPr lang="cs-CZ" dirty="0" smtClean="0"/>
              <a:t>(foto 14)</a:t>
            </a:r>
          </a:p>
          <a:p>
            <a:r>
              <a:rPr lang="cs-CZ" dirty="0"/>
              <a:t>PRAZAK. </a:t>
            </a:r>
            <a:r>
              <a:rPr lang="cs-CZ" i="1" dirty="0"/>
              <a:t>wikipedia.cz</a:t>
            </a:r>
            <a:r>
              <a:rPr lang="cs-CZ" dirty="0"/>
              <a:t> [online]. [cit. 5.1.2014]. Dostupný na WWW: http://cs.wikipedia.org/wiki/Soubor:Tismice_-_pr%C5%AF%C4%8Del%C3%AD_rom%C3%A1nsk%C3%A9_baziliky.jpg </a:t>
            </a:r>
            <a:r>
              <a:rPr lang="cs-CZ" dirty="0" smtClean="0"/>
              <a:t>(foto 37)</a:t>
            </a:r>
            <a:endParaRPr lang="cs-CZ" dirty="0"/>
          </a:p>
          <a:p>
            <a:endParaRPr lang="cs-CZ" i="1" u="sng"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26</a:t>
            </a:fld>
            <a:endParaRPr lang="cs-CZ"/>
          </a:p>
        </p:txBody>
      </p:sp>
      <p:sp>
        <p:nvSpPr>
          <p:cNvPr id="4" name="Nadpis 3"/>
          <p:cNvSpPr>
            <a:spLocks noGrp="1"/>
          </p:cNvSpPr>
          <p:nvPr>
            <p:ph type="title"/>
          </p:nvPr>
        </p:nvSpPr>
        <p:spPr/>
        <p:txBody>
          <a:bodyPr/>
          <a:lstStyle/>
          <a:p>
            <a:r>
              <a:rPr lang="cs-CZ" dirty="0"/>
              <a:t>Použité zdroje</a:t>
            </a:r>
          </a:p>
        </p:txBody>
      </p:sp>
    </p:spTree>
    <p:extLst>
      <p:ext uri="{BB962C8B-B14F-4D97-AF65-F5344CB8AC3E}">
        <p14:creationId xmlns:p14="http://schemas.microsoft.com/office/powerpoint/2010/main" val="699166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99592" y="1556793"/>
            <a:ext cx="7380809" cy="4752528"/>
          </a:xfrm>
        </p:spPr>
        <p:txBody>
          <a:bodyPr>
            <a:normAutofit/>
          </a:bodyPr>
          <a:lstStyle/>
          <a:p>
            <a:r>
              <a:rPr lang="cs-CZ" sz="1200" i="1" u="sng" dirty="0"/>
              <a:t>Internetové odkazy: </a:t>
            </a:r>
            <a:endParaRPr lang="cs-CZ" sz="1200" i="1" u="sng" dirty="0" smtClean="0"/>
          </a:p>
          <a:p>
            <a:r>
              <a:rPr lang="cs-CZ" sz="1200" dirty="0"/>
              <a:t>AUTOR NEUVEDEN. </a:t>
            </a:r>
            <a:r>
              <a:rPr lang="cs-CZ" sz="1200" i="1" dirty="0"/>
              <a:t>wikipedia.cz</a:t>
            </a:r>
            <a:r>
              <a:rPr lang="cs-CZ" sz="1200" dirty="0"/>
              <a:t> [online]. [cit. 4.1.2014]. Dostupný na WWW: http://upload.wikimedia.org/wikipedia/commons/8/89/Rom%C3%A1nsk%C3%A1_rotunda_svat%C3%A9ho_V%C3%ADta.jpg </a:t>
            </a:r>
            <a:r>
              <a:rPr lang="cs-CZ" sz="1200" dirty="0" smtClean="0"/>
              <a:t>(obr. 15)</a:t>
            </a:r>
          </a:p>
          <a:p>
            <a:r>
              <a:rPr lang="cs-CZ" sz="1200" dirty="0"/>
              <a:t>MIAOW-MIAOW. </a:t>
            </a:r>
            <a:r>
              <a:rPr lang="cs-CZ" sz="1200" i="1" dirty="0"/>
              <a:t>wikipedia.cz</a:t>
            </a:r>
            <a:r>
              <a:rPr lang="cs-CZ" sz="1200" dirty="0"/>
              <a:t> [online]. [cit. 4.1.2014]. Dostupný na WWW: http://</a:t>
            </a:r>
            <a:r>
              <a:rPr lang="cs-CZ" sz="1200" dirty="0" smtClean="0"/>
              <a:t>upload.wikimedia.org/wikipedia/commons/6/6a/Stary_Plzenec_CZ_Rotunda_of_St_Peter  (foto </a:t>
            </a:r>
            <a:r>
              <a:rPr lang="cs-CZ" sz="1200" dirty="0" smtClean="0"/>
              <a:t>16</a:t>
            </a:r>
            <a:r>
              <a:rPr lang="cs-CZ" sz="1200" dirty="0"/>
              <a:t>)</a:t>
            </a:r>
            <a:endParaRPr lang="cs-CZ" sz="1200" dirty="0" smtClean="0"/>
          </a:p>
          <a:p>
            <a:r>
              <a:rPr lang="cs-CZ" sz="1200" dirty="0"/>
              <a:t>MIAOW-MIAOW. </a:t>
            </a:r>
            <a:r>
              <a:rPr lang="cs-CZ" sz="1200" i="1" dirty="0"/>
              <a:t>wikipedia.cz</a:t>
            </a:r>
            <a:r>
              <a:rPr lang="cs-CZ" sz="1200" dirty="0"/>
              <a:t> [online]. [cit. 6.1.2014]. Dostupný na WWW: http://</a:t>
            </a:r>
            <a:r>
              <a:rPr lang="cs-CZ" sz="1200" dirty="0" smtClean="0"/>
              <a:t>upload.wikimedia.org/wikipedia/commons/6/6e/Budec_Kovary_Zakolany_KL_CZ_SS_Peter(foto  17)</a:t>
            </a:r>
            <a:endParaRPr lang="cs-CZ" sz="1200" dirty="0" smtClean="0"/>
          </a:p>
          <a:p>
            <a:r>
              <a:rPr lang="cs-CZ" sz="1200" dirty="0"/>
              <a:t>RADOUCH. </a:t>
            </a:r>
            <a:r>
              <a:rPr lang="cs-CZ" sz="1200" i="1" dirty="0"/>
              <a:t>wikipedia.cz</a:t>
            </a:r>
            <a:r>
              <a:rPr lang="cs-CZ" sz="1200" dirty="0"/>
              <a:t> [online]. [cit. 4.1.2014]. Dostupný na WWW: http://upload.wikimedia.org/wikipedia/commons/d/d6/Holubice-rotunda02.jpg </a:t>
            </a:r>
            <a:r>
              <a:rPr lang="cs-CZ" sz="1200" dirty="0" smtClean="0"/>
              <a:t> (foto 18)</a:t>
            </a:r>
          </a:p>
          <a:p>
            <a:r>
              <a:rPr lang="cs-CZ" sz="1200" dirty="0"/>
              <a:t>ROMANM82. </a:t>
            </a:r>
            <a:r>
              <a:rPr lang="cs-CZ" sz="1200" i="1" dirty="0"/>
              <a:t>wikipedia.cz</a:t>
            </a:r>
            <a:r>
              <a:rPr lang="cs-CZ" sz="1200" dirty="0"/>
              <a:t> [online]. [cit. 4.1.2014]. Dostupný na WWW: http://upload.wikimedia.org/wikipedia/commons/f/fc/%C5%98%C3%ADp_-_rotunda_svat%C3%A9ho_Ji%C5%99%C3%AD_2013_obr1.jpg </a:t>
            </a:r>
            <a:r>
              <a:rPr lang="cs-CZ" sz="1200" dirty="0" smtClean="0"/>
              <a:t> (foto 19)</a:t>
            </a:r>
          </a:p>
          <a:p>
            <a:r>
              <a:rPr lang="cs-CZ" sz="1200" dirty="0"/>
              <a:t>ZIVNER, Adam. </a:t>
            </a:r>
            <a:r>
              <a:rPr lang="cs-CZ" sz="1200" i="1" dirty="0"/>
              <a:t>wikipedia.cz</a:t>
            </a:r>
            <a:r>
              <a:rPr lang="cs-CZ" sz="1200" dirty="0"/>
              <a:t> [online]. [cit. 4.1.2014]. Dostupný na WWW: http://</a:t>
            </a:r>
            <a:r>
              <a:rPr lang="cs-CZ" sz="1200" dirty="0" smtClean="0"/>
              <a:t>upload.wikimedia.org/wikipedia/commons/2/24/RotundaSvatehoMartinaNaVysehrade (foto 20)</a:t>
            </a:r>
          </a:p>
          <a:p>
            <a:r>
              <a:rPr lang="cs-CZ" sz="1200" dirty="0"/>
              <a:t>STRÁNSKÝ, Marek. </a:t>
            </a:r>
            <a:r>
              <a:rPr lang="cs-CZ" sz="1200" i="1" dirty="0"/>
              <a:t>wikipedia.cz</a:t>
            </a:r>
            <a:r>
              <a:rPr lang="cs-CZ" sz="1200" dirty="0"/>
              <a:t> [online]. [cit. 4.1.2014]. Dostupný na WWW: http://upload.wikimedia.org/wikipedia/commons/1/17/Ceska-Trebova-Rotunda-Svata-Katerina-1.jpg </a:t>
            </a:r>
            <a:r>
              <a:rPr lang="cs-CZ" sz="1200" dirty="0" smtClean="0"/>
              <a:t>(foto 21)</a:t>
            </a:r>
          </a:p>
          <a:p>
            <a:r>
              <a:rPr lang="cs-CZ" sz="1200" dirty="0"/>
              <a:t>DEZIDOR. </a:t>
            </a:r>
            <a:r>
              <a:rPr lang="cs-CZ" sz="1200" dirty="0" smtClean="0"/>
              <a:t>w</a:t>
            </a:r>
            <a:r>
              <a:rPr lang="cs-CZ" sz="1200" i="1" dirty="0" smtClean="0"/>
              <a:t>ikipedia.cz</a:t>
            </a:r>
            <a:r>
              <a:rPr lang="cs-CZ" sz="1200" dirty="0" smtClean="0"/>
              <a:t> </a:t>
            </a:r>
            <a:r>
              <a:rPr lang="cs-CZ" sz="1200" dirty="0"/>
              <a:t>[online]. [cit. 5.1.2014]. Dostupný na WWW: http://upload.wikimedia.org/wikipedia/commons/1/11/B%C5%99evnovsk%C3%BD_kl%C3%A1%C5%A1ter_61.jpg </a:t>
            </a:r>
            <a:r>
              <a:rPr lang="cs-CZ" sz="1200" dirty="0" smtClean="0"/>
              <a:t>(foto 22)</a:t>
            </a:r>
          </a:p>
          <a:p>
            <a:r>
              <a:rPr lang="cs-CZ" sz="1200" dirty="0" smtClean="0"/>
              <a:t>PRAZAK.w</a:t>
            </a:r>
            <a:r>
              <a:rPr lang="cs-CZ" sz="1200" i="1" dirty="0" smtClean="0"/>
              <a:t>ikipedia.cz</a:t>
            </a:r>
            <a:r>
              <a:rPr lang="cs-CZ" sz="1200" dirty="0" smtClean="0"/>
              <a:t> </a:t>
            </a:r>
            <a:r>
              <a:rPr lang="cs-CZ" sz="1200" dirty="0"/>
              <a:t>[online]. [cit. 5.1.2014]. Dostupný na WWW: http://upload.wikimedia.org/wikipedia/commons/b/b3/Strahov_-_bazilika_Nanebevzet%C3%AD_Panny_Marie.jpg </a:t>
            </a:r>
            <a:r>
              <a:rPr lang="cs-CZ" sz="1200" dirty="0" smtClean="0"/>
              <a:t>(foto 23</a:t>
            </a:r>
            <a:r>
              <a:rPr lang="cs-CZ" sz="1200" dirty="0" smtClean="0"/>
              <a:t>)</a:t>
            </a:r>
            <a:endParaRPr lang="cs-CZ" sz="1200"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27</a:t>
            </a:fld>
            <a:endParaRPr lang="cs-CZ"/>
          </a:p>
        </p:txBody>
      </p:sp>
      <p:sp>
        <p:nvSpPr>
          <p:cNvPr id="4" name="Nadpis 3"/>
          <p:cNvSpPr>
            <a:spLocks noGrp="1"/>
          </p:cNvSpPr>
          <p:nvPr>
            <p:ph type="title"/>
          </p:nvPr>
        </p:nvSpPr>
        <p:spPr/>
        <p:txBody>
          <a:bodyPr/>
          <a:lstStyle/>
          <a:p>
            <a:r>
              <a:rPr lang="cs-CZ" dirty="0"/>
              <a:t>Použité zdroje</a:t>
            </a:r>
          </a:p>
        </p:txBody>
      </p:sp>
    </p:spTree>
    <p:extLst>
      <p:ext uri="{BB962C8B-B14F-4D97-AF65-F5344CB8AC3E}">
        <p14:creationId xmlns:p14="http://schemas.microsoft.com/office/powerpoint/2010/main" val="242418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683568" y="1124744"/>
            <a:ext cx="7596833" cy="5112568"/>
          </a:xfrm>
        </p:spPr>
        <p:txBody>
          <a:bodyPr>
            <a:normAutofit fontScale="55000" lnSpcReduction="20000"/>
          </a:bodyPr>
          <a:lstStyle/>
          <a:p>
            <a:r>
              <a:rPr lang="cs-CZ" i="1" u="sng" dirty="0" smtClean="0"/>
              <a:t>Internetové odkazy: </a:t>
            </a:r>
            <a:endParaRPr lang="cs-CZ" i="1" u="sng" dirty="0" smtClean="0"/>
          </a:p>
          <a:p>
            <a:r>
              <a:rPr lang="cs-CZ" dirty="0"/>
              <a:t>MIAOW-MIAOW. w</a:t>
            </a:r>
            <a:r>
              <a:rPr lang="cs-CZ" i="1" dirty="0"/>
              <a:t>ikipedia.cz</a:t>
            </a:r>
            <a:r>
              <a:rPr lang="cs-CZ" dirty="0"/>
              <a:t> [online]. [cit. 5.1.2014]. Dostupný na WWW: http://upload.wikimedia.org/wikipedia/commons/3/35/Doksany_Convent_CZ_Nativity_of_Virgin(foto 23)</a:t>
            </a:r>
            <a:endParaRPr lang="cs-CZ" i="1" u="sng" dirty="0"/>
          </a:p>
          <a:p>
            <a:r>
              <a:rPr lang="cs-CZ" dirty="0" smtClean="0"/>
              <a:t>AUTOR </a:t>
            </a:r>
            <a:r>
              <a:rPr lang="cs-CZ" dirty="0"/>
              <a:t>NEUVEDEN. </a:t>
            </a:r>
            <a:r>
              <a:rPr lang="cs-CZ" dirty="0" smtClean="0"/>
              <a:t>w</a:t>
            </a:r>
            <a:r>
              <a:rPr lang="cs-CZ" i="1" dirty="0" smtClean="0"/>
              <a:t>ikipedia.cz</a:t>
            </a:r>
            <a:r>
              <a:rPr lang="cs-CZ" dirty="0" smtClean="0"/>
              <a:t> </a:t>
            </a:r>
            <a:r>
              <a:rPr lang="cs-CZ" dirty="0"/>
              <a:t>[online]. [cit. 5.1.2014]. Dostupný na WWW: http://upload.wikimedia.org/wikipedia/commons/b/bc/Plasy_aerial.jpg </a:t>
            </a:r>
            <a:r>
              <a:rPr lang="cs-CZ" dirty="0" smtClean="0"/>
              <a:t>(foto 24)</a:t>
            </a:r>
          </a:p>
          <a:p>
            <a:r>
              <a:rPr lang="cs-CZ" dirty="0"/>
              <a:t>JKLAMO. </a:t>
            </a:r>
            <a:r>
              <a:rPr lang="cs-CZ" i="1" dirty="0"/>
              <a:t>Wikipedia.cz</a:t>
            </a:r>
            <a:r>
              <a:rPr lang="cs-CZ" dirty="0"/>
              <a:t> [online]. [cit. 5.1.2014]. Dostupný na WWW: http://upload.wikimedia.org/wikipedia/commons/6/6a/Juditin_most_oblouk.JPG </a:t>
            </a:r>
            <a:r>
              <a:rPr lang="cs-CZ" dirty="0" smtClean="0"/>
              <a:t>(foto 25)</a:t>
            </a:r>
          </a:p>
          <a:p>
            <a:r>
              <a:rPr lang="it-IT" dirty="0"/>
              <a:t>GRABOLLE, Roman. </a:t>
            </a:r>
            <a:r>
              <a:rPr lang="cs-CZ" dirty="0" smtClean="0"/>
              <a:t>w</a:t>
            </a:r>
            <a:r>
              <a:rPr lang="it-IT" i="1" dirty="0" smtClean="0"/>
              <a:t>ikipedia.cz</a:t>
            </a:r>
            <a:r>
              <a:rPr lang="it-IT" dirty="0" smtClean="0"/>
              <a:t> </a:t>
            </a:r>
            <a:r>
              <a:rPr lang="it-IT" dirty="0"/>
              <a:t>[online]. [cit. 5.1.2014]. Dostupný na WWW: http://upload.wikimedia.org/wikipedia/commons/a/ae/Burg_Primda_Gesamtansicht.jpg </a:t>
            </a:r>
            <a:r>
              <a:rPr lang="cs-CZ" dirty="0" smtClean="0"/>
              <a:t>(foto 26)</a:t>
            </a:r>
          </a:p>
          <a:p>
            <a:r>
              <a:rPr lang="cs-CZ" dirty="0"/>
              <a:t>SCHAEFER, Hans Peter. </a:t>
            </a:r>
            <a:r>
              <a:rPr lang="cs-CZ" dirty="0" smtClean="0"/>
              <a:t>w</a:t>
            </a:r>
            <a:r>
              <a:rPr lang="cs-CZ" i="1" dirty="0" smtClean="0"/>
              <a:t>ikipedia.cz</a:t>
            </a:r>
            <a:r>
              <a:rPr lang="cs-CZ" dirty="0" smtClean="0"/>
              <a:t> </a:t>
            </a:r>
            <a:r>
              <a:rPr lang="cs-CZ" dirty="0"/>
              <a:t>[online]. [cit. 5.1.2014]. Dostupný na WWW: http://upload.wikimedia.org/wikipedia/commons/2/2e/Prag_karlsbr%C3%BCcke_kleinseite.jpg </a:t>
            </a:r>
            <a:r>
              <a:rPr lang="cs-CZ" dirty="0" smtClean="0"/>
              <a:t>(foto 27)</a:t>
            </a:r>
          </a:p>
          <a:p>
            <a:r>
              <a:rPr lang="cs-CZ" dirty="0"/>
              <a:t>SKÁLA, Ben. </a:t>
            </a:r>
            <a:r>
              <a:rPr lang="cs-CZ" i="1" dirty="0"/>
              <a:t>wikpedia.cz</a:t>
            </a:r>
            <a:r>
              <a:rPr lang="cs-CZ" dirty="0"/>
              <a:t> [online]. [cit. 5.1.2014]. Dostupný na WWW: http://upload.wikimedia.org/wikipedia/commons/3/3e/Jakub-kostel-sv.Jakuba2009c.jpg </a:t>
            </a:r>
            <a:r>
              <a:rPr lang="cs-CZ" dirty="0" smtClean="0"/>
              <a:t>(foto 29, 30)</a:t>
            </a:r>
          </a:p>
          <a:p>
            <a:r>
              <a:rPr lang="cs-CZ" dirty="0"/>
              <a:t>NEZNÁMÝ UMĚLEC. </a:t>
            </a:r>
            <a:r>
              <a:rPr lang="cs-CZ" i="1" dirty="0"/>
              <a:t>wikipedia.cz</a:t>
            </a:r>
            <a:r>
              <a:rPr lang="cs-CZ" dirty="0"/>
              <a:t> [online]. [cit. 5.1.2014]. Dostupný na WWW: http://upload.wikimedia.org/wikipedia/commons/3/3c/Vratislav_II.PNG </a:t>
            </a:r>
            <a:r>
              <a:rPr lang="cs-CZ" dirty="0" smtClean="0"/>
              <a:t>(foto 31)</a:t>
            </a:r>
          </a:p>
          <a:p>
            <a:r>
              <a:rPr lang="cs-CZ" dirty="0"/>
              <a:t>NEZNÁMÝ UMĚLEC. </a:t>
            </a:r>
            <a:r>
              <a:rPr lang="cs-CZ" i="1" dirty="0"/>
              <a:t>wikipedia.cz</a:t>
            </a:r>
            <a:r>
              <a:rPr lang="cs-CZ" dirty="0"/>
              <a:t> [online]. [cit. 5.1.2014]. Dostupný na WWW: http://upload.wikimedia.org/wikipedia/commons/f/f8/Premysl_orac.jpg </a:t>
            </a:r>
            <a:r>
              <a:rPr lang="cs-CZ" dirty="0" smtClean="0"/>
              <a:t>(foto 32)</a:t>
            </a:r>
          </a:p>
          <a:p>
            <a:r>
              <a:rPr lang="cs-CZ" dirty="0"/>
              <a:t>NEZNÁMÝ UMĚLEC. </a:t>
            </a:r>
            <a:r>
              <a:rPr lang="cs-CZ" i="1" dirty="0"/>
              <a:t>wikipedia.cz</a:t>
            </a:r>
            <a:r>
              <a:rPr lang="cs-CZ" dirty="0"/>
              <a:t> [online]. [cit. 5.1.2014]. Dostupný na WWW: http://upload.wikimedia.org/wikipedia/commons/a/a9/Emma_and_Wenceslaus-Gumpold_manuscript.jpg </a:t>
            </a:r>
            <a:r>
              <a:rPr lang="cs-CZ" dirty="0" smtClean="0"/>
              <a:t>(foto 33)</a:t>
            </a:r>
          </a:p>
          <a:p>
            <a:r>
              <a:rPr lang="cs-CZ" dirty="0"/>
              <a:t>NEZNÁMÝ UMĚLEC. </a:t>
            </a:r>
            <a:r>
              <a:rPr lang="cs-CZ" i="1" dirty="0"/>
              <a:t>wikipedia.cz</a:t>
            </a:r>
            <a:r>
              <a:rPr lang="cs-CZ" dirty="0"/>
              <a:t> [online]. [cit. 5.1.2014]. Dostupný na WWW: http://upload.wikimedia.org/wikipedia/commons/b/bd/SvVaclav_kodexvysehradsky.jpg </a:t>
            </a:r>
            <a:r>
              <a:rPr lang="cs-CZ" dirty="0" smtClean="0"/>
              <a:t>(foto 34)</a:t>
            </a:r>
          </a:p>
          <a:p>
            <a:r>
              <a:rPr lang="cs-CZ" dirty="0"/>
              <a:t>NEZNÁMÝ UMĚLEC. </a:t>
            </a:r>
            <a:r>
              <a:rPr lang="cs-CZ" i="1" dirty="0"/>
              <a:t>wikipedia.cz</a:t>
            </a:r>
            <a:r>
              <a:rPr lang="cs-CZ" dirty="0"/>
              <a:t> [online]. [cit. 5.1.2014]. Dostupný na WWW: http://commons.wikimedia.org/wiki/File:Vyskodex_kristus.jpg </a:t>
            </a:r>
            <a:r>
              <a:rPr lang="cs-CZ" dirty="0" smtClean="0"/>
              <a:t> (foto 35)</a:t>
            </a:r>
          </a:p>
          <a:p>
            <a:r>
              <a:rPr lang="cs-CZ" dirty="0"/>
              <a:t>NEZNÁMÝ UMĚLEC. </a:t>
            </a:r>
            <a:r>
              <a:rPr lang="cs-CZ" i="1" dirty="0"/>
              <a:t>wikipedia.cz</a:t>
            </a:r>
            <a:r>
              <a:rPr lang="cs-CZ" dirty="0"/>
              <a:t> [online]. [cit. 5.1.2014]. Dostupný na WWW: http://upload.wikimedia.org/wikipedia/commons/e/e5/Devil_medium.jpg </a:t>
            </a:r>
            <a:r>
              <a:rPr lang="cs-CZ" dirty="0" smtClean="0"/>
              <a:t>(foto 36)</a:t>
            </a:r>
            <a:endParaRPr lang="cs-CZ" i="1" u="sng" dirty="0" smtClean="0"/>
          </a:p>
          <a:p>
            <a:r>
              <a:rPr lang="cs-CZ" i="1" u="sng" dirty="0"/>
              <a:t>Jiné zdroje</a:t>
            </a:r>
            <a:r>
              <a:rPr lang="cs-CZ" i="1" u="sng" dirty="0" smtClean="0"/>
              <a:t>:</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28</a:t>
            </a:fld>
            <a:endParaRPr lang="cs-CZ"/>
          </a:p>
        </p:txBody>
      </p:sp>
      <p:sp>
        <p:nvSpPr>
          <p:cNvPr id="4" name="Nadpis 3"/>
          <p:cNvSpPr>
            <a:spLocks noGrp="1"/>
          </p:cNvSpPr>
          <p:nvPr>
            <p:ph type="title"/>
          </p:nvPr>
        </p:nvSpPr>
        <p:spPr>
          <a:xfrm>
            <a:off x="457200" y="188640"/>
            <a:ext cx="8229600" cy="1252728"/>
          </a:xfrm>
        </p:spPr>
        <p:txBody>
          <a:bodyPr/>
          <a:lstStyle/>
          <a:p>
            <a:r>
              <a:rPr lang="cs-CZ" dirty="0"/>
              <a:t>Použité zdroje</a:t>
            </a:r>
          </a:p>
        </p:txBody>
      </p:sp>
    </p:spTree>
    <p:extLst>
      <p:ext uri="{BB962C8B-B14F-4D97-AF65-F5344CB8AC3E}">
        <p14:creationId xmlns:p14="http://schemas.microsoft.com/office/powerpoint/2010/main" val="2505017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3620</TotalTime>
  <Words>2084</Words>
  <Application>Microsoft Office PowerPoint</Application>
  <PresentationFormat>Předvádění na obrazovce (4:3)</PresentationFormat>
  <Paragraphs>287</Paragraphs>
  <Slides>28</Slides>
  <Notes>2</Notes>
  <HiddenSlides>0</HiddenSlides>
  <MMClips>0</MMClips>
  <ScaleCrop>false</ScaleCrop>
  <HeadingPairs>
    <vt:vector size="4" baseType="variant">
      <vt:variant>
        <vt:lpstr>Motiv</vt:lpstr>
      </vt:variant>
      <vt:variant>
        <vt:i4>1</vt:i4>
      </vt:variant>
      <vt:variant>
        <vt:lpstr>Nadpisy snímků</vt:lpstr>
      </vt:variant>
      <vt:variant>
        <vt:i4>28</vt:i4>
      </vt:variant>
    </vt:vector>
  </HeadingPairs>
  <TitlesOfParts>
    <vt:vector size="29" baseType="lpstr">
      <vt:lpstr>Vlnění</vt:lpstr>
      <vt:lpstr>Základní škola a Mateřská škola Bílá Třemešná, okres Trutnov</vt:lpstr>
      <vt:lpstr>Anotace</vt:lpstr>
      <vt:lpstr>Umění předrománské</vt:lpstr>
      <vt:lpstr>Předrománské umění</vt:lpstr>
      <vt:lpstr>Prezentace aplikace PowerPoint</vt:lpstr>
      <vt:lpstr>Románské umění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Kláštery</vt:lpstr>
      <vt:lpstr>Prezentace aplikace PowerPoint</vt:lpstr>
      <vt:lpstr>Profánní (světské) stavby</vt:lpstr>
      <vt:lpstr>Prezentace aplikace PowerPoint</vt:lpstr>
      <vt:lpstr>Sochařství a malířství</vt:lpstr>
      <vt:lpstr>Prezentace aplikace PowerPoint</vt:lpstr>
      <vt:lpstr>Prezentace aplikace PowerPoint</vt:lpstr>
      <vt:lpstr>Prezentace aplikace PowerPoint</vt:lpstr>
      <vt:lpstr>Prezentace aplikace PowerPoint</vt:lpstr>
      <vt:lpstr>Závěrečný kvíz</vt:lpstr>
      <vt:lpstr>Použité zdroje</vt:lpstr>
      <vt:lpstr>Použité zdroje</vt:lpstr>
      <vt:lpstr>Použité zdroje</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Lukáš Bohánský</dc:creator>
  <cp:lastModifiedBy>Kateřina Poživilová</cp:lastModifiedBy>
  <cp:revision>456</cp:revision>
  <dcterms:created xsi:type="dcterms:W3CDTF">2013-05-10T12:01:16Z</dcterms:created>
  <dcterms:modified xsi:type="dcterms:W3CDTF">2014-01-06T19:11:53Z</dcterms:modified>
</cp:coreProperties>
</file>