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71" r:id="rId2"/>
    <p:sldId id="270" r:id="rId3"/>
    <p:sldId id="263" r:id="rId4"/>
    <p:sldId id="296" r:id="rId5"/>
    <p:sldId id="297" r:id="rId6"/>
    <p:sldId id="298" r:id="rId7"/>
    <p:sldId id="299" r:id="rId8"/>
    <p:sldId id="300" r:id="rId9"/>
    <p:sldId id="301" r:id="rId10"/>
    <p:sldId id="302" r:id="rId11"/>
    <p:sldId id="30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77" autoAdjust="0"/>
    <p:restoredTop sz="86356" autoAdjust="0"/>
  </p:normalViewPr>
  <p:slideViewPr>
    <p:cSldViewPr>
      <p:cViewPr varScale="1">
        <p:scale>
          <a:sx n="79" d="100"/>
          <a:sy n="79" d="100"/>
        </p:scale>
        <p:origin x="-88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ODLUČITELNÁ PŘEDPONA, POROZUMĚNÍ </a:t>
          </a:r>
          <a:endParaRPr lang="cs-CZ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VY_32_INOVACE_NJ,9_08_KOMM MIT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731" custLinFactNeighborY="330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28" custLinFactNeighborY="15409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F5B9D5-441F-4086-B14E-A5B02A03502D}" type="presOf" srcId="{D8197B8C-B260-4A16-BDF4-0947B075E274}" destId="{25B08C86-7E15-44DC-BE7F-FFB55DD49D12}" srcOrd="0" destOrd="0" presId="urn:microsoft.com/office/officeart/2005/8/layout/target3"/>
    <dgm:cxn modelId="{CE4C438F-7F2A-4F2B-B026-6EFAD436265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692BF40-0BA4-4126-B216-662AF37FE138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83E0C84-D6C0-4420-9307-A810CD2AE84D}" type="presOf" srcId="{D1D4F407-5343-4D3F-B5B9-D407B03CAEB4}" destId="{D005CE8C-CC26-4C3E-AC11-E15060ECD759}" srcOrd="0" destOrd="0" presId="urn:microsoft.com/office/officeart/2005/8/layout/target3"/>
    <dgm:cxn modelId="{7B773829-7816-44F7-A3A2-9D5D70DCF20B}" type="presOf" srcId="{D8197B8C-B260-4A16-BDF4-0947B075E274}" destId="{5A5FFA88-C948-4069-8E93-59FA12366E83}" srcOrd="1" destOrd="0" presId="urn:microsoft.com/office/officeart/2005/8/layout/target3"/>
    <dgm:cxn modelId="{43C50A50-3F89-48BC-8FFB-C89BCD0DF676}" type="presOf" srcId="{D1B46980-6531-4606-95E6-44980827E919}" destId="{6140AFEC-043D-4C43-A2F9-D0F5331DF3A3}" srcOrd="0" destOrd="0" presId="urn:microsoft.com/office/officeart/2005/8/layout/target3"/>
    <dgm:cxn modelId="{19895931-B330-4A95-A2C0-BA6BBA63EB98}" type="presOf" srcId="{B651F6E3-6281-48DB-9319-2AEAFDAE7572}" destId="{6BB5E863-4638-4E1D-BFDE-399D028AC4ED}" srcOrd="1" destOrd="0" presId="urn:microsoft.com/office/officeart/2005/8/layout/target3"/>
    <dgm:cxn modelId="{8202404D-8CB9-4516-A79F-AF01DD51B9BC}" type="presOf" srcId="{4C35D32F-0EAB-4CD7-82EE-45574DC2A586}" destId="{8BEBB6EC-1DAA-4CAC-8A25-BC0FCBD5DBD5}" srcOrd="0" destOrd="0" presId="urn:microsoft.com/office/officeart/2005/8/layout/target3"/>
    <dgm:cxn modelId="{5AC03677-5D6C-420F-8800-3FC13B7005BC}" type="presOf" srcId="{757F3AB3-0718-4624-B441-E567A8F0AB56}" destId="{333A1088-737F-45CB-B68E-254E46348037}" srcOrd="0" destOrd="0" presId="urn:microsoft.com/office/officeart/2005/8/layout/target3"/>
    <dgm:cxn modelId="{56247D61-6758-4253-BD46-65293611323C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24835B9-60DF-4A15-9571-E0CAC8662F79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6EEC77C-DA02-4A00-8449-C790402B588D}" type="presParOf" srcId="{333A1088-737F-45CB-B68E-254E46348037}" destId="{F5ABB229-8D3B-4694-996A-96F23CF14429}" srcOrd="0" destOrd="0" presId="urn:microsoft.com/office/officeart/2005/8/layout/target3"/>
    <dgm:cxn modelId="{D6C22BFF-993F-4A5E-8D56-584F13CC0AD5}" type="presParOf" srcId="{333A1088-737F-45CB-B68E-254E46348037}" destId="{F41139FD-01EE-4571-8B17-4FB00FC51163}" srcOrd="1" destOrd="0" presId="urn:microsoft.com/office/officeart/2005/8/layout/target3"/>
    <dgm:cxn modelId="{3DC1B1DA-5B97-4D33-8941-F94D37F684CF}" type="presParOf" srcId="{333A1088-737F-45CB-B68E-254E46348037}" destId="{D005CE8C-CC26-4C3E-AC11-E15060ECD759}" srcOrd="2" destOrd="0" presId="urn:microsoft.com/office/officeart/2005/8/layout/target3"/>
    <dgm:cxn modelId="{CD89EE9B-1686-45A7-8708-A1ED19906270}" type="presParOf" srcId="{333A1088-737F-45CB-B68E-254E46348037}" destId="{2C702D82-9B77-49B7-9568-BB8EB47C3372}" srcOrd="3" destOrd="0" presId="urn:microsoft.com/office/officeart/2005/8/layout/target3"/>
    <dgm:cxn modelId="{2B6FF501-BFF3-4888-A184-D84EF32A6F33}" type="presParOf" srcId="{333A1088-737F-45CB-B68E-254E46348037}" destId="{A52A0455-90FF-4808-ABD0-F02540D31D5A}" srcOrd="4" destOrd="0" presId="urn:microsoft.com/office/officeart/2005/8/layout/target3"/>
    <dgm:cxn modelId="{07F4598B-8CA8-4D77-9ACA-228522A11AEA}" type="presParOf" srcId="{333A1088-737F-45CB-B68E-254E46348037}" destId="{6140AFEC-043D-4C43-A2F9-D0F5331DF3A3}" srcOrd="5" destOrd="0" presId="urn:microsoft.com/office/officeart/2005/8/layout/target3"/>
    <dgm:cxn modelId="{E1E545B1-44D1-4D9B-AC19-D54573F266DB}" type="presParOf" srcId="{333A1088-737F-45CB-B68E-254E46348037}" destId="{9358AC05-5D7D-4327-9F80-1AD486AEA664}" srcOrd="6" destOrd="0" presId="urn:microsoft.com/office/officeart/2005/8/layout/target3"/>
    <dgm:cxn modelId="{DCFC3F98-F1BB-42A2-9402-7AF80275900E}" type="presParOf" srcId="{333A1088-737F-45CB-B68E-254E46348037}" destId="{313FC574-E1CD-4FB4-B054-0B805CE0447D}" srcOrd="7" destOrd="0" presId="urn:microsoft.com/office/officeart/2005/8/layout/target3"/>
    <dgm:cxn modelId="{ED6A3A59-0F01-4C77-8CB1-DB9101589807}" type="presParOf" srcId="{333A1088-737F-45CB-B68E-254E46348037}" destId="{619D679B-A015-4ECF-8348-D1034C574F40}" srcOrd="8" destOrd="0" presId="urn:microsoft.com/office/officeart/2005/8/layout/target3"/>
    <dgm:cxn modelId="{7264D626-782D-453B-93F4-FD9EEDA874CD}" type="presParOf" srcId="{333A1088-737F-45CB-B68E-254E46348037}" destId="{322283A8-4A27-4CDA-BAE3-F381106A9174}" srcOrd="9" destOrd="0" presId="urn:microsoft.com/office/officeart/2005/8/layout/target3"/>
    <dgm:cxn modelId="{F4566CB8-2E0B-4DE9-8C39-6745F136D7E7}" type="presParOf" srcId="{333A1088-737F-45CB-B68E-254E46348037}" destId="{FFC9F71D-1B4F-4AD9-A4A6-86ADEFC8AF5C}" srcOrd="10" destOrd="0" presId="urn:microsoft.com/office/officeart/2005/8/layout/target3"/>
    <dgm:cxn modelId="{5A4683EA-AA6A-4673-9BE2-335657F0E22F}" type="presParOf" srcId="{333A1088-737F-45CB-B68E-254E46348037}" destId="{25B08C86-7E15-44DC-BE7F-FFB55DD49D12}" srcOrd="11" destOrd="0" presId="urn:microsoft.com/office/officeart/2005/8/layout/target3"/>
    <dgm:cxn modelId="{0B9B6288-7EF4-4FFE-8DF0-A7B17C63B4FC}" type="presParOf" srcId="{333A1088-737F-45CB-B68E-254E46348037}" destId="{76644BE8-9D7C-4C09-B250-3D10AF48CBB7}" srcOrd="12" destOrd="0" presId="urn:microsoft.com/office/officeart/2005/8/layout/target3"/>
    <dgm:cxn modelId="{465E6F82-A19E-4A20-A675-65EDB7C875DF}" type="presParOf" srcId="{333A1088-737F-45CB-B68E-254E46348037}" destId="{EE85B701-7295-41C0-BA7A-34D3756A2AE6}" srcOrd="13" destOrd="0" presId="urn:microsoft.com/office/officeart/2005/8/layout/target3"/>
    <dgm:cxn modelId="{975E7895-0B42-4ECD-B277-788AD2D19272}" type="presParOf" srcId="{333A1088-737F-45CB-B68E-254E46348037}" destId="{8BEBB6EC-1DAA-4CAC-8A25-BC0FCBD5DBD5}" srcOrd="14" destOrd="0" presId="urn:microsoft.com/office/officeart/2005/8/layout/target3"/>
    <dgm:cxn modelId="{2B1E886B-81AB-459F-B10B-77EF1C7F0E79}" type="presParOf" srcId="{333A1088-737F-45CB-B68E-254E46348037}" destId="{AED2198E-93D5-4001-81B4-73124B309672}" srcOrd="15" destOrd="0" presId="urn:microsoft.com/office/officeart/2005/8/layout/target3"/>
    <dgm:cxn modelId="{AC5357EB-FB92-4D79-BCBD-DADD99BAC3BE}" type="presParOf" srcId="{333A1088-737F-45CB-B68E-254E46348037}" destId="{2BE915AB-18AA-4053-B92C-3BFC9ED204BB}" srcOrd="16" destOrd="0" presId="urn:microsoft.com/office/officeart/2005/8/layout/target3"/>
    <dgm:cxn modelId="{5748D74B-A434-4779-9A0E-1CBD4CE05DF8}" type="presParOf" srcId="{333A1088-737F-45CB-B68E-254E46348037}" destId="{6BB5E863-4638-4E1D-BFDE-399D028AC4ED}" srcOrd="17" destOrd="0" presId="urn:microsoft.com/office/officeart/2005/8/layout/target3"/>
    <dgm:cxn modelId="{2FFF0B64-7874-40BD-8A77-5A3FF7935414}" type="presParOf" srcId="{333A1088-737F-45CB-B68E-254E46348037}" destId="{5A5FFA88-C948-4069-8E93-59FA12366E83}" srcOrd="18" destOrd="0" presId="urn:microsoft.com/office/officeart/2005/8/layout/target3"/>
    <dgm:cxn modelId="{CDD9EEC3-5C11-456F-BA46-964A21FC122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61" y="864090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VY_32_INOVACE_NJ,9_08_KOMM MIT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24161" y="864090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368156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ODLUČITELNÁ PŘEDPONA, POROZUMĚNÍ </a:t>
          </a:r>
          <a:endParaRPr lang="cs-CZ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368156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4A7894-78DD-4DE1-86C7-33BCB198713A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8044D0-9720-49DF-AB4B-F4DAE0F5EC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987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868327407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836712"/>
            <a:ext cx="6408712" cy="123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5420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0432341"/>
              </p:ext>
            </p:extLst>
          </p:nvPr>
        </p:nvGraphicFramePr>
        <p:xfrm>
          <a:off x="683568" y="2276872"/>
          <a:ext cx="7343775" cy="395526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VK_Ryplová_NJ,9 _08_Komm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mit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NJ,9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Prosinec 2012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17.12.2012 – IX.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9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Odlučitelná předpona</a:t>
                      </a:r>
                      <a:r>
                        <a:rPr lang="cs-CZ" sz="1400" baseline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, porozumění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8960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Slovesa s odlučitelnou předponou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Zvláštnost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němčiny, pro děti dost obtížná část, nutno dobře procvičit a zautomatizovat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83671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96600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Komm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11560" y="1916832"/>
            <a:ext cx="4392488" cy="4434840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cs-CZ" sz="4000" b="1" dirty="0" smtClean="0">
                <a:latin typeface="Arial Black" pitchFamily="34" charset="0"/>
              </a:rPr>
              <a:t>Slovesa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cs-CZ" sz="4000" b="1" dirty="0" smtClean="0">
                <a:latin typeface="Arial Black" pitchFamily="34" charset="0"/>
              </a:rPr>
              <a:t>s odlučitelnou předponou</a:t>
            </a:r>
          </a:p>
          <a:p>
            <a:pPr marL="0" indent="0">
              <a:lnSpc>
                <a:spcPct val="150000"/>
              </a:lnSpc>
              <a:buNone/>
            </a:pPr>
            <a:endParaRPr lang="cs-CZ" sz="4000" b="1" dirty="0" smtClean="0">
              <a:solidFill>
                <a:srgbClr val="7030A0"/>
              </a:solidFill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	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60032" y="1916832"/>
            <a:ext cx="4032448" cy="443484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600" dirty="0" err="1" smtClean="0">
                <a:latin typeface="Arial Black" pitchFamily="34" charset="0"/>
              </a:rPr>
              <a:t>mitkommen</a:t>
            </a:r>
            <a:endParaRPr lang="cs-CZ" sz="3600" dirty="0" smtClean="0"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3600" dirty="0" err="1" smtClean="0">
                <a:latin typeface="Arial Black" pitchFamily="34" charset="0"/>
              </a:rPr>
              <a:t>einladen</a:t>
            </a:r>
            <a:endParaRPr lang="cs-CZ" sz="3600" dirty="0" smtClean="0"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3600" dirty="0" err="1" smtClean="0">
                <a:latin typeface="Arial Black" pitchFamily="34" charset="0"/>
              </a:rPr>
              <a:t>einkaufen</a:t>
            </a:r>
            <a:endParaRPr lang="cs-CZ" sz="3600" dirty="0" smtClean="0"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3600" dirty="0" err="1" smtClean="0">
                <a:latin typeface="Arial Black" pitchFamily="34" charset="0"/>
              </a:rPr>
              <a:t>fernsehen</a:t>
            </a:r>
            <a:endParaRPr lang="cs-CZ" sz="3600" dirty="0" smtClean="0"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3600" dirty="0" err="1" smtClean="0">
                <a:latin typeface="Arial Black" pitchFamily="34" charset="0"/>
              </a:rPr>
              <a:t>anrufen</a:t>
            </a:r>
            <a:endParaRPr lang="cs-CZ" sz="3600" dirty="0" smtClean="0">
              <a:latin typeface="Arial Black" pitchFamily="34" charset="0"/>
            </a:endParaRPr>
          </a:p>
          <a:p>
            <a:pPr marL="0" indent="0">
              <a:lnSpc>
                <a:spcPct val="200000"/>
              </a:lnSpc>
              <a:buNone/>
            </a:pPr>
            <a:endParaRPr lang="cs-CZ" sz="3600" dirty="0">
              <a:solidFill>
                <a:srgbClr val="C0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7735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Komm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	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920085"/>
            <a:ext cx="4038600" cy="4677267"/>
          </a:xfrm>
        </p:spPr>
        <p:txBody>
          <a:bodyPr>
            <a:normAutofit/>
          </a:bodyPr>
          <a:lstStyle/>
          <a:p>
            <a:pPr marL="0" indent="0">
              <a:lnSpc>
                <a:spcPts val="3840"/>
              </a:lnSpc>
              <a:buNone/>
            </a:pPr>
            <a:r>
              <a:rPr lang="cs-CZ" sz="3200" dirty="0" smtClean="0">
                <a:latin typeface="Arial Black" pitchFamily="34" charset="0"/>
              </a:rPr>
              <a:t>jít spolu</a:t>
            </a:r>
          </a:p>
          <a:p>
            <a:pPr marL="0" indent="0">
              <a:lnSpc>
                <a:spcPts val="3840"/>
              </a:lnSpc>
              <a:buNone/>
            </a:pPr>
            <a:r>
              <a:rPr lang="cs-CZ" sz="3200" dirty="0" smtClean="0">
                <a:latin typeface="Arial Black" pitchFamily="34" charset="0"/>
              </a:rPr>
              <a:t>pozvat</a:t>
            </a:r>
          </a:p>
          <a:p>
            <a:pPr marL="0" indent="0">
              <a:lnSpc>
                <a:spcPts val="3840"/>
              </a:lnSpc>
              <a:buNone/>
            </a:pPr>
            <a:r>
              <a:rPr lang="cs-CZ" sz="3200" dirty="0" smtClean="0">
                <a:latin typeface="Arial Black" pitchFamily="34" charset="0"/>
              </a:rPr>
              <a:t>nakupovat</a:t>
            </a:r>
          </a:p>
          <a:p>
            <a:pPr marL="0" indent="0">
              <a:lnSpc>
                <a:spcPts val="3840"/>
              </a:lnSpc>
              <a:buNone/>
            </a:pPr>
            <a:r>
              <a:rPr lang="cs-CZ" sz="3200" dirty="0" smtClean="0">
                <a:latin typeface="Arial Black" pitchFamily="34" charset="0"/>
              </a:rPr>
              <a:t>dívat se na televizi</a:t>
            </a:r>
          </a:p>
          <a:p>
            <a:pPr marL="0" indent="0">
              <a:lnSpc>
                <a:spcPts val="3840"/>
              </a:lnSpc>
              <a:buNone/>
            </a:pPr>
            <a:r>
              <a:rPr lang="cs-CZ" sz="3200" dirty="0" smtClean="0">
                <a:latin typeface="Arial Black" pitchFamily="34" charset="0"/>
              </a:rPr>
              <a:t>zavolat, zatelefonovat</a:t>
            </a:r>
          </a:p>
          <a:p>
            <a:pPr marL="0" indent="0">
              <a:lnSpc>
                <a:spcPct val="200000"/>
              </a:lnSpc>
              <a:buNone/>
            </a:pPr>
            <a:endParaRPr lang="cs-CZ" sz="3600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67544" y="1956096"/>
            <a:ext cx="4392488" cy="46805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3840"/>
              </a:lnSpc>
              <a:spcBef>
                <a:spcPts val="600"/>
              </a:spcBef>
              <a:buNone/>
            </a:pPr>
            <a:r>
              <a:rPr lang="cs-CZ" sz="3200" dirty="0" err="1">
                <a:solidFill>
                  <a:srgbClr val="FF0000"/>
                </a:solidFill>
                <a:latin typeface="Arial Black" pitchFamily="34" charset="0"/>
              </a:rPr>
              <a:t>mit</a:t>
            </a:r>
            <a:r>
              <a:rPr lang="cs-CZ" sz="3200" dirty="0" err="1">
                <a:latin typeface="Arial Black" pitchFamily="34" charset="0"/>
              </a:rPr>
              <a:t>kommen</a:t>
            </a:r>
            <a:endParaRPr lang="cs-CZ" sz="3200" dirty="0">
              <a:latin typeface="Arial Black" pitchFamily="34" charset="0"/>
            </a:endParaRPr>
          </a:p>
          <a:p>
            <a:pPr marL="0" indent="0">
              <a:lnSpc>
                <a:spcPts val="3840"/>
              </a:lnSpc>
              <a:spcBef>
                <a:spcPts val="600"/>
              </a:spcBef>
              <a:buNone/>
            </a:pPr>
            <a:r>
              <a:rPr lang="cs-CZ" sz="3200" dirty="0" err="1">
                <a:solidFill>
                  <a:srgbClr val="FF0000"/>
                </a:solidFill>
                <a:latin typeface="Arial Black" pitchFamily="34" charset="0"/>
              </a:rPr>
              <a:t>ein</a:t>
            </a:r>
            <a:r>
              <a:rPr lang="cs-CZ" sz="3200" dirty="0" err="1">
                <a:latin typeface="Arial Black" pitchFamily="34" charset="0"/>
              </a:rPr>
              <a:t>laden</a:t>
            </a:r>
            <a:endParaRPr lang="cs-CZ" sz="3200" dirty="0">
              <a:latin typeface="Arial Black" pitchFamily="34" charset="0"/>
            </a:endParaRPr>
          </a:p>
          <a:p>
            <a:pPr marL="0" indent="0">
              <a:lnSpc>
                <a:spcPts val="3840"/>
              </a:lnSpc>
              <a:spcBef>
                <a:spcPts val="600"/>
              </a:spcBef>
              <a:buNone/>
            </a:pPr>
            <a:r>
              <a:rPr lang="cs-CZ" sz="3200" dirty="0" err="1">
                <a:solidFill>
                  <a:srgbClr val="FF0000"/>
                </a:solidFill>
                <a:latin typeface="Arial Black" pitchFamily="34" charset="0"/>
              </a:rPr>
              <a:t>ein</a:t>
            </a:r>
            <a:r>
              <a:rPr lang="cs-CZ" sz="3200" dirty="0" err="1">
                <a:latin typeface="Arial Black" pitchFamily="34" charset="0"/>
              </a:rPr>
              <a:t>kaufen</a:t>
            </a:r>
            <a:endParaRPr lang="cs-CZ" sz="3200" dirty="0">
              <a:latin typeface="Arial Black" pitchFamily="34" charset="0"/>
            </a:endParaRPr>
          </a:p>
          <a:p>
            <a:pPr marL="0" indent="0">
              <a:lnSpc>
                <a:spcPts val="3840"/>
              </a:lnSpc>
              <a:spcBef>
                <a:spcPts val="600"/>
              </a:spcBef>
              <a:buNone/>
            </a:pP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fern</a:t>
            </a:r>
            <a:r>
              <a:rPr lang="cs-CZ" sz="3200" dirty="0" err="1" smtClean="0">
                <a:latin typeface="Arial Black" pitchFamily="34" charset="0"/>
              </a:rPr>
              <a:t>sehen</a:t>
            </a:r>
            <a:endParaRPr lang="cs-CZ" sz="3200" dirty="0" smtClean="0">
              <a:latin typeface="Arial Black" pitchFamily="34" charset="0"/>
            </a:endParaRPr>
          </a:p>
          <a:p>
            <a:pPr marL="0" indent="0">
              <a:lnSpc>
                <a:spcPts val="3840"/>
              </a:lnSpc>
              <a:spcBef>
                <a:spcPts val="600"/>
              </a:spcBef>
              <a:buNone/>
            </a:pPr>
            <a:endParaRPr lang="cs-CZ" sz="3200" dirty="0">
              <a:solidFill>
                <a:srgbClr val="7030A0"/>
              </a:solidFill>
              <a:latin typeface="Arial Black" pitchFamily="34" charset="0"/>
            </a:endParaRPr>
          </a:p>
          <a:p>
            <a:pPr marL="0" indent="0">
              <a:lnSpc>
                <a:spcPts val="3840"/>
              </a:lnSpc>
              <a:spcBef>
                <a:spcPts val="600"/>
              </a:spcBef>
              <a:buNone/>
            </a:pPr>
            <a:r>
              <a:rPr lang="cs-CZ" sz="3200" dirty="0" err="1">
                <a:solidFill>
                  <a:srgbClr val="FF0000"/>
                </a:solidFill>
                <a:latin typeface="Arial Black" pitchFamily="34" charset="0"/>
              </a:rPr>
              <a:t>an</a:t>
            </a:r>
            <a:r>
              <a:rPr lang="cs-CZ" sz="3200" dirty="0" err="1">
                <a:latin typeface="Arial Black" pitchFamily="34" charset="0"/>
              </a:rPr>
              <a:t>rufen</a:t>
            </a:r>
            <a:endParaRPr lang="cs-CZ" sz="3200" dirty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3200" b="1" dirty="0" smtClean="0">
              <a:solidFill>
                <a:srgbClr val="7030A0"/>
              </a:solidFill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3200" b="1" dirty="0" smtClean="0"/>
              <a:t>	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23856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Komm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4000" b="1" dirty="0" smtClean="0">
                <a:latin typeface="Arial Black" pitchFamily="34" charset="0"/>
              </a:rPr>
              <a:t>V infinitivu se píše sloveso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4000" b="1" dirty="0">
                <a:latin typeface="Arial Black" pitchFamily="34" charset="0"/>
              </a:rPr>
              <a:t>s</a:t>
            </a:r>
            <a:r>
              <a:rPr lang="cs-CZ" sz="4000" b="1" dirty="0" smtClean="0">
                <a:latin typeface="Arial Black" pitchFamily="34" charset="0"/>
              </a:rPr>
              <a:t> předponou dohromady.</a:t>
            </a:r>
          </a:p>
          <a:p>
            <a:pPr marL="0" indent="0">
              <a:lnSpc>
                <a:spcPct val="150000"/>
              </a:lnSpc>
              <a:buNone/>
            </a:pPr>
            <a:endParaRPr lang="cs-CZ" sz="4000" b="1" dirty="0" smtClean="0">
              <a:solidFill>
                <a:srgbClr val="7030A0"/>
              </a:solidFill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	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err="1" smtClean="0">
                <a:solidFill>
                  <a:srgbClr val="FF0000"/>
                </a:solidFill>
                <a:latin typeface="Arial Black" pitchFamily="34" charset="0"/>
              </a:rPr>
              <a:t>mit</a:t>
            </a:r>
            <a:r>
              <a:rPr lang="cs-CZ" sz="3600" dirty="0" err="1" smtClean="0">
                <a:solidFill>
                  <a:srgbClr val="7030A0"/>
                </a:solidFill>
                <a:latin typeface="Arial Black" pitchFamily="34" charset="0"/>
              </a:rPr>
              <a:t>kommen</a:t>
            </a:r>
            <a:endParaRPr lang="cs-CZ" sz="3600" dirty="0" smtClean="0">
              <a:solidFill>
                <a:srgbClr val="7030A0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3600" dirty="0" err="1" smtClean="0">
                <a:solidFill>
                  <a:srgbClr val="FF0000"/>
                </a:solidFill>
                <a:latin typeface="Arial Black" pitchFamily="34" charset="0"/>
              </a:rPr>
              <a:t>ein</a:t>
            </a:r>
            <a:r>
              <a:rPr lang="cs-CZ" sz="3600" dirty="0" err="1" smtClean="0">
                <a:solidFill>
                  <a:srgbClr val="7030A0"/>
                </a:solidFill>
                <a:latin typeface="Arial Black" pitchFamily="34" charset="0"/>
              </a:rPr>
              <a:t>laden</a:t>
            </a:r>
            <a:endParaRPr lang="cs-CZ" sz="3600" dirty="0" smtClean="0">
              <a:solidFill>
                <a:srgbClr val="7030A0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3600" dirty="0" err="1" smtClean="0">
                <a:solidFill>
                  <a:srgbClr val="FF0000"/>
                </a:solidFill>
                <a:latin typeface="Arial Black" pitchFamily="34" charset="0"/>
              </a:rPr>
              <a:t>ein</a:t>
            </a:r>
            <a:r>
              <a:rPr lang="cs-CZ" sz="3600" dirty="0" err="1" smtClean="0">
                <a:solidFill>
                  <a:srgbClr val="7030A0"/>
                </a:solidFill>
                <a:latin typeface="Arial Black" pitchFamily="34" charset="0"/>
              </a:rPr>
              <a:t>kaufen</a:t>
            </a:r>
            <a:endParaRPr lang="cs-CZ" sz="3600" dirty="0" smtClean="0">
              <a:solidFill>
                <a:srgbClr val="7030A0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3600" dirty="0" err="1" smtClean="0">
                <a:solidFill>
                  <a:srgbClr val="FF0000"/>
                </a:solidFill>
                <a:latin typeface="Arial Black" pitchFamily="34" charset="0"/>
              </a:rPr>
              <a:t>fern</a:t>
            </a:r>
            <a:r>
              <a:rPr lang="cs-CZ" sz="3600" dirty="0" err="1" smtClean="0">
                <a:solidFill>
                  <a:srgbClr val="7030A0"/>
                </a:solidFill>
                <a:latin typeface="Arial Black" pitchFamily="34" charset="0"/>
              </a:rPr>
              <a:t>sehen</a:t>
            </a:r>
            <a:endParaRPr lang="cs-CZ" sz="3600" dirty="0" smtClean="0">
              <a:solidFill>
                <a:srgbClr val="7030A0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3600" dirty="0" err="1" smtClean="0">
                <a:solidFill>
                  <a:srgbClr val="FF0000"/>
                </a:solidFill>
                <a:latin typeface="Arial Black" pitchFamily="34" charset="0"/>
              </a:rPr>
              <a:t>an</a:t>
            </a:r>
            <a:r>
              <a:rPr lang="cs-CZ" sz="3600" dirty="0" err="1" smtClean="0">
                <a:solidFill>
                  <a:srgbClr val="7030A0"/>
                </a:solidFill>
                <a:latin typeface="Arial Black" pitchFamily="34" charset="0"/>
              </a:rPr>
              <a:t>rufen</a:t>
            </a:r>
            <a:endParaRPr lang="cs-CZ" sz="3600" dirty="0" smtClean="0">
              <a:solidFill>
                <a:srgbClr val="7030A0"/>
              </a:solidFill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3600" dirty="0">
              <a:solidFill>
                <a:srgbClr val="C0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4700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Komm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4000" b="1" dirty="0" smtClean="0">
                <a:latin typeface="Arial Black" pitchFamily="34" charset="0"/>
              </a:rPr>
              <a:t>Při časování se předpona přesouvá na konec věty:</a:t>
            </a:r>
          </a:p>
          <a:p>
            <a:pPr marL="0" indent="0">
              <a:lnSpc>
                <a:spcPct val="150000"/>
              </a:lnSpc>
              <a:buNone/>
            </a:pPr>
            <a:endParaRPr lang="cs-CZ" sz="4000" b="1" dirty="0" smtClean="0">
              <a:solidFill>
                <a:srgbClr val="7030A0"/>
              </a:solidFill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	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600" dirty="0" err="1" smtClean="0">
                <a:solidFill>
                  <a:srgbClr val="FF0000"/>
                </a:solidFill>
                <a:latin typeface="Arial Black" pitchFamily="34" charset="0"/>
              </a:rPr>
              <a:t>mit</a:t>
            </a:r>
            <a:r>
              <a:rPr lang="cs-CZ" sz="3600" dirty="0" err="1" smtClean="0">
                <a:solidFill>
                  <a:srgbClr val="7030A0"/>
                </a:solidFill>
                <a:latin typeface="Arial Black" pitchFamily="34" charset="0"/>
              </a:rPr>
              <a:t>kommen</a:t>
            </a:r>
            <a:endParaRPr lang="cs-CZ" sz="3600" dirty="0" smtClean="0">
              <a:solidFill>
                <a:srgbClr val="7030A0"/>
              </a:solidFill>
              <a:latin typeface="Arial Black" pitchFamily="34" charset="0"/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Ich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komme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mit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Kommst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du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mit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?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Komm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mit</a:t>
            </a:r>
            <a:r>
              <a:rPr lang="cs-CZ" sz="3600" dirty="0">
                <a:solidFill>
                  <a:srgbClr val="C00000"/>
                </a:solidFill>
                <a:latin typeface="Arial Black" pitchFamily="34" charset="0"/>
              </a:rPr>
              <a:t>!</a:t>
            </a:r>
          </a:p>
        </p:txBody>
      </p:sp>
      <p:pic>
        <p:nvPicPr>
          <p:cNvPr id="1026" name="Picture 2" descr="C:\Documents and Settings\Jitka\Local Settings\Temporary Internet Files\Content.IE5\39B93DSG\MC9003433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085184"/>
            <a:ext cx="1843430" cy="1491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6147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Komm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4000" dirty="0" err="1" smtClean="0">
                <a:solidFill>
                  <a:srgbClr val="FF0000"/>
                </a:solidFill>
                <a:latin typeface="Arial Black" pitchFamily="34" charset="0"/>
              </a:rPr>
              <a:t>ein</a:t>
            </a:r>
            <a:r>
              <a:rPr lang="cs-CZ" sz="4000" dirty="0" err="1" smtClean="0">
                <a:solidFill>
                  <a:srgbClr val="7030A0"/>
                </a:solidFill>
                <a:latin typeface="Arial Black" pitchFamily="34" charset="0"/>
              </a:rPr>
              <a:t>laden</a:t>
            </a:r>
            <a:endParaRPr lang="cs-CZ" sz="4000" dirty="0" smtClean="0">
              <a:solidFill>
                <a:srgbClr val="7030A0"/>
              </a:solidFill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4000" dirty="0" smtClean="0">
                <a:solidFill>
                  <a:srgbClr val="7030A0"/>
                </a:solidFill>
                <a:latin typeface="Arial Black" pitchFamily="34" charset="0"/>
              </a:rPr>
              <a:t>pozvat</a:t>
            </a:r>
            <a:endParaRPr lang="cs-CZ" sz="4000" dirty="0">
              <a:solidFill>
                <a:srgbClr val="7030A0"/>
              </a:solidFill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4000" b="1" dirty="0" smtClean="0">
              <a:solidFill>
                <a:srgbClr val="7030A0"/>
              </a:solidFill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	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Ich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lade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meine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Freunde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ein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Wir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laden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unsere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Freunde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ein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.</a:t>
            </a:r>
          </a:p>
          <a:p>
            <a:pPr marL="0" indent="0">
              <a:lnSpc>
                <a:spcPct val="200000"/>
              </a:lnSpc>
              <a:buNone/>
            </a:pPr>
            <a:endParaRPr lang="cs-CZ" sz="3600" dirty="0">
              <a:solidFill>
                <a:srgbClr val="C00000"/>
              </a:solidFill>
              <a:latin typeface="Arial Black" pitchFamily="34" charset="0"/>
            </a:endParaRPr>
          </a:p>
        </p:txBody>
      </p:sp>
      <p:pic>
        <p:nvPicPr>
          <p:cNvPr id="2050" name="Picture 2" descr="C:\Documents and Settings\Jitka\Local Settings\Temporary Internet Files\Content.IE5\NG3N6BQN\MC9003975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293096"/>
            <a:ext cx="2520280" cy="2172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0368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Komm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4000" dirty="0" err="1">
                <a:solidFill>
                  <a:srgbClr val="FF0000"/>
                </a:solidFill>
                <a:latin typeface="Arial Black" pitchFamily="34" charset="0"/>
              </a:rPr>
              <a:t>ein</a:t>
            </a:r>
            <a:r>
              <a:rPr lang="cs-CZ" sz="4000" dirty="0" err="1">
                <a:solidFill>
                  <a:srgbClr val="7030A0"/>
                </a:solidFill>
                <a:latin typeface="Arial Black" pitchFamily="34" charset="0"/>
              </a:rPr>
              <a:t>kaufen</a:t>
            </a:r>
            <a:endParaRPr lang="cs-CZ" sz="4000" dirty="0">
              <a:solidFill>
                <a:srgbClr val="7030A0"/>
              </a:solidFill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4000" b="1" dirty="0" smtClean="0">
                <a:solidFill>
                  <a:srgbClr val="7030A0"/>
                </a:solidFill>
                <a:latin typeface="Arial Black" pitchFamily="34" charset="0"/>
              </a:rPr>
              <a:t>nakupovat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	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Ich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kaufe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ein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Wir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kaufen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heute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viel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ein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.</a:t>
            </a:r>
          </a:p>
          <a:p>
            <a:pPr marL="0" indent="0">
              <a:lnSpc>
                <a:spcPct val="200000"/>
              </a:lnSpc>
              <a:buNone/>
            </a:pPr>
            <a:endParaRPr lang="cs-CZ" sz="3600" dirty="0" smtClean="0">
              <a:solidFill>
                <a:srgbClr val="C00000"/>
              </a:solidFill>
              <a:latin typeface="Arial Black" pitchFamily="34" charset="0"/>
            </a:endParaRPr>
          </a:p>
          <a:p>
            <a:pPr marL="0" indent="0">
              <a:lnSpc>
                <a:spcPct val="200000"/>
              </a:lnSpc>
              <a:buNone/>
            </a:pPr>
            <a:endParaRPr lang="cs-CZ" sz="3600" dirty="0">
              <a:solidFill>
                <a:srgbClr val="C00000"/>
              </a:solidFill>
              <a:latin typeface="Arial Black" pitchFamily="34" charset="0"/>
            </a:endParaRPr>
          </a:p>
        </p:txBody>
      </p:sp>
      <p:pic>
        <p:nvPicPr>
          <p:cNvPr id="3074" name="Picture 2" descr="C:\Documents and Settings\Jitka\Local Settings\Temporary Internet Files\Content.IE5\TI0M3U03\MC9004281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941168"/>
            <a:ext cx="1409457" cy="1616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Jitka\Local Settings\Temporary Internet Files\Content.IE5\CDP7HBWD\MC90043263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972000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Jitka\Local Settings\Temporary Internet Files\Content.IE5\81RBR1C2\MC9004375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348197"/>
            <a:ext cx="1368152" cy="117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3894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Komm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4000" dirty="0" err="1">
                <a:solidFill>
                  <a:srgbClr val="FF0000"/>
                </a:solidFill>
                <a:latin typeface="Arial Black" pitchFamily="34" charset="0"/>
              </a:rPr>
              <a:t>fern</a:t>
            </a:r>
            <a:r>
              <a:rPr lang="cs-CZ" sz="4000" dirty="0" err="1">
                <a:solidFill>
                  <a:srgbClr val="7030A0"/>
                </a:solidFill>
                <a:latin typeface="Arial Black" pitchFamily="34" charset="0"/>
              </a:rPr>
              <a:t>sehen</a:t>
            </a:r>
            <a:endParaRPr lang="cs-CZ" sz="4000" dirty="0">
              <a:solidFill>
                <a:srgbClr val="7030A0"/>
              </a:solidFill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4000" b="1" dirty="0" smtClean="0">
                <a:solidFill>
                  <a:srgbClr val="7030A0"/>
                </a:solidFill>
                <a:latin typeface="Arial Black" pitchFamily="34" charset="0"/>
              </a:rPr>
              <a:t>dívat se na televizi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	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Ich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sehe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oft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fern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Wir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sehen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gern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fern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.</a:t>
            </a:r>
          </a:p>
          <a:p>
            <a:pPr marL="0" indent="0">
              <a:lnSpc>
                <a:spcPct val="200000"/>
              </a:lnSpc>
              <a:buNone/>
            </a:pPr>
            <a:endParaRPr lang="cs-CZ" sz="3600" dirty="0" smtClean="0">
              <a:solidFill>
                <a:srgbClr val="C00000"/>
              </a:solidFill>
              <a:latin typeface="Arial Black" pitchFamily="34" charset="0"/>
            </a:endParaRPr>
          </a:p>
          <a:p>
            <a:pPr marL="0" indent="0">
              <a:lnSpc>
                <a:spcPct val="200000"/>
              </a:lnSpc>
              <a:buNone/>
            </a:pPr>
            <a:endParaRPr lang="cs-CZ" sz="3600" dirty="0">
              <a:solidFill>
                <a:srgbClr val="C00000"/>
              </a:solidFill>
              <a:latin typeface="Arial Black" pitchFamily="34" charset="0"/>
            </a:endParaRPr>
          </a:p>
        </p:txBody>
      </p:sp>
      <p:pic>
        <p:nvPicPr>
          <p:cNvPr id="4098" name="Picture 2" descr="C:\Documents and Settings\Jitka\Local Settings\Temporary Internet Files\Content.IE5\X2F1IJHC\MC9003974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105" y="4869160"/>
            <a:ext cx="1826057" cy="876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Jitka\Local Settings\Temporary Internet Files\Content.IE5\44L1HT2G\MC9003974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0852" y="5661248"/>
            <a:ext cx="1828800" cy="843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8764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Komm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4000" dirty="0" err="1">
                <a:solidFill>
                  <a:srgbClr val="FF0000"/>
                </a:solidFill>
                <a:latin typeface="Arial Black" pitchFamily="34" charset="0"/>
              </a:rPr>
              <a:t>an</a:t>
            </a:r>
            <a:r>
              <a:rPr lang="cs-CZ" sz="4000" dirty="0" err="1">
                <a:solidFill>
                  <a:srgbClr val="7030A0"/>
                </a:solidFill>
                <a:latin typeface="Arial Black" pitchFamily="34" charset="0"/>
              </a:rPr>
              <a:t>rufen</a:t>
            </a:r>
            <a:endParaRPr lang="cs-CZ" sz="4000" dirty="0">
              <a:solidFill>
                <a:srgbClr val="7030A0"/>
              </a:solidFill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4000" b="1" smtClean="0">
                <a:solidFill>
                  <a:srgbClr val="7030A0"/>
                </a:solidFill>
                <a:latin typeface="Arial Black" pitchFamily="34" charset="0"/>
              </a:rPr>
              <a:t>zavolat</a:t>
            </a:r>
            <a:endParaRPr lang="cs-CZ" sz="4000" b="1" dirty="0" smtClean="0">
              <a:solidFill>
                <a:srgbClr val="7030A0"/>
              </a:solidFill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	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Ich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rufe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an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Wir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rufen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an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.</a:t>
            </a:r>
          </a:p>
          <a:p>
            <a:pPr marL="0" indent="0">
              <a:lnSpc>
                <a:spcPct val="200000"/>
              </a:lnSpc>
              <a:buNone/>
            </a:pPr>
            <a:endParaRPr lang="cs-CZ" sz="3600" dirty="0" smtClean="0">
              <a:solidFill>
                <a:srgbClr val="C00000"/>
              </a:solidFill>
              <a:latin typeface="Arial Black" pitchFamily="34" charset="0"/>
            </a:endParaRPr>
          </a:p>
          <a:p>
            <a:pPr marL="0" indent="0">
              <a:lnSpc>
                <a:spcPct val="200000"/>
              </a:lnSpc>
              <a:buNone/>
            </a:pPr>
            <a:endParaRPr lang="cs-CZ" sz="3600" dirty="0">
              <a:solidFill>
                <a:srgbClr val="C00000"/>
              </a:solidFill>
              <a:latin typeface="Arial Black" pitchFamily="34" charset="0"/>
            </a:endParaRPr>
          </a:p>
        </p:txBody>
      </p:sp>
      <p:pic>
        <p:nvPicPr>
          <p:cNvPr id="5122" name="Picture 2" descr="C:\Documents and Settings\Jitka\Local Settings\Temporary Internet Files\Content.IE5\81RBR1C2\MM90035677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3774" y="4402025"/>
            <a:ext cx="2366616" cy="2123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3061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Procvičuj: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>
                <a:latin typeface="Arial Black" pitchFamily="34" charset="0"/>
              </a:rPr>
              <a:t>Z</a:t>
            </a:r>
            <a:r>
              <a:rPr lang="cs-CZ" sz="2400" b="1" dirty="0" smtClean="0">
                <a:latin typeface="Arial Black" pitchFamily="34" charset="0"/>
              </a:rPr>
              <a:t>avolám.</a:t>
            </a:r>
          </a:p>
          <a:p>
            <a:pPr marL="0" indent="0">
              <a:buNone/>
            </a:pPr>
            <a:r>
              <a:rPr lang="cs-CZ" sz="2400" b="1" dirty="0" smtClean="0">
                <a:latin typeface="Arial Black" pitchFamily="34" charset="0"/>
              </a:rPr>
              <a:t>Zavoláme.</a:t>
            </a:r>
          </a:p>
          <a:p>
            <a:pPr marL="0" indent="0">
              <a:buNone/>
            </a:pPr>
            <a:r>
              <a:rPr lang="cs-CZ" sz="2400" b="1" dirty="0" smtClean="0">
                <a:latin typeface="Arial Black" pitchFamily="34" charset="0"/>
              </a:rPr>
              <a:t>Dívám se často na televizi.</a:t>
            </a:r>
          </a:p>
          <a:p>
            <a:pPr marL="0" indent="0">
              <a:buNone/>
            </a:pPr>
            <a:endParaRPr lang="cs-CZ" sz="2400" b="1" dirty="0" smtClean="0"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Arial Black" pitchFamily="34" charset="0"/>
              </a:rPr>
              <a:t>Pozvu své přátele.</a:t>
            </a:r>
          </a:p>
          <a:p>
            <a:pPr marL="0" indent="0">
              <a:buNone/>
            </a:pPr>
            <a:endParaRPr lang="cs-CZ" sz="2400" b="1" dirty="0"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Arial Black" pitchFamily="34" charset="0"/>
              </a:rPr>
              <a:t>Pojď s námi!</a:t>
            </a:r>
          </a:p>
          <a:p>
            <a:pPr marL="0" indent="0">
              <a:buNone/>
            </a:pPr>
            <a:r>
              <a:rPr lang="cs-CZ" sz="2400" b="1" dirty="0" smtClean="0">
                <a:latin typeface="Arial Black" pitchFamily="34" charset="0"/>
              </a:rPr>
              <a:t>Půjdeš s námi?</a:t>
            </a:r>
          </a:p>
          <a:p>
            <a:pPr marL="0" indent="0">
              <a:buNone/>
            </a:pPr>
            <a:endParaRPr lang="cs-CZ" sz="2400" b="1" dirty="0" smtClean="0"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000" i="1" dirty="0" smtClean="0"/>
              <a:t>ilustrace.www.office.microsoft.com</a:t>
            </a:r>
            <a:endParaRPr lang="cs-CZ" sz="2000" i="1" dirty="0"/>
          </a:p>
          <a:p>
            <a:pPr marL="0" indent="0">
              <a:buNone/>
            </a:pPr>
            <a:endParaRPr lang="cs-CZ" b="1" dirty="0">
              <a:latin typeface="Arial Black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err="1" smtClean="0">
                <a:solidFill>
                  <a:srgbClr val="C00000"/>
                </a:solidFill>
                <a:latin typeface="Arial Black" pitchFamily="34" charset="0"/>
              </a:rPr>
              <a:t>Ich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Arial Black" pitchFamily="34" charset="0"/>
              </a:rPr>
              <a:t>rufe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Arial Black" pitchFamily="34" charset="0"/>
              </a:rPr>
              <a:t>an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C00000"/>
                </a:solidFill>
                <a:latin typeface="Arial Black" pitchFamily="34" charset="0"/>
              </a:rPr>
              <a:t>Wir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Arial Black" pitchFamily="34" charset="0"/>
              </a:rPr>
              <a:t>rufen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Arial Black" pitchFamily="34" charset="0"/>
              </a:rPr>
              <a:t>an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C00000"/>
                </a:solidFill>
                <a:latin typeface="Arial Black" pitchFamily="34" charset="0"/>
              </a:rPr>
              <a:t>Ich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Arial Black" pitchFamily="34" charset="0"/>
              </a:rPr>
              <a:t>sehe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Arial Black" pitchFamily="34" charset="0"/>
              </a:rPr>
              <a:t>oft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Arial Black" pitchFamily="34" charset="0"/>
              </a:rPr>
              <a:t>fern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.</a:t>
            </a:r>
          </a:p>
          <a:p>
            <a:pPr marL="0" indent="0">
              <a:buNone/>
            </a:pPr>
            <a:endParaRPr lang="cs-CZ" sz="2400" dirty="0">
              <a:solidFill>
                <a:srgbClr val="C00000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C00000"/>
                </a:solidFill>
                <a:latin typeface="Arial Black" pitchFamily="34" charset="0"/>
              </a:rPr>
              <a:t>Ich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 lade </a:t>
            </a:r>
            <a:r>
              <a:rPr lang="cs-CZ" sz="2400" dirty="0" err="1" smtClean="0">
                <a:solidFill>
                  <a:srgbClr val="C00000"/>
                </a:solidFill>
                <a:latin typeface="Arial Black" pitchFamily="34" charset="0"/>
              </a:rPr>
              <a:t>meine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Arial Black" pitchFamily="34" charset="0"/>
              </a:rPr>
              <a:t>Freunde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Arial Black" pitchFamily="34" charset="0"/>
              </a:rPr>
              <a:t>ein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.</a:t>
            </a:r>
          </a:p>
          <a:p>
            <a:pPr marL="0" indent="0">
              <a:buNone/>
            </a:pPr>
            <a:endParaRPr lang="cs-CZ" sz="2400" dirty="0" smtClean="0">
              <a:solidFill>
                <a:srgbClr val="C00000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C00000"/>
                </a:solidFill>
                <a:latin typeface="Arial Black" pitchFamily="34" charset="0"/>
              </a:rPr>
              <a:t>Komm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Arial Black" pitchFamily="34" charset="0"/>
              </a:rPr>
              <a:t>mit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!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C00000"/>
                </a:solidFill>
                <a:latin typeface="Arial Black" pitchFamily="34" charset="0"/>
              </a:rPr>
              <a:t>Kommst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Arial Black" pitchFamily="34" charset="0"/>
              </a:rPr>
              <a:t>du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Arial Black" pitchFamily="34" charset="0"/>
              </a:rPr>
              <a:t>mit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?</a:t>
            </a:r>
          </a:p>
          <a:p>
            <a:pPr marL="0" indent="0">
              <a:lnSpc>
                <a:spcPct val="200000"/>
              </a:lnSpc>
              <a:buNone/>
            </a:pPr>
            <a:endParaRPr lang="cs-CZ" sz="3600" dirty="0" smtClean="0">
              <a:solidFill>
                <a:srgbClr val="C00000"/>
              </a:solidFill>
              <a:latin typeface="Arial Black" pitchFamily="34" charset="0"/>
            </a:endParaRPr>
          </a:p>
          <a:p>
            <a:pPr marL="0" indent="0">
              <a:lnSpc>
                <a:spcPct val="200000"/>
              </a:lnSpc>
              <a:buNone/>
            </a:pPr>
            <a:endParaRPr lang="cs-CZ" sz="3600" dirty="0">
              <a:solidFill>
                <a:srgbClr val="C0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0894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1060</TotalTime>
  <Words>277</Words>
  <Application>Microsoft Office PowerPoint</Application>
  <PresentationFormat>Předvádění na obrazovce (4:3)</PresentationFormat>
  <Paragraphs>120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Prezentace aplikace PowerPoint</vt:lpstr>
      <vt:lpstr>Komm mit</vt:lpstr>
      <vt:lpstr>Komm mit</vt:lpstr>
      <vt:lpstr>Komm mit</vt:lpstr>
      <vt:lpstr>Komm mit</vt:lpstr>
      <vt:lpstr>Komm mit</vt:lpstr>
      <vt:lpstr>Komm mit</vt:lpstr>
      <vt:lpstr>Komm mit</vt:lpstr>
      <vt:lpstr>Komm mit</vt:lpstr>
      <vt:lpstr>Procvičuj: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 – Fragen.</dc:title>
  <dc:creator>Jitka</dc:creator>
  <cp:lastModifiedBy>Jitka</cp:lastModifiedBy>
  <cp:revision>49</cp:revision>
  <dcterms:created xsi:type="dcterms:W3CDTF">2012-01-07T15:45:54Z</dcterms:created>
  <dcterms:modified xsi:type="dcterms:W3CDTF">2014-01-02T19:28:20Z</dcterms:modified>
</cp:coreProperties>
</file>