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6"/>
  </p:notesMasterIdLst>
  <p:sldIdLst>
    <p:sldId id="266" r:id="rId2"/>
    <p:sldId id="267" r:id="rId3"/>
    <p:sldId id="268" r:id="rId4"/>
    <p:sldId id="277" r:id="rId5"/>
    <p:sldId id="256" r:id="rId6"/>
    <p:sldId id="257" r:id="rId7"/>
    <p:sldId id="269" r:id="rId8"/>
    <p:sldId id="270" r:id="rId9"/>
    <p:sldId id="258" r:id="rId10"/>
    <p:sldId id="271" r:id="rId11"/>
    <p:sldId id="272" r:id="rId12"/>
    <p:sldId id="273" r:id="rId13"/>
    <p:sldId id="275" r:id="rId14"/>
    <p:sldId id="276" r:id="rId15"/>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800" dirty="0" smtClean="0"/>
            <a:t>NÁZEV</a:t>
          </a:r>
          <a:r>
            <a:rPr lang="cs-CZ" sz="1800" smtClean="0"/>
            <a:t>:</a:t>
          </a:r>
          <a:r>
            <a:rPr lang="cs-CZ" sz="1800" baseline="0" smtClean="0"/>
            <a:t> VY_52_INOVACE_04_05_03 SVALOVÁ SOUSTAVA</a:t>
          </a:r>
          <a:endParaRPr lang="cs-CZ" sz="18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Lukavice, okres Ústí nad Orlicí</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800" dirty="0" smtClean="0"/>
            <a:t>AUTOR: Eva Strnadová</a:t>
          </a:r>
          <a:endParaRPr lang="cs-CZ" sz="18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800" smtClean="0"/>
            <a:t>TÉMA</a:t>
          </a:r>
          <a:r>
            <a:rPr lang="cs-CZ" sz="1800" dirty="0" smtClean="0"/>
            <a:t>: SVALOVÁ SOUSTAVA</a:t>
          </a:r>
          <a:endParaRPr lang="cs-CZ" sz="18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800" dirty="0" smtClean="0"/>
            <a:t>ČÍSLO PROJEKTU: </a:t>
          </a:r>
          <a:r>
            <a:rPr lang="cs-CZ" sz="1800" b="0" dirty="0" smtClean="0"/>
            <a:t>CZ.1.07/1.4.00/21.1744 </a:t>
          </a:r>
          <a:endParaRPr lang="cs-CZ" sz="1800" b="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custLinFactNeighborX="-99" custLinFactNeighborY="2833"/>
      <dgm:spPr/>
      <dgm:t>
        <a:bodyPr/>
        <a:lstStyle/>
        <a:p>
          <a:endParaRPr lang="cs-CZ"/>
        </a:p>
      </dgm:t>
    </dgm:pt>
    <dgm:pt modelId="{6140AFEC-043D-4C43-A2F9-D0F5331DF3A3}" type="pres">
      <dgm:prSet presAssocID="{D1B46980-6531-4606-95E6-44980827E919}" presName="rect2" presStyleLbl="alignAcc1" presStyleIdx="1" presStyleCnt="5" custLinFactNeighborX="-212"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custScaleY="104277"/>
      <dgm:spPr/>
      <dgm:t>
        <a:bodyPr/>
        <a:lstStyle/>
        <a:p>
          <a:endParaRPr lang="cs-CZ"/>
        </a:p>
      </dgm:t>
    </dgm:pt>
    <dgm:pt modelId="{619D679B-A015-4ECF-8348-D1034C574F40}" type="pres">
      <dgm:prSet presAssocID="{B651F6E3-6281-48DB-9319-2AEAFDAE7572}" presName="rect3" presStyleLbl="alignAcc1" presStyleIdx="2" presStyleCnt="5" custScaleY="104277"/>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EDF6FE6B-9DBE-4D7B-B8FD-7098875B4EED}" srcId="{757F3AB3-0718-4624-B441-E567A8F0AB56}" destId="{D8197B8C-B260-4A16-BDF4-0947B075E274}" srcOrd="3" destOrd="0" parTransId="{51C5993D-B262-45E6-B66E-76BC9D6D883D}" sibTransId="{1AEC7F05-E0FE-459C-BD47-224AC9D7BEE4}"/>
    <dgm:cxn modelId="{A2BDEE51-D7A2-4EFC-BA7F-E6E8C1ED0D98}" type="presOf" srcId="{D1B46980-6531-4606-95E6-44980827E919}" destId="{2BE915AB-18AA-4053-B92C-3BFC9ED204BB}"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7F23E89B-5FD2-4C47-9384-B953E95EC503}" type="presOf" srcId="{B651F6E3-6281-48DB-9319-2AEAFDAE7572}" destId="{619D679B-A015-4ECF-8348-D1034C574F40}" srcOrd="0" destOrd="0" presId="urn:microsoft.com/office/officeart/2005/8/layout/target3"/>
    <dgm:cxn modelId="{638BA728-111E-4D8B-8F76-326887817732}"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C064144A-C312-4B41-BAC6-665F28D84C4A}" type="presOf" srcId="{B651F6E3-6281-48DB-9319-2AEAFDAE7572}" destId="{6BB5E863-4638-4E1D-BFDE-399D028AC4ED}" srcOrd="1" destOrd="0" presId="urn:microsoft.com/office/officeart/2005/8/layout/target3"/>
    <dgm:cxn modelId="{4F981F39-AD52-4276-B531-A5F376239DF1}" type="presOf" srcId="{4C35D32F-0EAB-4CD7-82EE-45574DC2A586}" destId="{890E4F0B-2866-4A3F-A3C7-2A14B1797930}"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157A55A7-FF43-4A35-91E9-CC292BA2884F}" type="presOf" srcId="{D1B46980-6531-4606-95E6-44980827E919}" destId="{6140AFEC-043D-4C43-A2F9-D0F5331DF3A3}"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1F1ABB4-0D42-4FB7-B81A-CF9AC8087EF5}" type="presOf" srcId="{D1D4F407-5343-4D3F-B5B9-D407B03CAEB4}" destId="{AED2198E-93D5-4001-81B4-73124B309672}" srcOrd="1" destOrd="0" presId="urn:microsoft.com/office/officeart/2005/8/layout/target3"/>
    <dgm:cxn modelId="{564ACD48-0473-438F-8D62-C0445110ADBE}" type="presOf" srcId="{4C35D32F-0EAB-4CD7-82EE-45574DC2A586}" destId="{8BEBB6EC-1DAA-4CAC-8A25-BC0FCBD5DBD5}" srcOrd="0" destOrd="0" presId="urn:microsoft.com/office/officeart/2005/8/layout/target3"/>
    <dgm:cxn modelId="{B3BBDDF5-B46F-411F-B040-D024C25B2108}" type="presOf" srcId="{757F3AB3-0718-4624-B441-E567A8F0AB56}" destId="{333A1088-737F-45CB-B68E-254E46348037}" srcOrd="0" destOrd="0" presId="urn:microsoft.com/office/officeart/2005/8/layout/target3"/>
    <dgm:cxn modelId="{4C4BCC3F-0B91-4968-92AA-5FACA6E2EAE6}" type="presOf" srcId="{D1D4F407-5343-4D3F-B5B9-D407B03CAEB4}" destId="{D005CE8C-CC26-4C3E-AC11-E15060ECD759}" srcOrd="0" destOrd="0" presId="urn:microsoft.com/office/officeart/2005/8/layout/target3"/>
    <dgm:cxn modelId="{D509C4FA-4B6D-4A53-9FB0-F6CB6B737AA1}" type="presOf" srcId="{D8197B8C-B260-4A16-BDF4-0947B075E274}" destId="{25B08C86-7E15-44DC-BE7F-FFB55DD49D12}" srcOrd="0" destOrd="0" presId="urn:microsoft.com/office/officeart/2005/8/layout/target3"/>
    <dgm:cxn modelId="{AE50D437-F49A-4978-B639-26C4A0205B60}" type="presParOf" srcId="{333A1088-737F-45CB-B68E-254E46348037}" destId="{F5ABB229-8D3B-4694-996A-96F23CF14429}" srcOrd="0" destOrd="0" presId="urn:microsoft.com/office/officeart/2005/8/layout/target3"/>
    <dgm:cxn modelId="{F9E7AE65-7013-4B6E-8511-D5EA61B5A7B6}" type="presParOf" srcId="{333A1088-737F-45CB-B68E-254E46348037}" destId="{F41139FD-01EE-4571-8B17-4FB00FC51163}" srcOrd="1" destOrd="0" presId="urn:microsoft.com/office/officeart/2005/8/layout/target3"/>
    <dgm:cxn modelId="{C1C56122-9C58-4710-AABC-7B2781AB8535}" type="presParOf" srcId="{333A1088-737F-45CB-B68E-254E46348037}" destId="{D005CE8C-CC26-4C3E-AC11-E15060ECD759}" srcOrd="2" destOrd="0" presId="urn:microsoft.com/office/officeart/2005/8/layout/target3"/>
    <dgm:cxn modelId="{711D340D-5AE0-4BA6-9727-8E0DC924877F}" type="presParOf" srcId="{333A1088-737F-45CB-B68E-254E46348037}" destId="{2C702D82-9B77-49B7-9568-BB8EB47C3372}" srcOrd="3" destOrd="0" presId="urn:microsoft.com/office/officeart/2005/8/layout/target3"/>
    <dgm:cxn modelId="{24429B8D-20FF-468F-9B9F-8855CE66FCCC}" type="presParOf" srcId="{333A1088-737F-45CB-B68E-254E46348037}" destId="{A52A0455-90FF-4808-ABD0-F02540D31D5A}" srcOrd="4" destOrd="0" presId="urn:microsoft.com/office/officeart/2005/8/layout/target3"/>
    <dgm:cxn modelId="{F84650F8-B8BA-4AC8-9319-66C53F610126}" type="presParOf" srcId="{333A1088-737F-45CB-B68E-254E46348037}" destId="{6140AFEC-043D-4C43-A2F9-D0F5331DF3A3}" srcOrd="5" destOrd="0" presId="urn:microsoft.com/office/officeart/2005/8/layout/target3"/>
    <dgm:cxn modelId="{67159B52-77B1-491A-BD73-FE4F47BAE645}" type="presParOf" srcId="{333A1088-737F-45CB-B68E-254E46348037}" destId="{9358AC05-5D7D-4327-9F80-1AD486AEA664}" srcOrd="6" destOrd="0" presId="urn:microsoft.com/office/officeart/2005/8/layout/target3"/>
    <dgm:cxn modelId="{EF6FDF77-E42B-4F86-A9C1-DA55B2A52749}" type="presParOf" srcId="{333A1088-737F-45CB-B68E-254E46348037}" destId="{313FC574-E1CD-4FB4-B054-0B805CE0447D}" srcOrd="7" destOrd="0" presId="urn:microsoft.com/office/officeart/2005/8/layout/target3"/>
    <dgm:cxn modelId="{95FA877A-7F8B-401B-B17B-3EC1E2A7AE00}" type="presParOf" srcId="{333A1088-737F-45CB-B68E-254E46348037}" destId="{619D679B-A015-4ECF-8348-D1034C574F40}" srcOrd="8" destOrd="0" presId="urn:microsoft.com/office/officeart/2005/8/layout/target3"/>
    <dgm:cxn modelId="{8F566509-1D76-4DAF-9B34-AF926576ADEF}" type="presParOf" srcId="{333A1088-737F-45CB-B68E-254E46348037}" destId="{322283A8-4A27-4CDA-BAE3-F381106A9174}" srcOrd="9" destOrd="0" presId="urn:microsoft.com/office/officeart/2005/8/layout/target3"/>
    <dgm:cxn modelId="{0F8B27B1-FF8F-4305-8305-D82412936AF8}" type="presParOf" srcId="{333A1088-737F-45CB-B68E-254E46348037}" destId="{FFC9F71D-1B4F-4AD9-A4A6-86ADEFC8AF5C}" srcOrd="10" destOrd="0" presId="urn:microsoft.com/office/officeart/2005/8/layout/target3"/>
    <dgm:cxn modelId="{B6DCBE9D-2EEC-4D06-BE59-9C46339AB090}" type="presParOf" srcId="{333A1088-737F-45CB-B68E-254E46348037}" destId="{25B08C86-7E15-44DC-BE7F-FFB55DD49D12}" srcOrd="11" destOrd="0" presId="urn:microsoft.com/office/officeart/2005/8/layout/target3"/>
    <dgm:cxn modelId="{B36617CD-025C-4BA7-B3B2-3E8B07EF6183}" type="presParOf" srcId="{333A1088-737F-45CB-B68E-254E46348037}" destId="{76644BE8-9D7C-4C09-B250-3D10AF48CBB7}" srcOrd="12" destOrd="0" presId="urn:microsoft.com/office/officeart/2005/8/layout/target3"/>
    <dgm:cxn modelId="{B7C1958E-129C-4073-936A-BF189FF60ADE}" type="presParOf" srcId="{333A1088-737F-45CB-B68E-254E46348037}" destId="{EE85B701-7295-41C0-BA7A-34D3756A2AE6}" srcOrd="13" destOrd="0" presId="urn:microsoft.com/office/officeart/2005/8/layout/target3"/>
    <dgm:cxn modelId="{DA17979E-C20A-44EA-8E21-963E15D625C7}" type="presParOf" srcId="{333A1088-737F-45CB-B68E-254E46348037}" destId="{8BEBB6EC-1DAA-4CAC-8A25-BC0FCBD5DBD5}" srcOrd="14" destOrd="0" presId="urn:microsoft.com/office/officeart/2005/8/layout/target3"/>
    <dgm:cxn modelId="{C56E4020-0823-4F10-8868-13A0552B3AF6}" type="presParOf" srcId="{333A1088-737F-45CB-B68E-254E46348037}" destId="{AED2198E-93D5-4001-81B4-73124B309672}" srcOrd="15" destOrd="0" presId="urn:microsoft.com/office/officeart/2005/8/layout/target3"/>
    <dgm:cxn modelId="{CB5ED4EA-62F0-42EC-A1AB-BA23770C19AD}" type="presParOf" srcId="{333A1088-737F-45CB-B68E-254E46348037}" destId="{2BE915AB-18AA-4053-B92C-3BFC9ED204BB}" srcOrd="16" destOrd="0" presId="urn:microsoft.com/office/officeart/2005/8/layout/target3"/>
    <dgm:cxn modelId="{F8D7D4BC-87B9-4237-AEB1-EFFBB01F087D}" type="presParOf" srcId="{333A1088-737F-45CB-B68E-254E46348037}" destId="{6BB5E863-4638-4E1D-BFDE-399D028AC4ED}" srcOrd="17" destOrd="0" presId="urn:microsoft.com/office/officeart/2005/8/layout/target3"/>
    <dgm:cxn modelId="{2FA85A4B-EE29-4D62-8A7E-E46D1F9FE1F7}" type="presParOf" srcId="{333A1088-737F-45CB-B68E-254E46348037}" destId="{5A5FFA88-C948-4069-8E93-59FA12366E83}" srcOrd="18" destOrd="0" presId="urn:microsoft.com/office/officeart/2005/8/layout/target3"/>
    <dgm:cxn modelId="{91E0DBDB-7891-485A-918B-64B4CCB47CB8}"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3195786" cy="3195786"/>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582289" y="0"/>
          <a:ext cx="6394994" cy="3195786"/>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Lukavice, okres Ústí nad Orlicí</a:t>
          </a:r>
          <a:endParaRPr lang="cs-CZ" sz="1800" kern="1200" dirty="0"/>
        </a:p>
      </dsp:txBody>
      <dsp:txXfrm>
        <a:off x="1582289" y="0"/>
        <a:ext cx="6394994" cy="511325"/>
      </dsp:txXfrm>
    </dsp:sp>
    <dsp:sp modelId="{A52A0455-90FF-4808-ABD0-F02540D31D5A}">
      <dsp:nvSpPr>
        <dsp:cNvPr id="0" name=""/>
        <dsp:cNvSpPr/>
      </dsp:nvSpPr>
      <dsp:spPr>
        <a:xfrm>
          <a:off x="333058" y="582849"/>
          <a:ext cx="2524670" cy="2524670"/>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584335" y="582849"/>
          <a:ext cx="6394994" cy="252467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AUTOR: Eva Strnadová</a:t>
          </a:r>
          <a:endParaRPr lang="cs-CZ" sz="1800" kern="1200" dirty="0"/>
        </a:p>
      </dsp:txBody>
      <dsp:txXfrm>
        <a:off x="1584335" y="582849"/>
        <a:ext cx="6394994" cy="511325"/>
      </dsp:txXfrm>
    </dsp:sp>
    <dsp:sp modelId="{313FC574-E1CD-4FB4-B054-0B805CE0447D}">
      <dsp:nvSpPr>
        <dsp:cNvPr id="0" name=""/>
        <dsp:cNvSpPr/>
      </dsp:nvSpPr>
      <dsp:spPr>
        <a:xfrm>
          <a:off x="671115" y="983013"/>
          <a:ext cx="1853555" cy="1932832"/>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597893" y="983013"/>
          <a:ext cx="6394994" cy="1932832"/>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a:t>
          </a:r>
          <a:r>
            <a:rPr lang="cs-CZ" sz="1800" kern="1200" smtClean="0"/>
            <a:t>:</a:t>
          </a:r>
          <a:r>
            <a:rPr lang="cs-CZ" sz="1800" kern="1200" baseline="0" smtClean="0"/>
            <a:t> VY_52_INOVACE_04_05_03 SVALOVÁ SOUSTAVA</a:t>
          </a:r>
          <a:endParaRPr lang="cs-CZ" sz="1800" kern="1200" dirty="0"/>
        </a:p>
      </dsp:txBody>
      <dsp:txXfrm>
        <a:off x="1597893" y="983013"/>
        <a:ext cx="6394994" cy="533195"/>
      </dsp:txXfrm>
    </dsp:sp>
    <dsp:sp modelId="{FFC9F71D-1B4F-4AD9-A4A6-86ADEFC8AF5C}">
      <dsp:nvSpPr>
        <dsp:cNvPr id="0" name=""/>
        <dsp:cNvSpPr/>
      </dsp:nvSpPr>
      <dsp:spPr>
        <a:xfrm>
          <a:off x="1006672" y="1533977"/>
          <a:ext cx="1182440" cy="1182440"/>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597893" y="1533977"/>
          <a:ext cx="6394994" cy="118244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smtClean="0"/>
            <a:t>TÉMA</a:t>
          </a:r>
          <a:r>
            <a:rPr lang="cs-CZ" sz="1800" kern="1200" dirty="0" smtClean="0"/>
            <a:t>: SVALOVÁ SOUSTAVA</a:t>
          </a:r>
          <a:endParaRPr lang="cs-CZ" sz="1800" kern="1200" dirty="0"/>
        </a:p>
      </dsp:txBody>
      <dsp:txXfrm>
        <a:off x="1597893" y="1533977"/>
        <a:ext cx="6394994" cy="511325"/>
      </dsp:txXfrm>
    </dsp:sp>
    <dsp:sp modelId="{EE85B701-7295-41C0-BA7A-34D3756A2AE6}">
      <dsp:nvSpPr>
        <dsp:cNvPr id="0" name=""/>
        <dsp:cNvSpPr/>
      </dsp:nvSpPr>
      <dsp:spPr>
        <a:xfrm>
          <a:off x="1342230" y="2045303"/>
          <a:ext cx="511325" cy="511325"/>
        </a:xfrm>
        <a:prstGeom prst="pie">
          <a:avLst>
            <a:gd name="adj1" fmla="val 5400000"/>
            <a:gd name="adj2" fmla="val 16200000"/>
          </a:avLst>
        </a:prstGeom>
        <a:blipFill rotWithShape="0">
          <a:blip xmlns:r="http://schemas.openxmlformats.org/officeDocument/2006/relationships" r:embed="rId1">
            <a:duotone>
              <a:schemeClr val="accent1">
                <a:hueOff val="0"/>
                <a:satOff val="0"/>
                <a:lumOff val="0"/>
                <a:alphaOff val="0"/>
                <a:shade val="22000"/>
                <a:satMod val="160000"/>
              </a:schemeClr>
              <a:schemeClr val="accent1">
                <a:hueOff val="0"/>
                <a:satOff val="0"/>
                <a:lumOff val="0"/>
                <a:alphaOff val="0"/>
                <a:shade val="45000"/>
                <a:satMod val="100000"/>
              </a:schemeClr>
            </a:duotone>
          </a:blip>
          <a:tile tx="0" ty="0" sx="65000" sy="65000" flip="none" algn="ctr"/>
        </a:blipFill>
        <a:ln>
          <a:noFill/>
        </a:ln>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accent1">
              <a:hueOff val="0"/>
              <a:satOff val="0"/>
              <a:lumOff val="0"/>
              <a:alphaOff val="0"/>
              <a:tint val="10000"/>
              <a:satMod val="13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597893" y="2045303"/>
          <a:ext cx="6394994" cy="511325"/>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5400000" algn="t" rotWithShape="0">
            <a:srgbClr val="000000">
              <a:alpha val="50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ČÍSLO PROJEKTU: </a:t>
          </a:r>
          <a:r>
            <a:rPr lang="cs-CZ" sz="1800" b="0" kern="1200" dirty="0" smtClean="0"/>
            <a:t>CZ.1.07/1.4.00/21.1744 </a:t>
          </a:r>
          <a:endParaRPr lang="cs-CZ" sz="1800" b="0" kern="1200" dirty="0"/>
        </a:p>
      </dsp:txBody>
      <dsp:txXfrm>
        <a:off x="1597893" y="2045303"/>
        <a:ext cx="6394994" cy="511325"/>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C07267-B6EE-400A-A7B2-3316274EE05E}" type="datetimeFigureOut">
              <a:rPr lang="cs-CZ" smtClean="0"/>
              <a:pPr/>
              <a:t>25.6.2013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96812FE-8233-4D4B-B0A4-A9D9B470F86F}" type="slidenum">
              <a:rPr lang="cs-CZ" smtClean="0"/>
              <a:pPr/>
              <a:t>‹#›</a:t>
            </a:fld>
            <a:endParaRPr lang="cs-CZ"/>
          </a:p>
        </p:txBody>
      </p:sp>
    </p:spTree>
    <p:extLst>
      <p:ext uri="{BB962C8B-B14F-4D97-AF65-F5344CB8AC3E}">
        <p14:creationId xmlns:p14="http://schemas.microsoft.com/office/powerpoint/2010/main" xmlns="" val="3475930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3">
        <a:schemeClr val="bg1"/>
      </p:bgRef>
    </p:bg>
    <p:spTree>
      <p:nvGrpSpPr>
        <p:cNvPr id="1" name=""/>
        <p:cNvGrpSpPr/>
        <p:nvPr/>
      </p:nvGrpSpPr>
      <p:grpSpPr>
        <a:xfrm>
          <a:off x="0" y="0"/>
          <a:ext cx="0" cy="0"/>
          <a:chOff x="0" y="0"/>
          <a:chExt cx="0" cy="0"/>
        </a:xfrm>
      </p:grpSpPr>
      <p:sp>
        <p:nvSpPr>
          <p:cNvPr id="12" name="Obdélník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Zaoblený obdélník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Podnadpis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p:txBody>
          <a:bodyPr/>
          <a:lstStyle/>
          <a:p>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lIns="0" tIns="0" rIns="0" bIns="0">
            <a:noAutofit/>
          </a:bodyPr>
          <a:lstStyle>
            <a:lvl1pPr>
              <a:defRPr sz="1400">
                <a:solidFill>
                  <a:srgbClr val="FFFFFF"/>
                </a:solidFill>
              </a:defRPr>
            </a:lvl1pPr>
          </a:lstStyle>
          <a:p>
            <a:fld id="{A127534F-23C8-4BE0-AB18-7EC0A2B66734}" type="slidenum">
              <a:rPr lang="cs-CZ" smtClean="0"/>
              <a:pPr/>
              <a:t>‹#›</a:t>
            </a:fld>
            <a:endParaRPr lang="cs-CZ"/>
          </a:p>
        </p:txBody>
      </p:sp>
      <p:sp>
        <p:nvSpPr>
          <p:cNvPr id="7" name="Obdélník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cs-CZ" smtClean="0"/>
              <a:t>Kliknutím lze upravit styl.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4FAD9C3-E82F-4EC5-B67D-F12FA0D15AEF}" type="slidenum">
              <a:rPr lang="cs-CZ" smtClean="0"/>
              <a:pPr/>
              <a:t>‹#›</a:t>
            </a:fld>
            <a:endParaRPr lang="cs-CZ"/>
          </a:p>
        </p:txBody>
      </p:sp>
      <p:sp>
        <p:nvSpPr>
          <p:cNvPr id="8" name="Zástupný symbol pro obsah 7"/>
          <p:cNvSpPr>
            <a:spLocks noGrp="1"/>
          </p:cNvSpPr>
          <p:nvPr>
            <p:ph sz="quarter" idx="1"/>
          </p:nvPr>
        </p:nvSpPr>
        <p:spPr>
          <a:xfrm>
            <a:off x="914400" y="1447800"/>
            <a:ext cx="777240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11" name="Obdélník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Zaoblený obdélník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722313" y="952500"/>
            <a:ext cx="7772400" cy="1362075"/>
          </a:xfrm>
        </p:spPr>
        <p:txBody>
          <a:bodyPr anchor="b" anchorCtr="0"/>
          <a:lstStyle>
            <a:lvl1pPr algn="l">
              <a:buNone/>
              <a:defRPr sz="4000" b="0" cap="none"/>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a:xfrm>
            <a:off x="800100" y="6172200"/>
            <a:ext cx="4000500" cy="457200"/>
          </a:xfrm>
        </p:spPr>
        <p:txBody>
          <a:bodyPr/>
          <a:lstStyle/>
          <a:p>
            <a:endParaRPr lang="cs-CZ"/>
          </a:p>
        </p:txBody>
      </p:sp>
      <p:sp>
        <p:nvSpPr>
          <p:cNvPr id="7" name="Obdélník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146304" y="6208776"/>
            <a:ext cx="457200" cy="457200"/>
          </a:xfrm>
        </p:spPr>
        <p:txBody>
          <a:bodyPr/>
          <a:lstStyle/>
          <a:p>
            <a:fld id="{1A5B755E-740F-4B52-95EF-8B648E791661}"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BACD1AE-6B35-4835-893A-FE8B48811A8E}" type="slidenum">
              <a:rPr lang="cs-CZ" smtClean="0"/>
              <a:pPr/>
              <a:t>‹#›</a:t>
            </a:fld>
            <a:endParaRPr lang="cs-CZ"/>
          </a:p>
        </p:txBody>
      </p:sp>
      <p:sp>
        <p:nvSpPr>
          <p:cNvPr id="9" name="Zástupný symbol pro obsah 8"/>
          <p:cNvSpPr>
            <a:spLocks noGrp="1"/>
          </p:cNvSpPr>
          <p:nvPr>
            <p:ph sz="quarter" idx="1"/>
          </p:nvPr>
        </p:nvSpPr>
        <p:spPr>
          <a:xfrm>
            <a:off x="91440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933950" y="1447800"/>
            <a:ext cx="3749040" cy="45720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914400" y="273050"/>
            <a:ext cx="7772400" cy="1143000"/>
          </a:xfrm>
        </p:spPr>
        <p:txBody>
          <a:bodyPr anchor="b" anchorCtr="0"/>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7" name="Zástupný symbol pro datum 6"/>
          <p:cNvSpPr>
            <a:spLocks noGrp="1"/>
          </p:cNvSpPr>
          <p:nvPr>
            <p:ph type="dt" sz="half" idx="10"/>
          </p:nvPr>
        </p:nvSpPr>
        <p:spPr/>
        <p:txBody>
          <a:bodyPr/>
          <a:lstStyle/>
          <a:p>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A983E4B-B76C-43C0-BAE1-DC401451FC7A}" type="slidenum">
              <a:rPr lang="cs-CZ" smtClean="0"/>
              <a:pPr/>
              <a:t>‹#›</a:t>
            </a:fld>
            <a:endParaRPr lang="cs-CZ"/>
          </a:p>
        </p:txBody>
      </p:sp>
      <p:sp>
        <p:nvSpPr>
          <p:cNvPr id="11" name="Zástupný symbol pro obsah 10"/>
          <p:cNvSpPr>
            <a:spLocks noGrp="1"/>
          </p:cNvSpPr>
          <p:nvPr>
            <p:ph sz="half" idx="2"/>
          </p:nvPr>
        </p:nvSpPr>
        <p:spPr>
          <a:xfrm>
            <a:off x="9144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4"/>
          </p:nvPr>
        </p:nvSpPr>
        <p:spPr>
          <a:xfrm>
            <a:off x="4953000" y="2247900"/>
            <a:ext cx="3733800" cy="38862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B394E44-83A3-4D47-8583-C807BFFC38D9}"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739E58-DA3B-4934-B7FB-136AC9212049}"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8" name="Obdélník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Zaoblený obdélník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914400" y="273050"/>
            <a:ext cx="7772400" cy="1143000"/>
          </a:xfrm>
        </p:spPr>
        <p:txBody>
          <a:bodyPr anchor="b" anchorCtr="0"/>
          <a:lstStyle>
            <a:lvl1pPr algn="l">
              <a:buNone/>
              <a:defRPr sz="4000" b="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27EFFC8-8B98-4801-B198-8AF4340A4B16}" type="slidenum">
              <a:rPr lang="cs-CZ" smtClean="0"/>
              <a:pPr/>
              <a:t>‹#›</a:t>
            </a:fld>
            <a:endParaRPr lang="cs-CZ"/>
          </a:p>
        </p:txBody>
      </p:sp>
      <p:sp>
        <p:nvSpPr>
          <p:cNvPr id="11" name="Zástupný symbol pro obsah 10"/>
          <p:cNvSpPr>
            <a:spLocks noGrp="1"/>
          </p:cNvSpPr>
          <p:nvPr>
            <p:ph sz="quarter" idx="1"/>
          </p:nvPr>
        </p:nvSpPr>
        <p:spPr>
          <a:xfrm>
            <a:off x="2971800" y="1600200"/>
            <a:ext cx="5715000" cy="4495800"/>
          </a:xfrm>
        </p:spPr>
        <p:txBody>
          <a:bodyPr vert="horz"/>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cs-CZ" smtClean="0"/>
              <a:t>Kliknutím lze upravit styl.</a:t>
            </a:r>
            <a:endParaRPr kumimoji="0" lang="en-US"/>
          </a:p>
        </p:txBody>
      </p:sp>
      <p:sp>
        <p:nvSpPr>
          <p:cNvPr id="4" name="Zástupný symbol pro text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endParaRPr lang="cs-CZ"/>
          </a:p>
        </p:txBody>
      </p:sp>
      <p:sp>
        <p:nvSpPr>
          <p:cNvPr id="6" name="Zástupný symbol pro zápatí 5"/>
          <p:cNvSpPr>
            <a:spLocks noGrp="1"/>
          </p:cNvSpPr>
          <p:nvPr>
            <p:ph type="ftr" sz="quarter" idx="11"/>
          </p:nvPr>
        </p:nvSpPr>
        <p:spPr>
          <a:xfrm>
            <a:off x="914400" y="6172200"/>
            <a:ext cx="3886200" cy="457200"/>
          </a:xfrm>
        </p:spPr>
        <p:txBody>
          <a:bodyPr/>
          <a:lstStyle/>
          <a:p>
            <a:endParaRPr lang="cs-CZ"/>
          </a:p>
        </p:txBody>
      </p:sp>
      <p:sp>
        <p:nvSpPr>
          <p:cNvPr id="7" name="Zástupný symbol pro číslo snímku 6"/>
          <p:cNvSpPr>
            <a:spLocks noGrp="1"/>
          </p:cNvSpPr>
          <p:nvPr>
            <p:ph type="sldNum" sz="quarter" idx="12"/>
          </p:nvPr>
        </p:nvSpPr>
        <p:spPr>
          <a:xfrm>
            <a:off x="146304" y="6208776"/>
            <a:ext cx="457200" cy="457200"/>
          </a:xfrm>
        </p:spPr>
        <p:txBody>
          <a:bodyPr/>
          <a:lstStyle/>
          <a:p>
            <a:fld id="{71DA737E-2286-40CD-97ED-B02838BB68C0}" type="slidenum">
              <a:rPr lang="cs-CZ" smtClean="0"/>
              <a:pPr/>
              <a:t>‹#›</a:t>
            </a:fld>
            <a:endParaRPr lang="cs-CZ"/>
          </a:p>
        </p:txBody>
      </p:sp>
      <p:sp>
        <p:nvSpPr>
          <p:cNvPr id="11" name="Obdélník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Zástupný symbol pro obrázek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cs-CZ" smtClean="0"/>
              <a:t>Kliknutím na ikonu přidáte obrázek.</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8A1AAC-52E9-41A1-A5A8-47A8BBD50C0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1"/>
            <a:ext cx="201168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914400" y="274640"/>
            <a:ext cx="55626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1DB8608-6CAA-4D4C-BB1C-B84B1DF921B9}"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Nadpis, text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Kliknutím lze upravit styl.</a:t>
            </a:r>
            <a:endParaRPr lang="cs-CZ"/>
          </a:p>
        </p:txBody>
      </p:sp>
      <p:sp>
        <p:nvSpPr>
          <p:cNvPr id="3" name="Zástupný symbol pro text 2"/>
          <p:cNvSpPr>
            <a:spLocks noGrp="1"/>
          </p:cNvSpPr>
          <p:nvPr>
            <p:ph type="body" sz="half" idx="1"/>
          </p:nvPr>
        </p:nvSpPr>
        <p:spPr>
          <a:xfrm>
            <a:off x="457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49580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a:xfrm>
            <a:off x="457200" y="6248400"/>
            <a:ext cx="2133600" cy="457200"/>
          </a:xfrm>
        </p:spPr>
        <p:txBody>
          <a:bodyPr/>
          <a:lstStyle>
            <a:lvl1pPr>
              <a:defRPr/>
            </a:lvl1pPr>
          </a:lstStyle>
          <a:p>
            <a:endParaRPr lang="cs-CZ"/>
          </a:p>
        </p:txBody>
      </p:sp>
      <p:sp>
        <p:nvSpPr>
          <p:cNvPr id="6" name="Zástupný symbol pro zápatí 5"/>
          <p:cNvSpPr>
            <a:spLocks noGrp="1"/>
          </p:cNvSpPr>
          <p:nvPr>
            <p:ph type="ftr" sz="quarter" idx="11"/>
          </p:nvPr>
        </p:nvSpPr>
        <p:spPr>
          <a:xfrm>
            <a:off x="3124200" y="6248400"/>
            <a:ext cx="2895600" cy="457200"/>
          </a:xfrm>
        </p:spPr>
        <p:txBody>
          <a:bodyPr/>
          <a:lstStyle>
            <a:lvl1pPr>
              <a:defRPr/>
            </a:lvl1pPr>
          </a:lstStyle>
          <a:p>
            <a:endParaRPr lang="cs-CZ"/>
          </a:p>
        </p:txBody>
      </p:sp>
      <p:sp>
        <p:nvSpPr>
          <p:cNvPr id="7" name="Zástupný symbol pro číslo snímku 6"/>
          <p:cNvSpPr>
            <a:spLocks noGrp="1"/>
          </p:cNvSpPr>
          <p:nvPr>
            <p:ph type="sldNum" sz="quarter" idx="12"/>
          </p:nvPr>
        </p:nvSpPr>
        <p:spPr>
          <a:xfrm>
            <a:off x="6553200" y="6248400"/>
            <a:ext cx="2133600" cy="457200"/>
          </a:xfrm>
        </p:spPr>
        <p:txBody>
          <a:bodyPr/>
          <a:lstStyle>
            <a:lvl1pPr>
              <a:defRPr/>
            </a:lvl1pPr>
          </a:lstStyle>
          <a:p>
            <a:fld id="{16550F56-A474-408B-A68A-7291D75650F4}" type="slidenum">
              <a:rPr lang="cs-CZ"/>
              <a:pPr/>
              <a:t>‹#›</a:t>
            </a:fld>
            <a:endParaRPr lang="cs-CZ"/>
          </a:p>
        </p:txBody>
      </p:sp>
    </p:spTree>
    <p:extLst>
      <p:ext uri="{BB962C8B-B14F-4D97-AF65-F5344CB8AC3E}">
        <p14:creationId xmlns:p14="http://schemas.microsoft.com/office/powerpoint/2010/main" xmlns="" val="632133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Zaoblený obdélník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Zástupný symbol pro nadpis 21"/>
          <p:cNvSpPr>
            <a:spLocks noGrp="1"/>
          </p:cNvSpPr>
          <p:nvPr>
            <p:ph type="title"/>
          </p:nvPr>
        </p:nvSpPr>
        <p:spPr>
          <a:xfrm>
            <a:off x="914400" y="274638"/>
            <a:ext cx="7772400" cy="1143000"/>
          </a:xfrm>
          <a:prstGeom prst="rect">
            <a:avLst/>
          </a:prstGeom>
        </p:spPr>
        <p:txBody>
          <a:bodyPr bIns="91440" anchor="b" anchorCtr="0">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endParaRPr lang="cs-CZ"/>
          </a:p>
        </p:txBody>
      </p:sp>
      <p:sp>
        <p:nvSpPr>
          <p:cNvPr id="3" name="Zástupný symbol pro zápatí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0560C93-87FE-4500-8A08-C34E61DA9B7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www.youtube.com/watch?v=3fif8Svr1r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hyperlink" Target="http://absolventi.gymcheb.cz/2010/misrajb/kosterni.html"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zachranny-kruh.cz/flash/ppp2011/"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1709191260"/>
              </p:ext>
            </p:extLst>
          </p:nvPr>
        </p:nvGraphicFramePr>
        <p:xfrm>
          <a:off x="539552" y="260648"/>
          <a:ext cx="7992888" cy="3195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53484557"/>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490" y="1027664"/>
            <a:ext cx="7024744" cy="601136"/>
          </a:xfrm>
        </p:spPr>
        <p:txBody>
          <a:bodyPr>
            <a:normAutofit fontScale="90000"/>
          </a:bodyPr>
          <a:lstStyle/>
          <a:p>
            <a:r>
              <a:rPr lang="cs-CZ" dirty="0" smtClean="0"/>
              <a:t>ANOTACE</a:t>
            </a:r>
            <a:endParaRPr lang="cs-CZ" dirty="0"/>
          </a:p>
        </p:txBody>
      </p:sp>
      <p:sp>
        <p:nvSpPr>
          <p:cNvPr id="3" name="Zástupný symbol pro obsah 2"/>
          <p:cNvSpPr>
            <a:spLocks noGrp="1"/>
          </p:cNvSpPr>
          <p:nvPr>
            <p:ph idx="1"/>
          </p:nvPr>
        </p:nvSpPr>
        <p:spPr>
          <a:xfrm>
            <a:off x="683568" y="1700808"/>
            <a:ext cx="7920880" cy="4968552"/>
          </a:xfrm>
        </p:spPr>
        <p:txBody>
          <a:bodyPr>
            <a:normAutofit fontScale="77500" lnSpcReduction="20000"/>
          </a:bodyPr>
          <a:lstStyle/>
          <a:p>
            <a:pPr algn="just"/>
            <a:r>
              <a:rPr lang="cs-CZ" sz="3500" dirty="0" smtClean="0">
                <a:latin typeface="Times New Roman" pitchFamily="18" charset="0"/>
                <a:cs typeface="Times New Roman" pitchFamily="18" charset="0"/>
              </a:rPr>
              <a:t>Materiál slouží k výkladu o svalové soustavě člověka.</a:t>
            </a:r>
          </a:p>
          <a:p>
            <a:pPr algn="just"/>
            <a:r>
              <a:rPr lang="cs-CZ" sz="3500" dirty="0" smtClean="0">
                <a:latin typeface="Times New Roman" pitchFamily="18" charset="0"/>
                <a:cs typeface="Times New Roman" pitchFamily="18" charset="0"/>
              </a:rPr>
              <a:t>Hned na 5. straně je umístěn odkaz </a:t>
            </a:r>
            <a:r>
              <a:rPr lang="cs-CZ" sz="3500" dirty="0" smtClean="0">
                <a:latin typeface="Times New Roman" pitchFamily="18" charset="0"/>
                <a:cs typeface="Times New Roman" pitchFamily="18" charset="0"/>
                <a:hlinkClick r:id="rId2"/>
              </a:rPr>
              <a:t>www.youtube.com</a:t>
            </a:r>
            <a:r>
              <a:rPr lang="cs-CZ" sz="3500" dirty="0" smtClean="0">
                <a:latin typeface="Times New Roman" pitchFamily="18" charset="0"/>
                <a:cs typeface="Times New Roman" pitchFamily="18" charset="0"/>
              </a:rPr>
              <a:t>, kde je seriál Svaly a tuk. Vložila jsem zde odkaz pouze na 1. část, je možné pak spustit ještě další dva díly, ale myslím, že pro názornost stačí ten první, popř. bych použila ještě část 3. Další strana, kde je umístěn odkaz na internetové stránky, je strana 8. Stačí kliknout na obrázek chlapce a otevře se nám obrázek svalovců s popisem jednotlivých svalů. Další stránky jsou poté věnovány malému zkoušení. Na poslední straně si můžete opět spustit on-line příručku první pomoci </a:t>
            </a:r>
            <a:r>
              <a:rPr lang="cs-CZ" sz="3500" smtClean="0">
                <a:latin typeface="Times New Roman" pitchFamily="18" charset="0"/>
                <a:cs typeface="Times New Roman" pitchFamily="18" charset="0"/>
              </a:rPr>
              <a:t>(stejné téma jako u kostry).</a:t>
            </a:r>
            <a:endParaRPr lang="cs-CZ" sz="3500" dirty="0" smtClean="0">
              <a:latin typeface="Times New Roman" pitchFamily="18" charset="0"/>
              <a:cs typeface="Times New Roman" pitchFamily="18" charset="0"/>
            </a:endParaRPr>
          </a:p>
          <a:p>
            <a:pPr algn="just"/>
            <a:r>
              <a:rPr lang="cs-CZ" sz="3500" dirty="0" smtClean="0">
                <a:latin typeface="Times New Roman" pitchFamily="18" charset="0"/>
                <a:cs typeface="Times New Roman" pitchFamily="18" charset="0"/>
              </a:rPr>
              <a:t>Žáci pracovali na zadaných úkolech se zájmem, procvičili dané učivo</a:t>
            </a:r>
            <a:r>
              <a:rPr lang="cs-CZ" dirty="0" smtClean="0">
                <a:latin typeface="Times New Roman" pitchFamily="18" charset="0"/>
                <a:cs typeface="Times New Roman" pitchFamily="18" charset="0"/>
              </a:rPr>
              <a:t>.</a:t>
            </a:r>
          </a:p>
        </p:txBody>
      </p:sp>
    </p:spTree>
    <p:extLst>
      <p:ext uri="{BB962C8B-B14F-4D97-AF65-F5344CB8AC3E}">
        <p14:creationId xmlns:p14="http://schemas.microsoft.com/office/powerpoint/2010/main" xmlns="" val="24699265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idx="1"/>
          </p:nvPr>
        </p:nvSpPr>
        <p:spPr/>
        <p:txBody>
          <a:bodyPr>
            <a:normAutofit/>
          </a:bodyPr>
          <a:lstStyle/>
          <a:p>
            <a:r>
              <a:rPr lang="cs-CZ" dirty="0" smtClean="0"/>
              <a:t>Ilustrace: kliparty Microsoft Office</a:t>
            </a:r>
            <a:endParaRPr lang="cs-CZ" sz="2800" dirty="0"/>
          </a:p>
          <a:p>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i="1" dirty="0" smtClean="0"/>
              <a:t>Přírodověda Učebnice pro 5. ročník - Člověk a jeho svět</a:t>
            </a:r>
            <a:r>
              <a:rPr lang="cs-CZ" dirty="0" smtClean="0"/>
              <a:t>. 3. </a:t>
            </a:r>
            <a:r>
              <a:rPr lang="cs-CZ" dirty="0" err="1" smtClean="0"/>
              <a:t>vyd</a:t>
            </a:r>
            <a:r>
              <a:rPr lang="cs-CZ" dirty="0" smtClean="0"/>
              <a:t>. Praha: NOVÁ ŠKOLA, 2010. ISBN 978-80-7289-301-0. </a:t>
            </a:r>
          </a:p>
          <a:p>
            <a:pPr>
              <a:buNone/>
            </a:pPr>
            <a:endParaRPr lang="cs-CZ" dirty="0" smtClean="0"/>
          </a:p>
        </p:txBody>
      </p:sp>
    </p:spTree>
    <p:extLst>
      <p:ext uri="{BB962C8B-B14F-4D97-AF65-F5344CB8AC3E}">
        <p14:creationId xmlns:p14="http://schemas.microsoft.com/office/powerpoint/2010/main" xmlns="" val="32104587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p:txBody>
          <a:bodyPr>
            <a:normAutofit fontScale="92500" lnSpcReduction="20000"/>
          </a:bodyPr>
          <a:lstStyle/>
          <a:p>
            <a:r>
              <a:rPr lang="cs-CZ" sz="6000" b="1" dirty="0" smtClean="0">
                <a:solidFill>
                  <a:srgbClr val="000000"/>
                </a:solidFill>
                <a:effectLst>
                  <a:outerShdw blurRad="38100" dist="38100" dir="2700000" algn="tl">
                    <a:srgbClr val="FFFFFF"/>
                  </a:outerShdw>
                </a:effectLst>
              </a:rPr>
              <a:t>SVALOVÁ SOUSTAVA</a:t>
            </a:r>
            <a:endParaRPr lang="cs-CZ" sz="6000" b="1" dirty="0">
              <a:solidFill>
                <a:srgbClr val="000000"/>
              </a:solidFill>
              <a:effectLst>
                <a:outerShdw blurRad="38100" dist="38100" dir="2700000" algn="tl">
                  <a:srgbClr val="FFFFFF"/>
                </a:outerShdw>
              </a:effectLst>
            </a:endParaRPr>
          </a:p>
        </p:txBody>
      </p:sp>
      <p:sp>
        <p:nvSpPr>
          <p:cNvPr id="2050" name="Rectangle 2"/>
          <p:cNvSpPr>
            <a:spLocks noGrp="1" noChangeArrowheads="1"/>
          </p:cNvSpPr>
          <p:nvPr>
            <p:ph type="ctrTitle"/>
          </p:nvPr>
        </p:nvSpPr>
        <p:spPr/>
        <p:txBody>
          <a:bodyPr>
            <a:normAutofit/>
          </a:bodyPr>
          <a:lstStyle/>
          <a:p>
            <a:r>
              <a:rPr lang="cs-CZ" sz="8000"/>
              <a:t>Lidské tělo</a:t>
            </a:r>
          </a:p>
        </p:txBody>
      </p:sp>
      <p:pic>
        <p:nvPicPr>
          <p:cNvPr id="1026" name="Picture 2" descr="C:\Documents and Settings\HP_Administrator\Local Settings\Temporary Internet Files\Content.IE5\943IE0QT\MC90042981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4800348"/>
            <a:ext cx="2308469" cy="15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Documents and Settings\HP_Administrator\Local Settings\Temporary Internet Files\Content.IE5\9OZDX2XK\MC900434393[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868144" y="4689902"/>
            <a:ext cx="2376264" cy="1622614"/>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a:bodyPr>
          <a:lstStyle/>
          <a:p>
            <a:pPr algn="l"/>
            <a:r>
              <a:rPr lang="cs-CZ" sz="6000" dirty="0">
                <a:latin typeface="Times New Roman" pitchFamily="18" charset="0"/>
                <a:cs typeface="Times New Roman" pitchFamily="18" charset="0"/>
              </a:rPr>
              <a:t>Funkce:</a:t>
            </a:r>
          </a:p>
        </p:txBody>
      </p:sp>
      <p:sp>
        <p:nvSpPr>
          <p:cNvPr id="74755" name="Rectangle 3"/>
          <p:cNvSpPr>
            <a:spLocks noGrp="1" noChangeArrowheads="1"/>
          </p:cNvSpPr>
          <p:nvPr>
            <p:ph sz="quarter" idx="1"/>
          </p:nvPr>
        </p:nvSpPr>
        <p:spPr>
          <a:xfrm>
            <a:off x="457200" y="2133600"/>
            <a:ext cx="8229600" cy="3962400"/>
          </a:xfrm>
        </p:spPr>
        <p:txBody>
          <a:bodyPr>
            <a:normAutofit fontScale="92500" lnSpcReduction="10000"/>
          </a:bodyPr>
          <a:lstStyle/>
          <a:p>
            <a:r>
              <a:rPr lang="cs-CZ" sz="4800" dirty="0">
                <a:latin typeface="Times New Roman" pitchFamily="18" charset="0"/>
                <a:cs typeface="Times New Roman" pitchFamily="18" charset="0"/>
              </a:rPr>
              <a:t>s</a:t>
            </a:r>
            <a:r>
              <a:rPr lang="cs-CZ" sz="4800" dirty="0" smtClean="0">
                <a:latin typeface="Times New Roman" pitchFamily="18" charset="0"/>
                <a:cs typeface="Times New Roman" pitchFamily="18" charset="0"/>
              </a:rPr>
              <a:t>valová soustava je tvořena svaly</a:t>
            </a:r>
          </a:p>
          <a:p>
            <a:r>
              <a:rPr lang="cs-CZ" sz="4800" dirty="0" smtClean="0">
                <a:latin typeface="Times New Roman" pitchFamily="18" charset="0"/>
                <a:cs typeface="Times New Roman" pitchFamily="18" charset="0"/>
              </a:rPr>
              <a:t>zajišťují pohyb celého těla i jeho jednotlivých částí (zkracují se a natahují)</a:t>
            </a:r>
            <a:endParaRPr lang="cs-CZ" sz="4800" dirty="0">
              <a:latin typeface="Times New Roman" pitchFamily="18" charset="0"/>
              <a:cs typeface="Times New Roman" pitchFamily="18" charset="0"/>
            </a:endParaRPr>
          </a:p>
          <a:p>
            <a:r>
              <a:rPr lang="cs-CZ" sz="4800" dirty="0">
                <a:latin typeface="Times New Roman" pitchFamily="18" charset="0"/>
                <a:cs typeface="Times New Roman" pitchFamily="18" charset="0"/>
              </a:rPr>
              <a:t>v</a:t>
            </a:r>
            <a:r>
              <a:rPr lang="cs-CZ" sz="4800" dirty="0" smtClean="0">
                <a:latin typeface="Times New Roman" pitchFamily="18" charset="0"/>
                <a:cs typeface="Times New Roman" pitchFamily="18" charset="0"/>
              </a:rPr>
              <a:t>ětšina svalů se upíná na kostru pomocí šlach</a:t>
            </a:r>
            <a:endParaRPr lang="cs-CZ" sz="4800" dirty="0">
              <a:latin typeface="Times New Roman" pitchFamily="18" charset="0"/>
              <a:cs typeface="Times New Roman" pitchFamily="18" charset="0"/>
            </a:endParaRPr>
          </a:p>
        </p:txBody>
      </p:sp>
      <p:sp>
        <p:nvSpPr>
          <p:cNvPr id="2" name="Šipka doprava 1">
            <a:hlinkClick r:id="rId2"/>
          </p:cNvPr>
          <p:cNvSpPr/>
          <p:nvPr/>
        </p:nvSpPr>
        <p:spPr>
          <a:xfrm>
            <a:off x="4644008" y="764704"/>
            <a:ext cx="1440160" cy="9361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sz="quarter" idx="1"/>
          </p:nvPr>
        </p:nvSpPr>
        <p:spPr>
          <a:xfrm>
            <a:off x="457200" y="2133600"/>
            <a:ext cx="8229600" cy="3962400"/>
          </a:xfrm>
        </p:spPr>
        <p:txBody>
          <a:bodyPr>
            <a:normAutofit/>
          </a:bodyPr>
          <a:lstStyle/>
          <a:p>
            <a:r>
              <a:rPr lang="cs-CZ" sz="4800" dirty="0">
                <a:latin typeface="Times New Roman" pitchFamily="18" charset="0"/>
                <a:cs typeface="Times New Roman" pitchFamily="18" charset="0"/>
              </a:rPr>
              <a:t>v</a:t>
            </a:r>
            <a:r>
              <a:rPr lang="cs-CZ" sz="4800" dirty="0" smtClean="0">
                <a:latin typeface="Times New Roman" pitchFamily="18" charset="0"/>
                <a:cs typeface="Times New Roman" pitchFamily="18" charset="0"/>
              </a:rPr>
              <a:t>elké svaly umožňují těžkou práci, běhání, skákání….</a:t>
            </a:r>
          </a:p>
          <a:p>
            <a:r>
              <a:rPr lang="cs-CZ" sz="4800" dirty="0">
                <a:latin typeface="Times New Roman" pitchFamily="18" charset="0"/>
                <a:cs typeface="Times New Roman" pitchFamily="18" charset="0"/>
              </a:rPr>
              <a:t>m</a:t>
            </a:r>
            <a:r>
              <a:rPr lang="cs-CZ" sz="4800" dirty="0" smtClean="0">
                <a:latin typeface="Times New Roman" pitchFamily="18" charset="0"/>
                <a:cs typeface="Times New Roman" pitchFamily="18" charset="0"/>
              </a:rPr>
              <a:t>enší svaly pohybují očními víčky, umožňují řeč, úsměv…</a:t>
            </a:r>
          </a:p>
          <a:p>
            <a:endParaRPr lang="cs-CZ" sz="4800" dirty="0"/>
          </a:p>
        </p:txBody>
      </p:sp>
      <p:sp>
        <p:nvSpPr>
          <p:cNvPr id="2" name="Nadpis 1"/>
          <p:cNvSpPr>
            <a:spLocks noGrp="1"/>
          </p:cNvSpPr>
          <p:nvPr>
            <p:ph type="title"/>
          </p:nvPr>
        </p:nvSpPr>
        <p:spPr/>
        <p:txBody>
          <a:bodyPr/>
          <a:lstStyle/>
          <a:p>
            <a:r>
              <a:rPr lang="cs-CZ" b="1" dirty="0" smtClean="0">
                <a:latin typeface="Times New Roman" pitchFamily="18" charset="0"/>
                <a:cs typeface="Times New Roman" pitchFamily="18" charset="0"/>
              </a:rPr>
              <a:t>Svaly ovládané naší vůlí</a:t>
            </a:r>
            <a:endParaRPr lang="cs-CZ" b="1" dirty="0">
              <a:latin typeface="Times New Roman" pitchFamily="18" charset="0"/>
              <a:cs typeface="Times New Roman" pitchFamily="18" charset="0"/>
            </a:endParaRPr>
          </a:p>
        </p:txBody>
      </p:sp>
    </p:spTree>
    <p:extLst>
      <p:ext uri="{BB962C8B-B14F-4D97-AF65-F5344CB8AC3E}">
        <p14:creationId xmlns:p14="http://schemas.microsoft.com/office/powerpoint/2010/main" xmlns="" val="42815441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sz="quarter" idx="1"/>
          </p:nvPr>
        </p:nvSpPr>
        <p:spPr>
          <a:xfrm>
            <a:off x="457200" y="2133600"/>
            <a:ext cx="8229600" cy="3962400"/>
          </a:xfrm>
        </p:spPr>
        <p:txBody>
          <a:bodyPr>
            <a:normAutofit/>
          </a:bodyPr>
          <a:lstStyle/>
          <a:p>
            <a:pPr marL="0" indent="0">
              <a:buNone/>
            </a:pPr>
            <a:r>
              <a:rPr lang="cs-CZ" sz="4800" dirty="0" smtClean="0">
                <a:latin typeface="Times New Roman" pitchFamily="18" charset="0"/>
                <a:cs typeface="Times New Roman" pitchFamily="18" charset="0"/>
              </a:rPr>
              <a:t>Např.:</a:t>
            </a:r>
          </a:p>
          <a:p>
            <a:r>
              <a:rPr lang="cs-CZ" sz="4800" dirty="0" smtClean="0">
                <a:latin typeface="Times New Roman" pitchFamily="18" charset="0"/>
                <a:cs typeface="Times New Roman" pitchFamily="18" charset="0"/>
              </a:rPr>
              <a:t>svaly stěn žaludku</a:t>
            </a:r>
          </a:p>
          <a:p>
            <a:r>
              <a:rPr lang="cs-CZ" sz="4800" dirty="0">
                <a:latin typeface="Times New Roman" pitchFamily="18" charset="0"/>
                <a:cs typeface="Times New Roman" pitchFamily="18" charset="0"/>
              </a:rPr>
              <a:t>s</a:t>
            </a:r>
            <a:r>
              <a:rPr lang="cs-CZ" sz="4800" dirty="0" smtClean="0">
                <a:latin typeface="Times New Roman" pitchFamily="18" charset="0"/>
                <a:cs typeface="Times New Roman" pitchFamily="18" charset="0"/>
              </a:rPr>
              <a:t>rdeční sval</a:t>
            </a:r>
          </a:p>
          <a:p>
            <a:endParaRPr lang="cs-CZ" sz="4800" dirty="0"/>
          </a:p>
        </p:txBody>
      </p:sp>
      <p:sp>
        <p:nvSpPr>
          <p:cNvPr id="2" name="Nadpis 1"/>
          <p:cNvSpPr>
            <a:spLocks noGrp="1"/>
          </p:cNvSpPr>
          <p:nvPr>
            <p:ph type="title"/>
          </p:nvPr>
        </p:nvSpPr>
        <p:spPr/>
        <p:txBody>
          <a:bodyPr/>
          <a:lstStyle/>
          <a:p>
            <a:r>
              <a:rPr lang="cs-CZ" b="1" dirty="0" smtClean="0">
                <a:latin typeface="Times New Roman" pitchFamily="18" charset="0"/>
                <a:cs typeface="Times New Roman" pitchFamily="18" charset="0"/>
              </a:rPr>
              <a:t>Svaly, které neovládáme svojí vůlí</a:t>
            </a:r>
            <a:endParaRPr lang="cs-CZ" b="1" dirty="0">
              <a:latin typeface="Times New Roman" pitchFamily="18" charset="0"/>
              <a:cs typeface="Times New Roman" pitchFamily="18" charset="0"/>
            </a:endParaRPr>
          </a:p>
        </p:txBody>
      </p:sp>
    </p:spTree>
    <p:extLst>
      <p:ext uri="{BB962C8B-B14F-4D97-AF65-F5344CB8AC3E}">
        <p14:creationId xmlns:p14="http://schemas.microsoft.com/office/powerpoint/2010/main" xmlns="" val="16432373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4"/>
          <p:cNvSpPr>
            <a:spLocks noGrp="1" noChangeArrowheads="1"/>
          </p:cNvSpPr>
          <p:nvPr>
            <p:ph type="title"/>
          </p:nvPr>
        </p:nvSpPr>
        <p:spPr>
          <a:xfrm>
            <a:off x="457200" y="274638"/>
            <a:ext cx="8229600" cy="4306490"/>
          </a:xfrm>
        </p:spPr>
        <p:txBody>
          <a:bodyPr>
            <a:normAutofit/>
          </a:bodyPr>
          <a:lstStyle/>
          <a:p>
            <a:r>
              <a:rPr lang="cs-CZ" sz="5400" dirty="0" smtClean="0">
                <a:latin typeface="Times New Roman" pitchFamily="18" charset="0"/>
                <a:cs typeface="Times New Roman" pitchFamily="18" charset="0"/>
              </a:rPr>
              <a:t>Prohlédni si obrázek z odkazu a zkus si alespoň nějaké svaly zapamatovat, popř. si je zkus najít na svém vlastním těle.</a:t>
            </a:r>
            <a:endParaRPr lang="cs-CZ" sz="5400" dirty="0">
              <a:latin typeface="Times New Roman" pitchFamily="18" charset="0"/>
              <a:cs typeface="Times New Roman" pitchFamily="18" charset="0"/>
            </a:endParaRPr>
          </a:p>
        </p:txBody>
      </p:sp>
      <p:pic>
        <p:nvPicPr>
          <p:cNvPr id="2050" name="Picture 2" descr="C:\Documents and Settings\HP_Administrator\Local Settings\Temporary Internet Files\Content.IE5\5V3SDZYA\MC900232607[1].wmf">
            <a:hlinkClick r:id="rId2"/>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40" y="3717032"/>
            <a:ext cx="2304256" cy="2876815"/>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tx1"/>
                </a:solidFill>
                <a:latin typeface="Times New Roman" pitchFamily="18" charset="0"/>
                <a:cs typeface="Times New Roman" pitchFamily="18" charset="0"/>
              </a:rPr>
              <a:t>Který sval určitě nenajdeš na obličeji?</a:t>
            </a:r>
            <a:endParaRPr lang="cs-CZ" dirty="0">
              <a:solidFill>
                <a:schemeClr val="tx1"/>
              </a:solidFill>
              <a:latin typeface="Times New Roman" pitchFamily="18" charset="0"/>
              <a:cs typeface="Times New Roman" pitchFamily="18" charset="0"/>
            </a:endParaRPr>
          </a:p>
        </p:txBody>
      </p:sp>
      <p:sp>
        <p:nvSpPr>
          <p:cNvPr id="6" name="TextovéPole 5"/>
          <p:cNvSpPr txBox="1"/>
          <p:nvPr/>
        </p:nvSpPr>
        <p:spPr>
          <a:xfrm>
            <a:off x="611560" y="2348880"/>
            <a:ext cx="4406976" cy="707886"/>
          </a:xfrm>
          <a:prstGeom prst="rect">
            <a:avLst/>
          </a:prstGeom>
          <a:noFill/>
        </p:spPr>
        <p:txBody>
          <a:bodyPr wrap="none" rtlCol="0">
            <a:spAutoFit/>
          </a:bodyPr>
          <a:lstStyle/>
          <a:p>
            <a:pPr marL="285750" indent="-285750">
              <a:buFont typeface="Arial" pitchFamily="34" charset="0"/>
              <a:buChar char="•"/>
            </a:pPr>
            <a:r>
              <a:rPr lang="cs-CZ" sz="4000" dirty="0" smtClean="0">
                <a:latin typeface="Times New Roman" pitchFamily="18" charset="0"/>
                <a:cs typeface="Times New Roman" pitchFamily="18" charset="0"/>
              </a:rPr>
              <a:t>  kruhový sval oční</a:t>
            </a:r>
            <a:endParaRPr lang="cs-CZ" sz="4000" dirty="0">
              <a:latin typeface="Times New Roman" pitchFamily="18" charset="0"/>
              <a:cs typeface="Times New Roman" pitchFamily="18" charset="0"/>
            </a:endParaRPr>
          </a:p>
        </p:txBody>
      </p:sp>
      <p:sp>
        <p:nvSpPr>
          <p:cNvPr id="7" name="TextovéPole 6"/>
          <p:cNvSpPr txBox="1"/>
          <p:nvPr/>
        </p:nvSpPr>
        <p:spPr>
          <a:xfrm>
            <a:off x="641321" y="3579113"/>
            <a:ext cx="2714205"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s</a:t>
            </a:r>
            <a:r>
              <a:rPr lang="cs-CZ" sz="4000" dirty="0" smtClean="0">
                <a:latin typeface="Times New Roman" pitchFamily="18" charset="0"/>
                <a:cs typeface="Times New Roman" pitchFamily="18" charset="0"/>
              </a:rPr>
              <a:t>val čelní</a:t>
            </a:r>
            <a:endParaRPr lang="cs-CZ" sz="4000" dirty="0">
              <a:latin typeface="Times New Roman" pitchFamily="18" charset="0"/>
              <a:cs typeface="Times New Roman" pitchFamily="18" charset="0"/>
            </a:endParaRPr>
          </a:p>
        </p:txBody>
      </p:sp>
      <p:sp>
        <p:nvSpPr>
          <p:cNvPr id="8" name="TextovéPole 7"/>
          <p:cNvSpPr txBox="1"/>
          <p:nvPr/>
        </p:nvSpPr>
        <p:spPr>
          <a:xfrm>
            <a:off x="641321" y="4705962"/>
            <a:ext cx="3256020"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s</a:t>
            </a:r>
            <a:r>
              <a:rPr lang="cs-CZ" sz="4000" dirty="0" smtClean="0">
                <a:latin typeface="Times New Roman" pitchFamily="18" charset="0"/>
                <a:cs typeface="Times New Roman" pitchFamily="18" charset="0"/>
              </a:rPr>
              <a:t>val deltový</a:t>
            </a:r>
            <a:endParaRPr lang="cs-CZ" sz="4000" dirty="0">
              <a:latin typeface="Times New Roman" pitchFamily="18" charset="0"/>
              <a:cs typeface="Times New Roman" pitchFamily="18" charset="0"/>
            </a:endParaRPr>
          </a:p>
        </p:txBody>
      </p:sp>
      <p:pic>
        <p:nvPicPr>
          <p:cNvPr id="1026"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36300" y="3104693"/>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36300" y="1757727"/>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Documents and Settings\HP_Administrator\Local Settings\Temporary Internet Files\Content.IE5\4CUWSTAO\MC90043779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136300" y="4609404"/>
            <a:ext cx="1099107" cy="90100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686393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 calcmode="lin" valueType="num">
                                      <p:cBhvr additive="base">
                                        <p:cTn id="14" dur="500" fill="hold"/>
                                        <p:tgtEl>
                                          <p:spTgt spid="1026"/>
                                        </p:tgtEl>
                                        <p:attrNameLst>
                                          <p:attrName>ppt_x</p:attrName>
                                        </p:attrNameLst>
                                      </p:cBhvr>
                                      <p:tavLst>
                                        <p:tav tm="0">
                                          <p:val>
                                            <p:strVal val="#ppt_x"/>
                                          </p:val>
                                        </p:tav>
                                        <p:tav tm="100000">
                                          <p:val>
                                            <p:strVal val="#ppt_x"/>
                                          </p:val>
                                        </p:tav>
                                      </p:tavLst>
                                    </p:anim>
                                    <p:anim calcmode="lin" valueType="num">
                                      <p:cBhvr additive="base">
                                        <p:cTn id="15"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27"/>
                                        </p:tgtEl>
                                        <p:attrNameLst>
                                          <p:attrName>style.visibility</p:attrName>
                                        </p:attrNameLst>
                                      </p:cBhvr>
                                      <p:to>
                                        <p:strVal val="visible"/>
                                      </p:to>
                                    </p:set>
                                    <p:anim calcmode="lin" valueType="num">
                                      <p:cBhvr additive="base">
                                        <p:cTn id="21" dur="500" fill="hold"/>
                                        <p:tgtEl>
                                          <p:spTgt spid="1027"/>
                                        </p:tgtEl>
                                        <p:attrNameLst>
                                          <p:attrName>ppt_x</p:attrName>
                                        </p:attrNameLst>
                                      </p:cBhvr>
                                      <p:tavLst>
                                        <p:tav tm="0">
                                          <p:val>
                                            <p:strVal val="#ppt_x"/>
                                          </p:val>
                                        </p:tav>
                                        <p:tav tm="100000">
                                          <p:val>
                                            <p:strVal val="#ppt_x"/>
                                          </p:val>
                                        </p:tav>
                                      </p:tavLst>
                                    </p:anim>
                                    <p:anim calcmode="lin" valueType="num">
                                      <p:cBhvr additive="base">
                                        <p:cTn id="22"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tx1"/>
                </a:solidFill>
                <a:latin typeface="Times New Roman" pitchFamily="18" charset="0"/>
                <a:cs typeface="Times New Roman" pitchFamily="18" charset="0"/>
              </a:rPr>
              <a:t>Který sval určitě nenajdeš na horní končetině?</a:t>
            </a:r>
            <a:endParaRPr lang="cs-CZ" dirty="0">
              <a:solidFill>
                <a:schemeClr val="tx1"/>
              </a:solidFill>
              <a:latin typeface="Times New Roman" pitchFamily="18" charset="0"/>
              <a:cs typeface="Times New Roman" pitchFamily="18" charset="0"/>
            </a:endParaRPr>
          </a:p>
        </p:txBody>
      </p:sp>
      <p:sp>
        <p:nvSpPr>
          <p:cNvPr id="6" name="TextovéPole 5"/>
          <p:cNvSpPr txBox="1"/>
          <p:nvPr/>
        </p:nvSpPr>
        <p:spPr>
          <a:xfrm>
            <a:off x="611560" y="2348880"/>
            <a:ext cx="5461752" cy="707886"/>
          </a:xfrm>
          <a:prstGeom prst="rect">
            <a:avLst/>
          </a:prstGeom>
          <a:noFill/>
        </p:spPr>
        <p:txBody>
          <a:bodyPr wrap="none" rtlCol="0">
            <a:spAutoFit/>
          </a:bodyPr>
          <a:lstStyle/>
          <a:p>
            <a:pPr marL="285750" indent="-285750">
              <a:buFont typeface="Arial" pitchFamily="34" charset="0"/>
              <a:buChar char="•"/>
            </a:pPr>
            <a:r>
              <a:rPr lang="cs-CZ" sz="4000" dirty="0" smtClean="0">
                <a:latin typeface="Times New Roman" pitchFamily="18" charset="0"/>
                <a:cs typeface="Times New Roman" pitchFamily="18" charset="0"/>
              </a:rPr>
              <a:t>  čtyřhlavý sval stehenní</a:t>
            </a:r>
            <a:endParaRPr lang="cs-CZ" sz="4000" dirty="0">
              <a:latin typeface="Times New Roman" pitchFamily="18" charset="0"/>
              <a:cs typeface="Times New Roman" pitchFamily="18" charset="0"/>
            </a:endParaRPr>
          </a:p>
        </p:txBody>
      </p:sp>
      <p:sp>
        <p:nvSpPr>
          <p:cNvPr id="7" name="TextovéPole 6"/>
          <p:cNvSpPr txBox="1"/>
          <p:nvPr/>
        </p:nvSpPr>
        <p:spPr>
          <a:xfrm>
            <a:off x="641321" y="3579113"/>
            <a:ext cx="5008102"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d</a:t>
            </a:r>
            <a:r>
              <a:rPr lang="cs-CZ" sz="4000" dirty="0" smtClean="0">
                <a:latin typeface="Times New Roman" pitchFamily="18" charset="0"/>
                <a:cs typeface="Times New Roman" pitchFamily="18" charset="0"/>
              </a:rPr>
              <a:t>vojhlavý sval pažní</a:t>
            </a:r>
            <a:endParaRPr lang="cs-CZ" sz="4000" dirty="0">
              <a:latin typeface="Times New Roman" pitchFamily="18" charset="0"/>
              <a:cs typeface="Times New Roman" pitchFamily="18" charset="0"/>
            </a:endParaRPr>
          </a:p>
        </p:txBody>
      </p:sp>
      <p:sp>
        <p:nvSpPr>
          <p:cNvPr id="8" name="TextovéPole 7"/>
          <p:cNvSpPr txBox="1"/>
          <p:nvPr/>
        </p:nvSpPr>
        <p:spPr>
          <a:xfrm>
            <a:off x="641321" y="4705962"/>
            <a:ext cx="4809330"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t</a:t>
            </a:r>
            <a:r>
              <a:rPr lang="cs-CZ" sz="4000" dirty="0" smtClean="0">
                <a:latin typeface="Times New Roman" pitchFamily="18" charset="0"/>
                <a:cs typeface="Times New Roman" pitchFamily="18" charset="0"/>
              </a:rPr>
              <a:t>rojhlavý sval pažní</a:t>
            </a:r>
            <a:endParaRPr lang="cs-CZ" sz="4000" dirty="0">
              <a:latin typeface="Times New Roman" pitchFamily="18" charset="0"/>
              <a:cs typeface="Times New Roman" pitchFamily="18" charset="0"/>
            </a:endParaRPr>
          </a:p>
        </p:txBody>
      </p:sp>
      <p:pic>
        <p:nvPicPr>
          <p:cNvPr id="1026"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70756" y="3123583"/>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70756" y="4486614"/>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Documents and Settings\HP_Administrator\Local Settings\Temporary Internet Files\Content.IE5\4CUWSTAO\MC90043779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38489" y="2155765"/>
            <a:ext cx="1099107" cy="90100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492632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seq concurrent="1" nextAc="seek">
              <p:cTn id="9" restart="whenNotActive" fill="hold" evtFilter="cancelBubble" nodeType="interactiveSeq">
                <p:stCondLst>
                  <p:cond evt="onClick" delay="0">
                    <p:tgtEl>
                      <p:spTgt spid="6"/>
                    </p:tgtEl>
                  </p:cond>
                </p:stCondLst>
                <p:endSync evt="end" delay="0">
                  <p:rtn val="all"/>
                </p:endSync>
                <p:childTnLst>
                  <p:par>
                    <p:cTn id="10" fill="hold">
                      <p:stCondLst>
                        <p:cond delay="0"/>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027"/>
                                        </p:tgtEl>
                                        <p:attrNameLst>
                                          <p:attrName>style.visibility</p:attrName>
                                        </p:attrNameLst>
                                      </p:cBhvr>
                                      <p:to>
                                        <p:strVal val="visible"/>
                                      </p:to>
                                    </p:set>
                                    <p:anim calcmode="lin" valueType="num">
                                      <p:cBhvr additive="base">
                                        <p:cTn id="14" dur="500" fill="hold"/>
                                        <p:tgtEl>
                                          <p:spTgt spid="1027"/>
                                        </p:tgtEl>
                                        <p:attrNameLst>
                                          <p:attrName>ppt_x</p:attrName>
                                        </p:attrNameLst>
                                      </p:cBhvr>
                                      <p:tavLst>
                                        <p:tav tm="0">
                                          <p:val>
                                            <p:strVal val="#ppt_x"/>
                                          </p:val>
                                        </p:tav>
                                        <p:tav tm="100000">
                                          <p:val>
                                            <p:strVal val="#ppt_x"/>
                                          </p:val>
                                        </p:tav>
                                      </p:tavLst>
                                    </p:anim>
                                    <p:anim calcmode="lin" valueType="num">
                                      <p:cBhvr additive="base">
                                        <p:cTn id="15"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fontScale="90000"/>
          </a:bodyPr>
          <a:lstStyle/>
          <a:p>
            <a:r>
              <a:rPr lang="cs-CZ" dirty="0" smtClean="0">
                <a:solidFill>
                  <a:schemeClr val="tx1"/>
                </a:solidFill>
                <a:latin typeface="Times New Roman" pitchFamily="18" charset="0"/>
                <a:cs typeface="Times New Roman" pitchFamily="18" charset="0"/>
              </a:rPr>
              <a:t>Který sval určitě nenajdeš na zádech?</a:t>
            </a:r>
            <a:endParaRPr lang="cs-CZ" dirty="0">
              <a:solidFill>
                <a:schemeClr val="tx1"/>
              </a:solidFill>
              <a:latin typeface="Times New Roman" pitchFamily="18" charset="0"/>
              <a:cs typeface="Times New Roman" pitchFamily="18" charset="0"/>
            </a:endParaRPr>
          </a:p>
        </p:txBody>
      </p:sp>
      <p:sp>
        <p:nvSpPr>
          <p:cNvPr id="6" name="TextovéPole 5"/>
          <p:cNvSpPr txBox="1"/>
          <p:nvPr/>
        </p:nvSpPr>
        <p:spPr>
          <a:xfrm>
            <a:off x="611560" y="2348880"/>
            <a:ext cx="4578497" cy="707886"/>
          </a:xfrm>
          <a:prstGeom prst="rect">
            <a:avLst/>
          </a:prstGeom>
          <a:noFill/>
        </p:spPr>
        <p:txBody>
          <a:bodyPr wrap="none" rtlCol="0">
            <a:spAutoFit/>
          </a:bodyPr>
          <a:lstStyle/>
          <a:p>
            <a:pPr marL="285750" indent="-285750">
              <a:buFont typeface="Arial" pitchFamily="34" charset="0"/>
              <a:buChar char="•"/>
            </a:pPr>
            <a:r>
              <a:rPr lang="cs-CZ" sz="4000" dirty="0" smtClean="0">
                <a:latin typeface="Times New Roman" pitchFamily="18" charset="0"/>
                <a:cs typeface="Times New Roman" pitchFamily="18" charset="0"/>
              </a:rPr>
              <a:t>  široký sval zádový</a:t>
            </a:r>
            <a:endParaRPr lang="cs-CZ" sz="4000" dirty="0">
              <a:latin typeface="Times New Roman" pitchFamily="18" charset="0"/>
              <a:cs typeface="Times New Roman" pitchFamily="18" charset="0"/>
            </a:endParaRPr>
          </a:p>
        </p:txBody>
      </p:sp>
      <p:sp>
        <p:nvSpPr>
          <p:cNvPr id="7" name="TextovéPole 6"/>
          <p:cNvSpPr txBox="1"/>
          <p:nvPr/>
        </p:nvSpPr>
        <p:spPr>
          <a:xfrm>
            <a:off x="641321" y="3579113"/>
            <a:ext cx="5266185"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t</a:t>
            </a:r>
            <a:r>
              <a:rPr lang="cs-CZ" sz="4000" dirty="0" smtClean="0">
                <a:latin typeface="Times New Roman" pitchFamily="18" charset="0"/>
                <a:cs typeface="Times New Roman" pitchFamily="18" charset="0"/>
              </a:rPr>
              <a:t>rojhlavý sval lýtkový</a:t>
            </a:r>
            <a:endParaRPr lang="cs-CZ" sz="4000" dirty="0">
              <a:latin typeface="Times New Roman" pitchFamily="18" charset="0"/>
              <a:cs typeface="Times New Roman" pitchFamily="18" charset="0"/>
            </a:endParaRPr>
          </a:p>
        </p:txBody>
      </p:sp>
      <p:sp>
        <p:nvSpPr>
          <p:cNvPr id="8" name="TextovéPole 7"/>
          <p:cNvSpPr txBox="1"/>
          <p:nvPr/>
        </p:nvSpPr>
        <p:spPr>
          <a:xfrm>
            <a:off x="641321" y="4705962"/>
            <a:ext cx="3740126" cy="707886"/>
          </a:xfrm>
          <a:prstGeom prst="rect">
            <a:avLst/>
          </a:prstGeom>
          <a:noFill/>
        </p:spPr>
        <p:txBody>
          <a:bodyPr wrap="none" rtlCol="0">
            <a:spAutoFit/>
          </a:bodyPr>
          <a:lstStyle/>
          <a:p>
            <a:pPr marL="571500" indent="-571500">
              <a:buFont typeface="Arial" pitchFamily="34" charset="0"/>
              <a:buChar char="•"/>
            </a:pPr>
            <a:r>
              <a:rPr lang="cs-CZ" sz="4000" dirty="0">
                <a:latin typeface="Times New Roman" pitchFamily="18" charset="0"/>
                <a:cs typeface="Times New Roman" pitchFamily="18" charset="0"/>
              </a:rPr>
              <a:t>s</a:t>
            </a:r>
            <a:r>
              <a:rPr lang="cs-CZ" sz="4000" dirty="0" smtClean="0">
                <a:latin typeface="Times New Roman" pitchFamily="18" charset="0"/>
                <a:cs typeface="Times New Roman" pitchFamily="18" charset="0"/>
              </a:rPr>
              <a:t>val trapézový</a:t>
            </a:r>
            <a:endParaRPr lang="cs-CZ" sz="4000" dirty="0">
              <a:latin typeface="Times New Roman" pitchFamily="18" charset="0"/>
              <a:cs typeface="Times New Roman" pitchFamily="18" charset="0"/>
            </a:endParaRPr>
          </a:p>
        </p:txBody>
      </p:sp>
      <p:pic>
        <p:nvPicPr>
          <p:cNvPr id="1026"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38489" y="1874460"/>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 name="Picture 2" descr="C:\Documents and Settings\HP_Administrator\Local Settings\Temporary Internet Files\Content.IE5\9OZDX2XK\MC900434403[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570756" y="4486614"/>
            <a:ext cx="843942" cy="1182306"/>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Documents and Settings\HP_Administrator\Local Settings\Temporary Internet Files\Content.IE5\4CUWSTAO\MC900437791[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538489" y="3385998"/>
            <a:ext cx="1099107" cy="90100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4870576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seq concurrent="1" nextAc="seek">
              <p:cTn id="9" restart="whenNotActive" fill="hold" evtFilter="cancelBubble" nodeType="interactiveSeq">
                <p:stCondLst>
                  <p:cond evt="onClick" delay="0">
                    <p:tgtEl>
                      <p:spTgt spid="8"/>
                    </p:tgtEl>
                  </p:cond>
                </p:stCondLst>
                <p:endSync evt="end" delay="0">
                  <p:rtn val="all"/>
                </p:endSync>
                <p:childTnLst>
                  <p:par>
                    <p:cTn id="10" fill="hold">
                      <p:stCondLst>
                        <p:cond delay="0"/>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additive="base">
                                        <p:cTn id="14" dur="500" fill="hold"/>
                                        <p:tgtEl>
                                          <p:spTgt spid="10"/>
                                        </p:tgtEl>
                                        <p:attrNameLst>
                                          <p:attrName>ppt_x</p:attrName>
                                        </p:attrNameLst>
                                      </p:cBhvr>
                                      <p:tavLst>
                                        <p:tav tm="0">
                                          <p:val>
                                            <p:strVal val="#ppt_x"/>
                                          </p:val>
                                        </p:tav>
                                        <p:tav tm="100000">
                                          <p:val>
                                            <p:strVal val="#ppt_x"/>
                                          </p:val>
                                        </p:tav>
                                      </p:tavLst>
                                    </p:anim>
                                    <p:anim calcmode="lin" valueType="num">
                                      <p:cBhvr additive="base">
                                        <p:cTn id="1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
                  </p:tgtEl>
                </p:cond>
              </p:nextCondLst>
            </p:seq>
            <p:seq concurrent="1" nextAc="seek">
              <p:cTn id="16" restart="whenNotActive" fill="hold" evtFilter="cancelBubble" nodeType="interactiveSeq">
                <p:stCondLst>
                  <p:cond evt="onClick" delay="0">
                    <p:tgtEl>
                      <p:spTgt spid="7"/>
                    </p:tgtEl>
                  </p:cond>
                </p:stCondLst>
                <p:endSync evt="end" delay="0">
                  <p:rtn val="all"/>
                </p:endSync>
                <p:childTnLst>
                  <p:par>
                    <p:cTn id="17" fill="hold">
                      <p:stCondLst>
                        <p:cond delay="0"/>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27"/>
                                        </p:tgtEl>
                                        <p:attrNameLst>
                                          <p:attrName>style.visibility</p:attrName>
                                        </p:attrNameLst>
                                      </p:cBhvr>
                                      <p:to>
                                        <p:strVal val="visible"/>
                                      </p:to>
                                    </p:set>
                                    <p:anim calcmode="lin" valueType="num">
                                      <p:cBhvr additive="base">
                                        <p:cTn id="21" dur="500" fill="hold"/>
                                        <p:tgtEl>
                                          <p:spTgt spid="1027"/>
                                        </p:tgtEl>
                                        <p:attrNameLst>
                                          <p:attrName>ppt_x</p:attrName>
                                        </p:attrNameLst>
                                      </p:cBhvr>
                                      <p:tavLst>
                                        <p:tav tm="0">
                                          <p:val>
                                            <p:strVal val="#ppt_x"/>
                                          </p:val>
                                        </p:tav>
                                        <p:tav tm="100000">
                                          <p:val>
                                            <p:strVal val="#ppt_x"/>
                                          </p:val>
                                        </p:tav>
                                      </p:tavLst>
                                    </p:anim>
                                    <p:anim calcmode="lin" valueType="num">
                                      <p:cBhvr additive="base">
                                        <p:cTn id="22"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sz="quarter" idx="1"/>
          </p:nvPr>
        </p:nvSpPr>
        <p:spPr>
          <a:xfrm>
            <a:off x="457200" y="2133600"/>
            <a:ext cx="8229600" cy="3962400"/>
          </a:xfrm>
        </p:spPr>
        <p:txBody>
          <a:bodyPr>
            <a:normAutofit/>
          </a:bodyPr>
          <a:lstStyle/>
          <a:p>
            <a:r>
              <a:rPr lang="cs-CZ" sz="4800" dirty="0">
                <a:latin typeface="Times New Roman" pitchFamily="18" charset="0"/>
                <a:cs typeface="Times New Roman" pitchFamily="18" charset="0"/>
              </a:rPr>
              <a:t>p</a:t>
            </a:r>
            <a:r>
              <a:rPr lang="cs-CZ" sz="4800" dirty="0" smtClean="0">
                <a:latin typeface="Times New Roman" pitchFamily="18" charset="0"/>
                <a:cs typeface="Times New Roman" pitchFamily="18" charset="0"/>
              </a:rPr>
              <a:t>estrá strava</a:t>
            </a:r>
          </a:p>
          <a:p>
            <a:r>
              <a:rPr lang="cs-CZ" sz="4800" dirty="0">
                <a:latin typeface="Times New Roman" pitchFamily="18" charset="0"/>
                <a:cs typeface="Times New Roman" pitchFamily="18" charset="0"/>
              </a:rPr>
              <a:t>t</a:t>
            </a:r>
            <a:r>
              <a:rPr lang="cs-CZ" sz="4800" dirty="0" smtClean="0">
                <a:latin typeface="Times New Roman" pitchFamily="18" charset="0"/>
                <a:cs typeface="Times New Roman" pitchFamily="18" charset="0"/>
              </a:rPr>
              <a:t>ělesná práce a sport</a:t>
            </a:r>
          </a:p>
          <a:p>
            <a:endParaRPr lang="cs-CZ" sz="4800" dirty="0"/>
          </a:p>
        </p:txBody>
      </p:sp>
      <p:sp>
        <p:nvSpPr>
          <p:cNvPr id="3" name="Nadpis 2"/>
          <p:cNvSpPr>
            <a:spLocks noGrp="1"/>
          </p:cNvSpPr>
          <p:nvPr>
            <p:ph type="title"/>
          </p:nvPr>
        </p:nvSpPr>
        <p:spPr>
          <a:xfrm>
            <a:off x="914400" y="548680"/>
            <a:ext cx="7772400" cy="868958"/>
          </a:xfrm>
        </p:spPr>
        <p:txBody>
          <a:bodyPr>
            <a:normAutofit fontScale="90000"/>
          </a:bodyPr>
          <a:lstStyle/>
          <a:p>
            <a:r>
              <a:rPr lang="cs-CZ" dirty="0">
                <a:latin typeface="Times New Roman" pitchFamily="18" charset="0"/>
                <a:cs typeface="Times New Roman" pitchFamily="18" charset="0"/>
              </a:rPr>
              <a:t/>
            </a:r>
            <a:br>
              <a:rPr lang="cs-CZ" dirty="0">
                <a:latin typeface="Times New Roman" pitchFamily="18" charset="0"/>
                <a:cs typeface="Times New Roman" pitchFamily="18" charset="0"/>
              </a:rPr>
            </a:br>
            <a:r>
              <a:rPr lang="cs-CZ" dirty="0" smtClean="0">
                <a:latin typeface="Times New Roman" pitchFamily="18" charset="0"/>
                <a:cs typeface="Times New Roman" pitchFamily="18" charset="0"/>
              </a:rPr>
              <a:t>Správnému vývoji svalstva napomáhá:</a:t>
            </a:r>
            <a:endParaRPr lang="cs-CZ" dirty="0"/>
          </a:p>
        </p:txBody>
      </p:sp>
    </p:spTree>
    <p:extLst>
      <p:ext uri="{BB962C8B-B14F-4D97-AF65-F5344CB8AC3E}">
        <p14:creationId xmlns:p14="http://schemas.microsoft.com/office/powerpoint/2010/main" xmlns="" val="394970732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Poranění kostí, svalů, kloubů</a:t>
            </a:r>
            <a:endParaRPr lang="cs-CZ" dirty="0"/>
          </a:p>
        </p:txBody>
      </p:sp>
      <p:sp>
        <p:nvSpPr>
          <p:cNvPr id="5" name="Zástupný symbol pro text 4"/>
          <p:cNvSpPr>
            <a:spLocks noGrp="1"/>
          </p:cNvSpPr>
          <p:nvPr>
            <p:ph type="body" idx="1"/>
          </p:nvPr>
        </p:nvSpPr>
        <p:spPr/>
        <p:txBody>
          <a:bodyPr/>
          <a:lstStyle/>
          <a:p>
            <a:pPr algn="just"/>
            <a:r>
              <a:rPr lang="cs-CZ" dirty="0"/>
              <a:t>Po kliknutí na šipku se Vám otevře odkaz na on-line příručku první pomoci. V obsahu si vyberte PORANĚNÍ KOSTÍ, SVALŮ, </a:t>
            </a:r>
            <a:r>
              <a:rPr lang="cs-CZ" dirty="0" smtClean="0"/>
              <a:t>KLOUBŮ a program spusťte.</a:t>
            </a:r>
            <a:endParaRPr lang="cs-CZ" dirty="0"/>
          </a:p>
          <a:p>
            <a:endParaRPr lang="cs-CZ" dirty="0"/>
          </a:p>
        </p:txBody>
      </p:sp>
      <p:sp>
        <p:nvSpPr>
          <p:cNvPr id="3" name="Šipka doprava 2">
            <a:hlinkClick r:id="rId2"/>
          </p:cNvPr>
          <p:cNvSpPr/>
          <p:nvPr/>
        </p:nvSpPr>
        <p:spPr>
          <a:xfrm>
            <a:off x="3464902" y="4581128"/>
            <a:ext cx="1800200" cy="108012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396774146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Jmění">
  <a:themeElements>
    <a:clrScheme name="Jmění">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Jmění">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Jmění">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87</TotalTime>
  <Words>382</Words>
  <Application>Microsoft Office PowerPoint</Application>
  <PresentationFormat>Předvádění na obrazovce (4:3)</PresentationFormat>
  <Paragraphs>45</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Jmění</vt:lpstr>
      <vt:lpstr>Snímek 1</vt:lpstr>
      <vt:lpstr>ANOTACE</vt:lpstr>
      <vt:lpstr>CITACE</vt:lpstr>
      <vt:lpstr>ZDROJE</vt:lpstr>
      <vt:lpstr>Lidské tělo</vt:lpstr>
      <vt:lpstr>Funkce:</vt:lpstr>
      <vt:lpstr>Svaly ovládané naší vůlí</vt:lpstr>
      <vt:lpstr>Svaly, které neovládáme svojí vůlí</vt:lpstr>
      <vt:lpstr>Prohlédni si obrázek z odkazu a zkus si alespoň nějaké svaly zapamatovat, popř. si je zkus najít na svém vlastním těle.</vt:lpstr>
      <vt:lpstr>Který sval určitě nenajdeš na obličeji?</vt:lpstr>
      <vt:lpstr>Který sval určitě nenajdeš na horní končetině?</vt:lpstr>
      <vt:lpstr>Který sval určitě nenajdeš na zádech?</vt:lpstr>
      <vt:lpstr> Správnému vývoji svalstva napomáhá:</vt:lpstr>
      <vt:lpstr>Poranění kostí, svalů, kloubů</vt:lpstr>
    </vt:vector>
  </TitlesOfParts>
  <Company>Your Company Name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Your User Name</dc:creator>
  <cp:lastModifiedBy>Karel</cp:lastModifiedBy>
  <cp:revision>14</cp:revision>
  <dcterms:created xsi:type="dcterms:W3CDTF">2013-02-22T19:38:21Z</dcterms:created>
  <dcterms:modified xsi:type="dcterms:W3CDTF">2013-06-25T19:43:21Z</dcterms:modified>
</cp:coreProperties>
</file>