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notesMasterIdLst>
    <p:notesMasterId r:id="rId14"/>
  </p:notesMasterIdLst>
  <p:sldIdLst>
    <p:sldId id="266" r:id="rId2"/>
    <p:sldId id="267" r:id="rId3"/>
    <p:sldId id="268" r:id="rId4"/>
    <p:sldId id="272" r:id="rId5"/>
    <p:sldId id="256" r:id="rId6"/>
    <p:sldId id="257" r:id="rId7"/>
    <p:sldId id="270" r:id="rId8"/>
    <p:sldId id="258" r:id="rId9"/>
    <p:sldId id="271" r:id="rId10"/>
    <p:sldId id="259" r:id="rId11"/>
    <p:sldId id="260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VY_52_INOVACE_04_05_04_DÝCHACÍ SOUSTAVA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smtClean="0"/>
            <a:t>TÉMA</a:t>
          </a:r>
          <a:r>
            <a:rPr lang="cs-CZ" sz="1800" dirty="0" smtClean="0"/>
            <a:t>: </a:t>
          </a:r>
          <a:r>
            <a:rPr lang="cs-CZ" sz="1800" baseline="0" dirty="0" smtClean="0"/>
            <a:t>DÝCHACÍ SOUSTAVA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VY_52_INOVACE_04_05_04_DÝCHACÍ SOUSTAVA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TÉMA</a:t>
          </a:r>
          <a:r>
            <a:rPr lang="cs-CZ" sz="1800" kern="1200" dirty="0" smtClean="0"/>
            <a:t>: </a:t>
          </a:r>
          <a:r>
            <a:rPr lang="cs-CZ" sz="1800" kern="1200" baseline="0" dirty="0" smtClean="0"/>
            <a:t>DÝCHACÍ SOUSTAVA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133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DBBAF01-B12D-4CD8-9619-E196A5A8E65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3059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HiT621PrrO0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XZnxgwcKwq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google.cz/imgres?q=lidsk%C3%BD+nos&amp;start=315&amp;um=1&amp;hl=cs&amp;sa=X&amp;biw=1280&amp;bih=534&amp;tbm=isch&amp;tbnid=nNd6yIbDXPE9LM:&amp;imgrefurl=http://adykacer.blog.cz/0811/smyslova-soustava&amp;docid=Mb_0tPUM6y_aKM&amp;imgurl=http://nd01.jxs.cz/067/948/9017906123_37316110_o2.png&amp;w=600&amp;h=508&amp;ei=yuVNUZLOA8b_4QTC8IDoBQ&amp;zoom=1&amp;iact=rc&amp;dur=672&amp;page=12&amp;tbnh=137&amp;tbnw=164&amp;ndsp=32&amp;ved=1t:429,r:37,s:300,i:115&amp;tx=61&amp;ty=86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imgres?q=anatomie+pl%C3%ADce&amp;hl=cs&amp;sa=X&amp;biw=1280&amp;bih=534&amp;tbm=isch&amp;tbnid=iu-7re2xH0XCtM:&amp;imgrefurl=http://skolajecna.cz/biologie/Sources/Photogallery_Detail.php?intSource=1&amp;intImageId=81&amp;docid=nTcwcuSF7cylDM&amp;imgurl=http://skolajecna.cz/biologie/Images/Textbook/Big/0040000/00081.png&amp;w=667&amp;h=800&amp;ei=5jlPUZG3J_D64QTQlIHYBg&amp;zoom=1&amp;iact=hc&amp;vpx=759&amp;vpy=95&amp;dur=1234&amp;hovh=246&amp;hovw=205&amp;tx=114&amp;ty=139&amp;page=1&amp;tbnh=132&amp;tbnw=110&amp;start=0&amp;ndsp=24&amp;ved=1t:429,r:5,s:0,i:94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ppp2011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297633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484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064896" cy="547260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dýchací soustavě člověka.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dýchací soustavy. Na některých stranách jsou umístěny odkazy na další internetové stránky. Hned na straně 4 je v růžovém obrázku plic umístěn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 seriál Byl jednou jeden život. Jsou zde k nahlédnutí 3 části, je možné použít pouze některé části dle vlastního výběru nebo pro zpestření pustit všechny díly. V obrázku žlutých plící je také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na kterém můžete shlédnout proces dýchání (je komentován anglicky, ale jinak moc pěkný).  Dále se jedná se o stránku 7, kde stačí  kliknout na obrázek nosu a otevře se nám náčrt i s popisem (jenom pro ukázku). Na straně 9 jej otevřeme kliknutím na obrázek plic. Na tomto odkazu jsou dolní cesty dýchací včetně plic.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Tento materiál je spíše výkladový.</a:t>
            </a:r>
          </a:p>
        </p:txBody>
      </p:sp>
    </p:spTree>
    <p:extLst>
      <p:ext uri="{BB962C8B-B14F-4D97-AF65-F5344CB8AC3E}">
        <p14:creationId xmlns:p14="http://schemas.microsoft.com/office/powerpoint/2010/main" xmlns="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i="1" dirty="0" smtClean="0"/>
              <a:t>Přírodověda Učebnice pro 5. ročník - Člověk a jeho svět</a:t>
            </a:r>
            <a:r>
              <a:rPr lang="cs-CZ" sz="2800" dirty="0" smtClean="0"/>
              <a:t>. 3.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NOVÁ ŠKOLA, 2010. ISBN 978-80-7289-301-0.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DÝCHACÍ SOUSTAVA</a:t>
            </a:r>
            <a:endParaRPr lang="cs-CZ" sz="6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/>
              <a:t>Lidské tělo</a:t>
            </a:r>
          </a:p>
        </p:txBody>
      </p:sp>
      <p:pic>
        <p:nvPicPr>
          <p:cNvPr id="1027" name="Picture 3" descr="C:\Documents and Settings\HP_Administrator\Local Settings\Temporary Internet Files\Content.IE5\PHUPGHAD\MC90028710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3573016"/>
            <a:ext cx="221047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P_Administrator\Local Settings\Temporary Internet Files\Content.IE5\6TJORED1\MC900426170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89040"/>
            <a:ext cx="236594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dirty="0"/>
              <a:t>Funkce: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700808"/>
            <a:ext cx="8229600" cy="4395192"/>
          </a:xfrm>
        </p:spPr>
        <p:txBody>
          <a:bodyPr>
            <a:normAutofit lnSpcReduction="10000"/>
          </a:bodyPr>
          <a:lstStyle/>
          <a:p>
            <a:r>
              <a:rPr lang="cs-CZ" sz="4800" dirty="0"/>
              <a:t>p</a:t>
            </a:r>
            <a:r>
              <a:rPr lang="cs-CZ" sz="4800" dirty="0" smtClean="0"/>
              <a:t>říjem kyslíku ze vzduchu, jeho předávání do krve a odvod oxidu uhličitého z těla</a:t>
            </a:r>
            <a:endParaRPr lang="cs-CZ" sz="4800" dirty="0"/>
          </a:p>
          <a:p>
            <a:r>
              <a:rPr lang="cs-CZ" sz="4800" dirty="0"/>
              <a:t>d</a:t>
            </a:r>
            <a:r>
              <a:rPr lang="cs-CZ" sz="4800" dirty="0" smtClean="0"/>
              <a:t>ýchání umožňují dýchací svaly</a:t>
            </a:r>
            <a:endParaRPr lang="cs-CZ" sz="4800" dirty="0"/>
          </a:p>
          <a:p>
            <a:r>
              <a:rPr lang="cs-CZ" sz="4800" dirty="0"/>
              <a:t>s</a:t>
            </a:r>
            <a:r>
              <a:rPr lang="cs-CZ" sz="4800" dirty="0" smtClean="0"/>
              <a:t>oučástí dýchacího ústrojí jsou dýchací cesty a plíce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692696"/>
            <a:ext cx="8229600" cy="5403304"/>
          </a:xfrm>
        </p:spPr>
        <p:txBody>
          <a:bodyPr>
            <a:normAutofit fontScale="92500" lnSpcReduction="10000"/>
          </a:bodyPr>
          <a:lstStyle/>
          <a:p>
            <a:r>
              <a:rPr lang="cs-CZ" sz="4800" dirty="0"/>
              <a:t>d</a:t>
            </a:r>
            <a:r>
              <a:rPr lang="cs-CZ" sz="4800" dirty="0" smtClean="0"/>
              <a:t>ýchání je proces, který probíhá neuvědoměle</a:t>
            </a:r>
            <a:endParaRPr lang="cs-CZ" sz="4800" dirty="0"/>
          </a:p>
          <a:p>
            <a:r>
              <a:rPr lang="cs-CZ" sz="4800" dirty="0"/>
              <a:t>n</a:t>
            </a:r>
            <a:r>
              <a:rPr lang="cs-CZ" sz="4800" dirty="0" smtClean="0"/>
              <a:t>adechnutí a vydechnutí se pravidelně střídají</a:t>
            </a:r>
            <a:endParaRPr lang="cs-CZ" sz="4800" dirty="0"/>
          </a:p>
          <a:p>
            <a:r>
              <a:rPr lang="cs-CZ" sz="4800" dirty="0"/>
              <a:t>p</a:t>
            </a:r>
            <a:r>
              <a:rPr lang="cs-CZ" sz="4800" dirty="0" smtClean="0"/>
              <a:t>ři nadechnutí se zvětší hrudní koš, při vydechnutí se zmenší</a:t>
            </a:r>
          </a:p>
          <a:p>
            <a:r>
              <a:rPr lang="cs-CZ" sz="4800" dirty="0"/>
              <a:t>d</a:t>
            </a:r>
            <a:r>
              <a:rPr lang="cs-CZ" sz="4800" dirty="0" smtClean="0"/>
              <a:t>ospělý člověk se nadechne asi 12 – 17krát za minutu, dítě asi 20 – 25krát</a:t>
            </a:r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5291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P_Administrator\Local Settings\Temporary Internet Files\Content.IE5\ROL1IBX3\MC90002814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3271319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Horní cesty dýchací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412776"/>
            <a:ext cx="7992888" cy="5069160"/>
          </a:xfrm>
        </p:spPr>
        <p:txBody>
          <a:bodyPr>
            <a:no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ýchací orgány ležící v hlavě</a:t>
            </a:r>
          </a:p>
          <a:p>
            <a:r>
              <a:rPr lang="cs-CZ" sz="3600" b="1" u="sng" dirty="0"/>
              <a:t>n</a:t>
            </a:r>
            <a:r>
              <a:rPr lang="cs-CZ" sz="3600" b="1" u="sng" dirty="0" smtClean="0"/>
              <a:t>osní dutina</a:t>
            </a:r>
            <a:r>
              <a:rPr lang="cs-CZ" sz="3600" dirty="0" smtClean="0"/>
              <a:t> – nos je při dýchání se zavřenými ústy vstupní brána pro vzduch</a:t>
            </a:r>
          </a:p>
          <a:p>
            <a:endParaRPr lang="cs-CZ" sz="3600" dirty="0"/>
          </a:p>
          <a:p>
            <a:r>
              <a:rPr lang="cs-CZ" sz="3600" b="1" u="sng" dirty="0" smtClean="0"/>
              <a:t>hltan</a:t>
            </a:r>
            <a:r>
              <a:rPr lang="cs-CZ" sz="3600" dirty="0"/>
              <a:t> </a:t>
            </a:r>
            <a:r>
              <a:rPr lang="cs-CZ" sz="3600" dirty="0" smtClean="0"/>
              <a:t>–jeho horní část slouží k dýchání, v dolním úseku vstupuje do hrtanu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Dolní cesty dýchací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412776"/>
            <a:ext cx="7992888" cy="5069160"/>
          </a:xfrm>
        </p:spPr>
        <p:txBody>
          <a:bodyPr>
            <a:noAutofit/>
          </a:bodyPr>
          <a:lstStyle/>
          <a:p>
            <a:r>
              <a:rPr lang="cs-CZ" sz="3600" dirty="0"/>
              <a:t>k</a:t>
            </a:r>
            <a:r>
              <a:rPr lang="cs-CZ" sz="3600" dirty="0" smtClean="0"/>
              <a:t> dolním cestám dýchacím patří </a:t>
            </a:r>
            <a:r>
              <a:rPr lang="cs-CZ" sz="3600" b="1" dirty="0" smtClean="0"/>
              <a:t>hrtan, průdušnice a plíce</a:t>
            </a:r>
          </a:p>
          <a:p>
            <a:r>
              <a:rPr lang="cs-CZ" sz="3600" b="1" u="sng" dirty="0"/>
              <a:t>h</a:t>
            </a:r>
            <a:r>
              <a:rPr lang="cs-CZ" sz="3600" b="1" u="sng" dirty="0" smtClean="0"/>
              <a:t>rtan </a:t>
            </a:r>
            <a:r>
              <a:rPr lang="cs-CZ" sz="3600" dirty="0" smtClean="0"/>
              <a:t>– uvnitř hrtanu jsou hlasivky, na tvorbě hlasu se podílí vydechovaný vzduch</a:t>
            </a:r>
          </a:p>
          <a:p>
            <a:r>
              <a:rPr lang="cs-CZ" sz="3600" b="1" u="sng" dirty="0" smtClean="0"/>
              <a:t>průdušnice</a:t>
            </a:r>
            <a:r>
              <a:rPr lang="cs-CZ" sz="3600" dirty="0" smtClean="0"/>
              <a:t> –trubice, kterou proudí vzduch, obsahuje buňky, které zachycují prach a cizí částice před vniknutím do plic, dělí se na dvě průdušky, každá vstupuje do jedné plíce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217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6000" dirty="0" smtClean="0"/>
              <a:t>         Plíce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780929"/>
            <a:ext cx="7920879" cy="316835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l</a:t>
            </a:r>
            <a:r>
              <a:rPr lang="cs-CZ" sz="3600" dirty="0" smtClean="0"/>
              <a:t>eží v hrudním koši</a:t>
            </a:r>
            <a:endParaRPr lang="cs-CZ" sz="3600" dirty="0"/>
          </a:p>
          <a:p>
            <a:pPr>
              <a:lnSpc>
                <a:spcPct val="90000"/>
              </a:lnSpc>
            </a:pPr>
            <a:r>
              <a:rPr lang="cs-CZ" sz="3600" dirty="0"/>
              <a:t>v</a:t>
            </a:r>
            <a:r>
              <a:rPr lang="cs-CZ" sz="3600" dirty="0" smtClean="0"/>
              <a:t> plicích prolíná kyslík do krve a zase naopak oxid uhličitý přechází do vydechovaného vzduchu (kyslík do celého těla roznášejí červené krvinky)</a:t>
            </a:r>
            <a:endParaRPr lang="cs-CZ" sz="3600" dirty="0"/>
          </a:p>
        </p:txBody>
      </p:sp>
      <p:pic>
        <p:nvPicPr>
          <p:cNvPr id="3074" name="Picture 2" descr="C:\Documents and Settings\HP_Administrator\Local Settings\Temporary Internet Files\Content.IE5\SSOU1SEW\MC900438748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658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Bránice</a:t>
            </a:r>
            <a:endParaRPr lang="cs-CZ" sz="6000" dirty="0"/>
          </a:p>
        </p:txBody>
      </p:sp>
      <p:sp>
        <p:nvSpPr>
          <p:cNvPr id="7987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1560" y="1700809"/>
            <a:ext cx="8075240" cy="4395192"/>
          </a:xfrm>
        </p:spPr>
        <p:txBody>
          <a:bodyPr>
            <a:norm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ružná přepážka mezi hrudním košem a prostorem břicha</a:t>
            </a:r>
            <a:endParaRPr lang="cs-CZ" sz="3600" dirty="0"/>
          </a:p>
          <a:p>
            <a:r>
              <a:rPr lang="cs-CZ" sz="3600" dirty="0"/>
              <a:t>a</a:t>
            </a:r>
            <a:r>
              <a:rPr lang="cs-CZ" sz="3600" dirty="0" smtClean="0"/>
              <a:t>ktivně se podílí na dýchání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rániční neboli břišní dýchání je většinou klidové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dýchací soustavy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/>
              <a:t>Po kliknutí na šipku se Vám otevře odkaz na on-line příručku první pomoci. V obsahu si </a:t>
            </a:r>
            <a:r>
              <a:rPr lang="cs-CZ" dirty="0" smtClean="0"/>
              <a:t>můžete vybrat hned několik možností (Dušení, Vdechnutí cizího tělesa, Zajištění průchodnosti dýchacích cest, Umělé dýchání, Bronchiální astma, Akutní zánět hrtanu) a program spusťte.</a:t>
            </a:r>
            <a:endParaRPr lang="cs-CZ" dirty="0"/>
          </a:p>
          <a:p>
            <a:endParaRPr lang="cs-CZ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464902" y="4581128"/>
            <a:ext cx="180020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703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136</TotalTime>
  <Words>489</Words>
  <Application>Microsoft Office PowerPoint</Application>
  <PresentationFormat>Předvádění na obrazovce (4:3)</PresentationFormat>
  <Paragraphs>42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ANOTACE</vt:lpstr>
      <vt:lpstr>CITACE</vt:lpstr>
      <vt:lpstr>ZDROJE</vt:lpstr>
      <vt:lpstr>Lidské tělo</vt:lpstr>
      <vt:lpstr>Funkce:</vt:lpstr>
      <vt:lpstr>Snímek 7</vt:lpstr>
      <vt:lpstr>Horní cesty dýchací</vt:lpstr>
      <vt:lpstr>Dolní cesty dýchací</vt:lpstr>
      <vt:lpstr>         Plíce</vt:lpstr>
      <vt:lpstr>Bránice</vt:lpstr>
      <vt:lpstr>Problémy dýchací soustavy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19</cp:revision>
  <dcterms:created xsi:type="dcterms:W3CDTF">2013-02-22T19:38:21Z</dcterms:created>
  <dcterms:modified xsi:type="dcterms:W3CDTF">2013-06-17T19:48:09Z</dcterms:modified>
</cp:coreProperties>
</file>