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75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4" autoAdjust="0"/>
    <p:restoredTop sz="96115" autoAdjust="0"/>
  </p:normalViewPr>
  <p:slideViewPr>
    <p:cSldViewPr>
      <p:cViewPr>
        <p:scale>
          <a:sx n="110" d="100"/>
          <a:sy n="110" d="100"/>
        </p:scale>
        <p:origin x="-72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uto-car.sk/images/3128.gif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krasne-vozy.cz/alu-kola-a-pneumatik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tlumice-pema.cz/cs/co-je-tlumic-perovani.html" TargetMode="External"/><Relationship Id="rId5" Type="http://schemas.openxmlformats.org/officeDocument/2006/relationships/hyperlink" Target="http://www.mitsubishi-motors.cz/modely/lancer/lancer-evolution-technologie.xhtml" TargetMode="External"/><Relationship Id="rId4" Type="http://schemas.openxmlformats.org/officeDocument/2006/relationships/hyperlink" Target="http://eur-lex.europa.eu/LexUriServ/LexUriServ.do?uri=CONSLEG:1977L0649:19901206:CS: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31609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Odpružení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Jízda, oblast,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hmota, bezpečnost, pružiny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Odpružení vozidel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VY_32_INOVACE_13_257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Odpružení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2000" y="1340768"/>
                <a:ext cx="7920000" cy="5040560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sz="2600" i="1" u="sng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Pérování (odpružení)</a:t>
                </a:r>
                <a:r>
                  <a:rPr lang="cs-CZ" sz="2600" dirty="0" smtClean="0"/>
                  <a:t>:</a:t>
                </a:r>
              </a:p>
              <a:p>
                <a:pPr marL="0" indent="0">
                  <a:buNone/>
                </a:pPr>
                <a:r>
                  <a:rPr lang="cs-CZ" sz="2200" dirty="0" smtClean="0"/>
                  <a:t>je </a:t>
                </a:r>
                <a:r>
                  <a:rPr lang="cs-CZ" sz="2200" dirty="0"/>
                  <a:t>soubor prvků vozidla</a:t>
                </a:r>
                <a:r>
                  <a:rPr lang="cs-CZ" sz="2200" dirty="0" smtClean="0"/>
                  <a:t>, které tvoří </a:t>
                </a:r>
                <a:r>
                  <a:rPr lang="cs-CZ" sz="2200" dirty="0"/>
                  <a:t>pružné spojení náprav </a:t>
                </a:r>
                <a:r>
                  <a:rPr lang="cs-CZ" sz="2200" dirty="0" smtClean="0"/>
                  <a:t>s rámem nebo samonosnou karoserií.</a:t>
                </a:r>
              </a:p>
              <a:p>
                <a:pPr marL="0" indent="0">
                  <a:buNone/>
                </a:pPr>
                <a:endParaRPr lang="cs-CZ" sz="2200" i="1" u="sng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r>
                  <a:rPr lang="cs-CZ" sz="2800" i="1" u="sng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Účel</a:t>
                </a:r>
                <a:r>
                  <a:rPr lang="cs-CZ" sz="2800" dirty="0" smtClean="0"/>
                  <a:t>:</a:t>
                </a:r>
              </a:p>
              <a:p>
                <a:pPr marL="0" indent="0">
                  <a:buNone/>
                </a:pPr>
                <a:endParaRPr lang="cs-CZ" sz="2200" dirty="0" smtClean="0"/>
              </a:p>
              <a:p>
                <a:r>
                  <a:rPr lang="cs-CZ" sz="2200" dirty="0" smtClean="0"/>
                  <a:t>zabezpečit jízdní pohodlí osob a chránit náklad před nežádoucími otřesy, toho se docílí snížením vibrace karoserie, které jsou zastoupené intenzitou a frekvencí svislého zrychlení.</a:t>
                </a:r>
              </a:p>
              <a:p>
                <a:pPr marL="361950" indent="-361950">
                  <a:buNone/>
                </a:pPr>
                <a:r>
                  <a:rPr lang="cs-CZ" sz="2200" dirty="0"/>
                  <a:t>	</a:t>
                </a:r>
                <a:r>
                  <a:rPr lang="cs-CZ" sz="2200" dirty="0" smtClean="0"/>
                  <a:t>Odpružení snižuje intenzitu zrychlení v poměru hmotností: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 </a:t>
                </a:r>
              </a:p>
              <a:p>
                <a:pPr marL="361950" indent="-361950">
                  <a:buNone/>
                </a:pPr>
                <a:r>
                  <a:rPr lang="cs-CZ" sz="1900" dirty="0" smtClean="0">
                    <a:latin typeface="Arial" panose="020B0604020202020204" pitchFamily="34" charset="0"/>
                  </a:rPr>
                  <a:t>	</a:t>
                </a:r>
                <a:r>
                  <a:rPr lang="cs-CZ" sz="2200" dirty="0" smtClean="0">
                    <a:solidFill>
                      <a:srgbClr val="00B05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a₀</a:t>
                </a:r>
                <a:r>
                  <a:rPr lang="cs-CZ" sz="2300" dirty="0" smtClean="0">
                    <a:solidFill>
                      <a:srgbClr val="00B05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:r>
                  <a:rPr lang="cs-CZ" sz="23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latin typeface="Cambria Math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600" b="0" i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mn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600" b="0" i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mo</m:t>
                        </m:r>
                      </m:den>
                    </m:f>
                  </m:oMath>
                </a14:m>
                <a:r>
                  <a:rPr lang="cs-CZ" sz="20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:r>
                  <a:rPr lang="cs-CZ" sz="20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. </a:t>
                </a:r>
                <a:r>
                  <a:rPr lang="cs-CZ" sz="2000" dirty="0" smtClean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a</a:t>
                </a:r>
                <a:r>
                  <a:rPr lang="cs-CZ" sz="1700" dirty="0" smtClean="0">
                    <a:solidFill>
                      <a:srgbClr val="FF0000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n	 </a:t>
                </a:r>
                <a:r>
                  <a:rPr lang="cs-CZ" sz="17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 smtClean="0">
                            <a:latin typeface="Cambria Math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neodpru</m:t>
                        </m:r>
                        <m: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ž</m:t>
                        </m:r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en</m:t>
                        </m:r>
                        <m: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é </m:t>
                        </m:r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hmoty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odpru</m:t>
                        </m:r>
                        <m: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ž</m:t>
                        </m:r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en</m:t>
                        </m:r>
                        <m: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é </m:t>
                        </m:r>
                        <m:r>
                          <m:rPr>
                            <m:sty m:val="p"/>
                          </m:rPr>
                          <a:rPr lang="cs-CZ" sz="2200" b="0" i="0" smtClean="0">
                            <a:latin typeface="Cambria Math"/>
                            <a:ea typeface="Cambria Math" panose="02040503050406030204" pitchFamily="18" charset="0"/>
                          </a:rPr>
                          <m:t>hmoty</m:t>
                        </m:r>
                      </m:den>
                    </m:f>
                  </m:oMath>
                </a14:m>
                <a:r>
                  <a:rPr lang="cs-CZ" sz="22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:r>
                  <a:rPr lang="cs-CZ" sz="22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. </a:t>
                </a:r>
                <a:r>
                  <a:rPr lang="cs-CZ" sz="17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zrychlení</a:t>
                </a:r>
                <a:r>
                  <a:rPr lang="cs-CZ" sz="22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:r>
                  <a:rPr lang="cs-CZ" sz="17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neodpružené hmoty </a:t>
                </a:r>
                <a:r>
                  <a:rPr lang="cs-CZ" sz="2000" dirty="0" smtClean="0"/>
                  <a:t>	</a:t>
                </a:r>
              </a:p>
              <a:p>
                <a:pPr marL="361950" indent="-361950">
                  <a:buNone/>
                </a:pPr>
                <a:r>
                  <a:rPr lang="cs-CZ" sz="2000" dirty="0"/>
                  <a:t>	</a:t>
                </a:r>
                <a:endParaRPr lang="cs-CZ" sz="2000" dirty="0" smtClean="0"/>
              </a:p>
              <a:p>
                <a:pPr marL="361950" indent="-361950">
                  <a:buNone/>
                </a:pPr>
                <a:endParaRPr lang="cs-CZ" sz="2000" dirty="0"/>
              </a:p>
              <a:p>
                <a:pPr marL="361950" indent="-361950">
                  <a:buNone/>
                </a:pPr>
                <a:r>
                  <a:rPr lang="cs-CZ" sz="2000" dirty="0" smtClean="0"/>
                  <a:t>	a = zrychlení</a:t>
                </a:r>
                <a:r>
                  <a:rPr lang="cs-CZ" sz="2000" dirty="0"/>
                  <a:t>							</a:t>
                </a:r>
              </a:p>
              <a:p>
                <a:pPr marL="0" indent="0">
                  <a:buNone/>
                </a:pPr>
                <a:endParaRPr lang="cs-CZ" sz="200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2000" y="1340768"/>
                <a:ext cx="7920000" cy="5040560"/>
              </a:xfrm>
              <a:blipFill rotWithShape="1">
                <a:blip r:embed="rId2"/>
                <a:stretch>
                  <a:fillRect l="-1385" t="-2418" r="-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Odpružení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4941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funkce:</a:t>
            </a:r>
          </a:p>
          <a:p>
            <a:pPr marL="0" indent="0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/>
              <a:t>maximální </a:t>
            </a:r>
            <a:r>
              <a:rPr lang="cs-CZ" sz="2000" dirty="0"/>
              <a:t>zabezpečení pohodlné jízdy				</a:t>
            </a:r>
          </a:p>
          <a:p>
            <a:r>
              <a:rPr lang="cs-CZ" sz="2000" dirty="0" smtClean="0"/>
              <a:t>maximální </a:t>
            </a:r>
            <a:r>
              <a:rPr lang="cs-CZ" sz="2000" dirty="0"/>
              <a:t>zabezpečení bezpečné </a:t>
            </a:r>
            <a:r>
              <a:rPr lang="cs-CZ" sz="2000" dirty="0" smtClean="0"/>
              <a:t>jízdy</a:t>
            </a:r>
          </a:p>
          <a:p>
            <a:r>
              <a:rPr lang="cs-CZ" sz="2000" dirty="0"/>
              <a:t>zabezpečit stálý styk kola s vozovkou</a:t>
            </a:r>
          </a:p>
          <a:p>
            <a:pPr marL="0" indent="0">
              <a:buNone/>
            </a:pPr>
            <a:r>
              <a:rPr lang="cs-CZ" sz="2000" dirty="0"/>
              <a:t>				</a:t>
            </a:r>
          </a:p>
          <a:p>
            <a:pPr marL="0" indent="0">
              <a:buNone/>
            </a:pPr>
            <a:r>
              <a:rPr lang="cs-CZ" sz="22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 pohodlné </a:t>
            </a:r>
            <a:r>
              <a:rPr lang="cs-CZ" sz="22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jízdy:</a:t>
            </a:r>
          </a:p>
          <a:p>
            <a:pPr marL="0" indent="0">
              <a:buNone/>
            </a:pPr>
            <a:r>
              <a:rPr lang="cs-CZ" sz="2000" dirty="0" smtClean="0"/>
              <a:t>je </a:t>
            </a:r>
            <a:r>
              <a:rPr lang="cs-CZ" sz="2000" dirty="0"/>
              <a:t>soubor podmínek</a:t>
            </a:r>
            <a:r>
              <a:rPr lang="cs-CZ" sz="2000" dirty="0" smtClean="0"/>
              <a:t>, které </a:t>
            </a:r>
            <a:r>
              <a:rPr lang="cs-CZ" sz="2000" dirty="0"/>
              <a:t>vytvářejí v prostoru pro posádku </a:t>
            </a:r>
            <a:r>
              <a:rPr lang="cs-CZ" sz="2000" dirty="0" smtClean="0"/>
              <a:t>automobilu </a:t>
            </a:r>
            <a:r>
              <a:rPr lang="cs-CZ" sz="2000" dirty="0"/>
              <a:t>prostředí</a:t>
            </a:r>
            <a:r>
              <a:rPr lang="cs-CZ" sz="2000" dirty="0" smtClean="0"/>
              <a:t>, které </a:t>
            </a:r>
            <a:r>
              <a:rPr lang="cs-CZ" sz="2000" dirty="0"/>
              <a:t>vyvolává jen minimální fyzickou a psychickou únavu</a:t>
            </a:r>
            <a:r>
              <a:rPr lang="cs-CZ" sz="2000" dirty="0" smtClean="0"/>
              <a:t>. Kromě mechanického </a:t>
            </a:r>
            <a:r>
              <a:rPr lang="cs-CZ" sz="2000" dirty="0"/>
              <a:t>kmitání - rozhodující pro pohodlí jízdy mají vliv </a:t>
            </a:r>
            <a:r>
              <a:rPr lang="cs-CZ" sz="2000" dirty="0" smtClean="0"/>
              <a:t>také </a:t>
            </a:r>
            <a:r>
              <a:rPr lang="cs-CZ" sz="2000" dirty="0"/>
              <a:t>jiné faktory jako </a:t>
            </a:r>
            <a:r>
              <a:rPr lang="cs-CZ" sz="2000" dirty="0" smtClean="0"/>
              <a:t>je hluk, různé </a:t>
            </a:r>
            <a:r>
              <a:rPr lang="cs-CZ" sz="2000" dirty="0"/>
              <a:t>pachy</a:t>
            </a:r>
            <a:r>
              <a:rPr lang="cs-CZ" sz="2000" dirty="0" smtClean="0"/>
              <a:t>, výhled řidiče, </a:t>
            </a:r>
            <a:r>
              <a:rPr lang="cs-CZ" sz="2000" dirty="0"/>
              <a:t>jízdní </a:t>
            </a:r>
            <a:r>
              <a:rPr lang="cs-CZ" sz="2000" dirty="0" smtClean="0"/>
              <a:t>vlastnosti, topení, větrání </a:t>
            </a:r>
            <a:r>
              <a:rPr lang="cs-CZ" sz="2000" dirty="0"/>
              <a:t>a jiné další okolnosti.	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Odpružení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/>
              <a:t>Lidské tělo je velmi složitý </a:t>
            </a:r>
            <a:r>
              <a:rPr lang="cs-CZ" sz="2000" dirty="0" smtClean="0"/>
              <a:t>systém, na který působí nejen kmitání, je </a:t>
            </a:r>
            <a:r>
              <a:rPr lang="cs-CZ" sz="2000" dirty="0"/>
              <a:t>schopno vnímat </a:t>
            </a:r>
            <a:r>
              <a:rPr lang="cs-CZ" sz="2000" dirty="0" smtClean="0"/>
              <a:t>nejen velikost zrychlení, </a:t>
            </a:r>
            <a:r>
              <a:rPr lang="cs-CZ" sz="2000" dirty="0"/>
              <a:t>ale také frekvenci a směr </a:t>
            </a:r>
            <a:r>
              <a:rPr lang="cs-CZ" sz="2000" dirty="0" smtClean="0"/>
              <a:t>kmitání - důležitá </a:t>
            </a:r>
            <a:r>
              <a:rPr lang="cs-CZ" sz="2000" dirty="0"/>
              <a:t>je </a:t>
            </a:r>
            <a:r>
              <a:rPr lang="cs-CZ" sz="2000" dirty="0" smtClean="0"/>
              <a:t>přitom také </a:t>
            </a:r>
            <a:r>
              <a:rPr lang="cs-CZ" sz="2000" dirty="0"/>
              <a:t>poloha těla.								</a:t>
            </a:r>
          </a:p>
          <a:p>
            <a:pPr marL="0" indent="0">
              <a:buNone/>
            </a:pPr>
            <a:r>
              <a:rPr lang="cs-CZ" sz="2000" dirty="0"/>
              <a:t>Proto pérování má mít přibližně stejný kmitočet jako při chůzi tj</a:t>
            </a:r>
            <a:r>
              <a:rPr lang="cs-CZ" sz="2000" dirty="0" smtClean="0"/>
              <a:t>. </a:t>
            </a:r>
            <a:r>
              <a:rPr lang="cs-CZ" sz="2000" dirty="0" smtClean="0">
                <a:solidFill>
                  <a:srgbClr val="FF0000"/>
                </a:solidFill>
              </a:rPr>
              <a:t>60 – 90 </a:t>
            </a:r>
            <a:r>
              <a:rPr lang="cs-CZ" sz="2000" dirty="0" smtClean="0"/>
              <a:t>kmitů/min.</a:t>
            </a:r>
          </a:p>
          <a:p>
            <a:pPr marL="0" indent="0">
              <a:buNone/>
            </a:pPr>
            <a:r>
              <a:rPr lang="cs-CZ" sz="2000" dirty="0" smtClean="0"/>
              <a:t>f = (1 – 1,5) Hz = (1 – 1,5) kmitu/secˉ² = (60 – 90) kmitů/minˉ¹</a:t>
            </a:r>
            <a:r>
              <a:rPr lang="cs-CZ" sz="2000" dirty="0"/>
              <a:t>								</a:t>
            </a:r>
          </a:p>
          <a:p>
            <a:pPr marL="0" indent="0">
              <a:buNone/>
            </a:pPr>
            <a:r>
              <a:rPr lang="cs-CZ" sz="2200" dirty="0" smtClean="0"/>
              <a:t>Standardně je oblast </a:t>
            </a:r>
            <a:r>
              <a:rPr lang="cs-CZ" sz="2200" dirty="0"/>
              <a:t>pohodlné jízdy kolem </a:t>
            </a:r>
            <a:r>
              <a:rPr lang="cs-CZ" sz="2200" dirty="0">
                <a:solidFill>
                  <a:srgbClr val="FF0000"/>
                </a:solidFill>
              </a:rPr>
              <a:t>70ti</a:t>
            </a:r>
            <a:r>
              <a:rPr lang="cs-CZ" sz="2200" dirty="0"/>
              <a:t> kmitů/min</a:t>
            </a:r>
            <a:r>
              <a:rPr lang="cs-CZ" sz="2200" dirty="0" smtClean="0"/>
              <a:t>.</a:t>
            </a:r>
          </a:p>
          <a:p>
            <a:pPr marL="0" indent="0">
              <a:buNone/>
            </a:pPr>
            <a:r>
              <a:rPr lang="cs-CZ" sz="2000" dirty="0"/>
              <a:t>								</a:t>
            </a:r>
          </a:p>
          <a:p>
            <a:pPr marL="0" indent="0">
              <a:buNone/>
            </a:pPr>
            <a:r>
              <a:rPr lang="cs-CZ" sz="2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požadavky z hlediska oblasti pohodlné </a:t>
            </a:r>
            <a:r>
              <a:rPr lang="cs-CZ" sz="20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jízdy</a:t>
            </a:r>
            <a:r>
              <a:rPr lang="cs-CZ" sz="2000" dirty="0" smtClean="0"/>
              <a:t>:</a:t>
            </a:r>
            <a:r>
              <a:rPr lang="cs-CZ" sz="2000" dirty="0"/>
              <a:t>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endParaRPr lang="cs-CZ" sz="2000" dirty="0" smtClean="0"/>
          </a:p>
          <a:p>
            <a:r>
              <a:rPr lang="cs-CZ" sz="2200" dirty="0" smtClean="0"/>
              <a:t>minimální svislé </a:t>
            </a:r>
            <a:r>
              <a:rPr lang="cs-CZ" sz="2200" dirty="0"/>
              <a:t>(kolmé) zrychlení 				</a:t>
            </a:r>
            <a:endParaRPr lang="cs-CZ" sz="2200" dirty="0" smtClean="0"/>
          </a:p>
          <a:p>
            <a:r>
              <a:rPr lang="cs-CZ" sz="2200" dirty="0" smtClean="0"/>
              <a:t>kývavý </a:t>
            </a:r>
            <a:r>
              <a:rPr lang="cs-CZ" sz="2200" dirty="0"/>
              <a:t>pohyb ve svislé podélné rovině musí být minimální</a:t>
            </a:r>
            <a:r>
              <a:rPr lang="cs-CZ" sz="2000" dirty="0"/>
              <a:t>	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Odpružení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kritéria </a:t>
            </a: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bezpečnost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jízdy:</a:t>
            </a:r>
          </a:p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000" dirty="0" smtClean="0"/>
              <a:t>schopnost </a:t>
            </a:r>
            <a:r>
              <a:rPr lang="cs-CZ" sz="2000" dirty="0"/>
              <a:t>přenosu maximálních </a:t>
            </a:r>
            <a:r>
              <a:rPr lang="cs-CZ" sz="2000" dirty="0" smtClean="0"/>
              <a:t>třecích sil </a:t>
            </a:r>
            <a:r>
              <a:rPr lang="cs-CZ" sz="2000" dirty="0"/>
              <a:t>v dotykových plochách </a:t>
            </a:r>
            <a:r>
              <a:rPr lang="cs-CZ" sz="2000" dirty="0" smtClean="0"/>
              <a:t>pneumatik, </a:t>
            </a:r>
            <a:r>
              <a:rPr lang="cs-CZ" sz="2000" dirty="0"/>
              <a:t>velikost je mimo jiné dána velikostí </a:t>
            </a:r>
            <a:r>
              <a:rPr lang="cs-CZ" sz="2000" dirty="0" smtClean="0"/>
              <a:t>zatížení kola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kolísání </a:t>
            </a:r>
            <a:r>
              <a:rPr lang="cs-CZ" sz="2000" dirty="0"/>
              <a:t>zatíženého kola vlivem dynamických </a:t>
            </a:r>
            <a:r>
              <a:rPr lang="cs-CZ" sz="2000" dirty="0" smtClean="0"/>
              <a:t>sil, které vznikají </a:t>
            </a:r>
            <a:r>
              <a:rPr lang="cs-CZ" sz="2000" dirty="0"/>
              <a:t>při jízdě po nerovné </a:t>
            </a:r>
            <a:r>
              <a:rPr lang="cs-CZ" sz="2000" dirty="0" smtClean="0"/>
              <a:t>vozovce, zmenšují </a:t>
            </a:r>
            <a:r>
              <a:rPr lang="cs-CZ" sz="2000" dirty="0"/>
              <a:t>bezpečnost </a:t>
            </a:r>
            <a:r>
              <a:rPr lang="cs-CZ" sz="2000" dirty="0" smtClean="0"/>
              <a:t>jízdy</a:t>
            </a:r>
          </a:p>
          <a:p>
            <a:pPr marL="0" indent="0">
              <a:buNone/>
            </a:pPr>
            <a:r>
              <a:rPr lang="cs-CZ" sz="2000" dirty="0"/>
              <a:t>		</a:t>
            </a:r>
            <a:endParaRPr lang="cs-CZ" sz="2000" dirty="0" smtClean="0"/>
          </a:p>
          <a:p>
            <a:r>
              <a:rPr lang="cs-CZ" sz="2000" dirty="0" smtClean="0"/>
              <a:t>minimální  </a:t>
            </a:r>
            <a:r>
              <a:rPr lang="cs-CZ" sz="2000" dirty="0"/>
              <a:t>kolísání svislého zatížení </a:t>
            </a:r>
            <a:r>
              <a:rPr lang="cs-CZ" sz="2000" dirty="0" smtClean="0"/>
              <a:t>kola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při </a:t>
            </a:r>
            <a:r>
              <a:rPr lang="cs-CZ" sz="2000" dirty="0"/>
              <a:t>přejezdu velkých nerovností </a:t>
            </a:r>
            <a:r>
              <a:rPr lang="cs-CZ" sz="2000" dirty="0" smtClean="0"/>
              <a:t>nesmí </a:t>
            </a:r>
            <a:r>
              <a:rPr lang="cs-CZ" sz="2000" dirty="0"/>
              <a:t>kola vozidla ztrácet kontakt s </a:t>
            </a:r>
            <a:r>
              <a:rPr lang="cs-CZ" sz="2000" dirty="0" smtClean="0"/>
              <a:t>vozovkou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600" i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celou dobu, po kterou je styk mezi koly a vozovkou přerušen, nemohou kola přenášet žádné síly, tzn. tažné, brzdné ani </a:t>
            </a:r>
            <a:r>
              <a:rPr lang="cs-CZ" sz="26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suvné</a:t>
            </a:r>
            <a:endParaRPr lang="cs-CZ" sz="2600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000" dirty="0"/>
              <a:t>	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Odpružení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199"/>
            <a:ext cx="4038600" cy="5040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Prostorové </a:t>
            </a:r>
            <a:r>
              <a:rPr lang="cs-CZ" sz="20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pohyby</a:t>
            </a:r>
            <a:r>
              <a:rPr lang="cs-CZ" sz="2000" dirty="0" smtClean="0"/>
              <a:t>:</a:t>
            </a:r>
          </a:p>
          <a:p>
            <a:r>
              <a:rPr lang="cs-CZ" sz="1800" dirty="0" smtClean="0"/>
              <a:t>pohyby </a:t>
            </a:r>
            <a:r>
              <a:rPr lang="cs-CZ" sz="1800" dirty="0"/>
              <a:t>kola vzhledem ke </a:t>
            </a:r>
            <a:r>
              <a:rPr lang="cs-CZ" sz="1800" dirty="0" smtClean="0"/>
              <a:t>karoserii</a:t>
            </a:r>
            <a:r>
              <a:rPr lang="cs-CZ" sz="2000" dirty="0"/>
              <a:t>	</a:t>
            </a:r>
            <a:endParaRPr lang="cs-CZ" sz="2000" dirty="0" smtClean="0"/>
          </a:p>
          <a:p>
            <a:r>
              <a:rPr lang="cs-CZ" sz="1800" dirty="0" smtClean="0"/>
              <a:t>pohyby </a:t>
            </a:r>
            <a:r>
              <a:rPr lang="cs-CZ" sz="1800" dirty="0"/>
              <a:t>karoserie z hlediska vlivu zavěšení kol			</a:t>
            </a: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1800" dirty="0" smtClean="0"/>
              <a:t>a) zdvih </a:t>
            </a:r>
            <a:r>
              <a:rPr lang="cs-CZ" sz="1800" dirty="0"/>
              <a:t>kola </a:t>
            </a:r>
            <a:r>
              <a:rPr lang="cs-CZ" sz="1800" dirty="0" smtClean="0"/>
              <a:t>(propérování) </a:t>
            </a:r>
            <a:r>
              <a:rPr lang="cs-CZ" sz="1800" dirty="0"/>
              <a:t>	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b) </a:t>
            </a:r>
            <a:r>
              <a:rPr lang="cs-CZ" sz="1800" dirty="0"/>
              <a:t>příčný posuv </a:t>
            </a:r>
            <a:r>
              <a:rPr lang="cs-CZ" sz="1800" dirty="0" smtClean="0"/>
              <a:t>kola </a:t>
            </a:r>
            <a:r>
              <a:rPr lang="cs-CZ" sz="1800" dirty="0"/>
              <a:t>		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c) </a:t>
            </a:r>
            <a:r>
              <a:rPr lang="cs-CZ" sz="1800" dirty="0"/>
              <a:t>naklánění kola			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d) </a:t>
            </a:r>
            <a:r>
              <a:rPr lang="cs-CZ" sz="1800" dirty="0"/>
              <a:t>podélný posuv kola		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e) </a:t>
            </a:r>
            <a:r>
              <a:rPr lang="cs-CZ" sz="1800" dirty="0"/>
              <a:t>otáčení kola			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f) </a:t>
            </a:r>
            <a:r>
              <a:rPr lang="cs-CZ" sz="1800" dirty="0"/>
              <a:t>natočení </a:t>
            </a:r>
            <a:r>
              <a:rPr lang="cs-CZ" sz="1800" dirty="0" smtClean="0"/>
              <a:t>kol (rejd kola)</a:t>
            </a:r>
            <a:r>
              <a:rPr lang="cs-CZ" sz="1800" dirty="0"/>
              <a:t>		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g) </a:t>
            </a:r>
            <a:r>
              <a:rPr lang="cs-CZ" sz="1800" dirty="0"/>
              <a:t>propérování karoserie </a:t>
            </a:r>
            <a:r>
              <a:rPr lang="cs-CZ" sz="1800" dirty="0" smtClean="0"/>
              <a:t>- zdvih kola</a:t>
            </a:r>
          </a:p>
          <a:p>
            <a:pPr marL="266700" indent="-266700">
              <a:buNone/>
            </a:pPr>
            <a:r>
              <a:rPr lang="cs-CZ" sz="1800" dirty="0" smtClean="0"/>
              <a:t>h</a:t>
            </a:r>
            <a:r>
              <a:rPr lang="cs-CZ" sz="1800" dirty="0"/>
              <a:t>)</a:t>
            </a:r>
            <a:r>
              <a:rPr lang="cs-CZ" sz="1800" dirty="0" smtClean="0"/>
              <a:t> </a:t>
            </a:r>
            <a:r>
              <a:rPr lang="cs-CZ" sz="1800" dirty="0"/>
              <a:t>naklánění </a:t>
            </a:r>
            <a:r>
              <a:rPr lang="cs-CZ" sz="1800" dirty="0" smtClean="0"/>
              <a:t>karoserie -předklánění a zaklánění </a:t>
            </a:r>
            <a:r>
              <a:rPr lang="cs-CZ" sz="1800" dirty="0"/>
              <a:t>karoserie </a:t>
            </a:r>
            <a:r>
              <a:rPr lang="cs-CZ" sz="1800" dirty="0" smtClean="0"/>
              <a:t>při rozjezdu a brzdění</a:t>
            </a:r>
            <a:r>
              <a:rPr lang="cs-CZ" sz="1800" dirty="0"/>
              <a:t>			</a:t>
            </a:r>
            <a:r>
              <a:rPr lang="cs-CZ" sz="2000" dirty="0"/>
              <a:t>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556792"/>
            <a:ext cx="3620264" cy="2376264"/>
          </a:xfrm>
        </p:spPr>
      </p:pic>
      <p:pic>
        <p:nvPicPr>
          <p:cNvPr id="2050" name="Picture 2" descr="C:\Users\LH\Pictures\L_1977267CS_01002001_tif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02532"/>
            <a:ext cx="3600400" cy="262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Odpružení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Odpružené hmoty</a:t>
            </a:r>
            <a:r>
              <a:rPr lang="cs-CZ" sz="2000" dirty="0" smtClean="0"/>
              <a:t>:</a:t>
            </a:r>
            <a:r>
              <a:rPr lang="cs-CZ" sz="2000" dirty="0"/>
              <a:t>						</a:t>
            </a:r>
          </a:p>
          <a:p>
            <a:pPr marL="0" indent="0">
              <a:buNone/>
            </a:pPr>
            <a:r>
              <a:rPr lang="cs-CZ" sz="2000" dirty="0" smtClean="0"/>
              <a:t>jsou všechny</a:t>
            </a:r>
          </a:p>
          <a:p>
            <a:pPr marL="0" indent="0">
              <a:buNone/>
            </a:pPr>
            <a:r>
              <a:rPr lang="cs-CZ" sz="2000" dirty="0" smtClean="0"/>
              <a:t>hmoty umístěné </a:t>
            </a:r>
          </a:p>
          <a:p>
            <a:pPr marL="0" indent="0">
              <a:buNone/>
            </a:pPr>
            <a:r>
              <a:rPr lang="cs-CZ" sz="2000" dirty="0" smtClean="0"/>
              <a:t>nad pružícím a</a:t>
            </a:r>
          </a:p>
          <a:p>
            <a:pPr marL="0" indent="0">
              <a:buNone/>
            </a:pPr>
            <a:r>
              <a:rPr lang="cs-CZ" sz="2000" dirty="0" smtClean="0"/>
              <a:t>tlumícím</a:t>
            </a:r>
          </a:p>
          <a:p>
            <a:pPr marL="0" indent="0">
              <a:buNone/>
            </a:pPr>
            <a:r>
              <a:rPr lang="cs-CZ" sz="2000" dirty="0" smtClean="0"/>
              <a:t>prvkem</a:t>
            </a:r>
          </a:p>
          <a:p>
            <a:pPr marL="0" indent="0">
              <a:buNone/>
            </a:pPr>
            <a:endParaRPr lang="cs-CZ" sz="20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0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Neodpružené hmoty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jsou všechny</a:t>
            </a:r>
          </a:p>
          <a:p>
            <a:pPr marL="0" indent="0">
              <a:buNone/>
            </a:pPr>
            <a:r>
              <a:rPr lang="cs-CZ" sz="2000" dirty="0" smtClean="0"/>
              <a:t>hmoty umístěné </a:t>
            </a:r>
          </a:p>
          <a:p>
            <a:pPr marL="0" indent="0">
              <a:buNone/>
            </a:pPr>
            <a:r>
              <a:rPr lang="cs-CZ" sz="2000" dirty="0" smtClean="0"/>
              <a:t>pod pružícím a</a:t>
            </a:r>
          </a:p>
          <a:p>
            <a:pPr marL="0" indent="0">
              <a:buNone/>
            </a:pPr>
            <a:r>
              <a:rPr lang="cs-CZ" sz="2000" dirty="0" smtClean="0"/>
              <a:t>tlumícím</a:t>
            </a:r>
          </a:p>
          <a:p>
            <a:pPr marL="0" indent="0">
              <a:buNone/>
            </a:pPr>
            <a:r>
              <a:rPr lang="cs-CZ" sz="2000" dirty="0" smtClean="0"/>
              <a:t>prvkem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298" y="1988840"/>
            <a:ext cx="576064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Odpružení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r>
              <a:rPr lang="cs-CZ" sz="2000" dirty="0" smtClean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i="1" u="sng" dirty="0" smtClean="0"/>
              <a:t>Umístění </a:t>
            </a:r>
            <a:r>
              <a:rPr lang="cs-CZ" sz="2000" i="1" u="sng" dirty="0"/>
              <a:t>na vozidle </a:t>
            </a:r>
            <a:r>
              <a:rPr lang="cs-CZ" sz="2000" dirty="0" smtClean="0"/>
              <a:t>: </a:t>
            </a:r>
          </a:p>
          <a:p>
            <a:pPr marL="449263" indent="-449263">
              <a:buNone/>
            </a:pPr>
            <a:r>
              <a:rPr lang="cs-CZ" sz="2000" dirty="0"/>
              <a:t>	</a:t>
            </a:r>
            <a:r>
              <a:rPr lang="cs-CZ" sz="2000" dirty="0" smtClean="0"/>
              <a:t>pérování </a:t>
            </a:r>
            <a:r>
              <a:rPr lang="cs-CZ" sz="2000" dirty="0"/>
              <a:t>je umístěno mezi nápravami a </a:t>
            </a:r>
            <a:r>
              <a:rPr lang="cs-CZ" sz="2000" dirty="0" smtClean="0"/>
              <a:t>rámem nebo karoserií vozidla</a:t>
            </a:r>
          </a:p>
          <a:p>
            <a:pPr marL="0" indent="0">
              <a:buNone/>
              <a:tabLst>
                <a:tab pos="449263" algn="l"/>
              </a:tabLst>
            </a:pPr>
            <a:r>
              <a:rPr lang="cs-CZ" sz="2000" dirty="0" smtClean="0"/>
              <a:t>2.	</a:t>
            </a:r>
            <a:r>
              <a:rPr lang="cs-CZ" sz="2000" i="1" u="sng" dirty="0" smtClean="0"/>
              <a:t>Systém </a:t>
            </a:r>
            <a:r>
              <a:rPr lang="cs-CZ" sz="2000" i="1" u="sng" dirty="0"/>
              <a:t>odpružení </a:t>
            </a:r>
            <a:r>
              <a:rPr lang="cs-CZ" sz="2000" i="1" u="sng" dirty="0" smtClean="0"/>
              <a:t>vozidla</a:t>
            </a:r>
            <a:r>
              <a:rPr lang="cs-CZ" sz="2000" dirty="0" smtClean="0"/>
              <a:t>:</a:t>
            </a:r>
          </a:p>
          <a:p>
            <a:pPr marL="449263" indent="-449263">
              <a:buNone/>
            </a:pPr>
            <a:r>
              <a:rPr lang="cs-CZ" sz="2000" dirty="0"/>
              <a:t>	- </a:t>
            </a:r>
            <a:r>
              <a:rPr lang="cs-CZ" sz="2000" i="1" dirty="0">
                <a:solidFill>
                  <a:srgbClr val="FF0000"/>
                </a:solidFill>
              </a:rPr>
              <a:t>pneumatiky</a:t>
            </a:r>
            <a:r>
              <a:rPr lang="cs-CZ" sz="2000" dirty="0"/>
              <a:t>: </a:t>
            </a:r>
            <a:r>
              <a:rPr lang="cs-CZ" sz="2000" dirty="0" smtClean="0"/>
              <a:t>absorbují </a:t>
            </a:r>
            <a:r>
              <a:rPr lang="cs-CZ" sz="2000" dirty="0"/>
              <a:t>kmity od drobných nerovností </a:t>
            </a:r>
            <a:r>
              <a:rPr lang="cs-CZ" sz="2000" dirty="0" smtClean="0"/>
              <a:t>vozovky, </a:t>
            </a:r>
            <a:r>
              <a:rPr lang="cs-CZ" sz="2000" dirty="0"/>
              <a:t>a tím </a:t>
            </a:r>
            <a:r>
              <a:rPr lang="cs-CZ" sz="2000" dirty="0" smtClean="0"/>
              <a:t>    zmenšují </a:t>
            </a:r>
            <a:r>
              <a:rPr lang="cs-CZ" sz="2000" dirty="0"/>
              <a:t>výkmit </a:t>
            </a:r>
            <a:r>
              <a:rPr lang="cs-CZ" sz="2000" dirty="0" smtClean="0"/>
              <a:t>náprav</a:t>
            </a:r>
          </a:p>
          <a:p>
            <a:pPr marL="449263" indent="-449263">
              <a:buNone/>
            </a:pPr>
            <a:r>
              <a:rPr lang="cs-CZ" sz="2000" dirty="0"/>
              <a:t>	- </a:t>
            </a:r>
            <a:r>
              <a:rPr lang="cs-CZ" sz="2000" i="1" dirty="0" smtClean="0">
                <a:solidFill>
                  <a:srgbClr val="FF0000"/>
                </a:solidFill>
              </a:rPr>
              <a:t>pružná </a:t>
            </a:r>
            <a:r>
              <a:rPr lang="cs-CZ" sz="2000" i="1" dirty="0">
                <a:solidFill>
                  <a:srgbClr val="FF0000"/>
                </a:solidFill>
              </a:rPr>
              <a:t>sedadla </a:t>
            </a:r>
            <a:r>
              <a:rPr lang="cs-CZ" sz="2000" dirty="0"/>
              <a:t>– doplňují celý systém a zachycují zejména kmity a chvění, které vznikají až za vozovými </a:t>
            </a:r>
            <a:r>
              <a:rPr lang="cs-CZ" sz="2000" dirty="0" smtClean="0"/>
              <a:t>pružinami</a:t>
            </a:r>
          </a:p>
          <a:p>
            <a:pPr marL="449263" indent="-449263">
              <a:buNone/>
            </a:pPr>
            <a:r>
              <a:rPr lang="cs-CZ" sz="2000" dirty="0"/>
              <a:t>	- </a:t>
            </a:r>
            <a:r>
              <a:rPr lang="cs-CZ" sz="2000" dirty="0">
                <a:solidFill>
                  <a:srgbClr val="FF0000"/>
                </a:solidFill>
              </a:rPr>
              <a:t>vozové pružiny</a:t>
            </a:r>
            <a:r>
              <a:rPr lang="cs-CZ" sz="2000" dirty="0"/>
              <a:t>: </a:t>
            </a:r>
            <a:r>
              <a:rPr lang="cs-CZ" sz="2000" dirty="0" smtClean="0"/>
              <a:t>jejich účel je </a:t>
            </a:r>
            <a:r>
              <a:rPr lang="cs-CZ" sz="2000" dirty="0"/>
              <a:t>již </a:t>
            </a:r>
            <a:r>
              <a:rPr lang="cs-CZ" sz="2000" dirty="0" smtClean="0"/>
              <a:t>výše popsán</a:t>
            </a:r>
          </a:p>
          <a:p>
            <a:pPr marL="449263" indent="-449263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11987"/>
            <a:ext cx="19050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16737"/>
            <a:ext cx="1990725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56114"/>
            <a:ext cx="2579048" cy="2556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076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Odpružení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19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Technické pojmy</a:t>
            </a:r>
          </a:p>
          <a:p>
            <a:pPr marL="0" indent="0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u="sng" dirty="0" smtClean="0">
                <a:solidFill>
                  <a:srgbClr val="C00000"/>
                </a:solidFill>
              </a:rPr>
              <a:t>propérování</a:t>
            </a:r>
            <a:r>
              <a:rPr lang="cs-CZ" sz="2000" dirty="0" smtClean="0"/>
              <a:t> </a:t>
            </a:r>
            <a:r>
              <a:rPr lang="cs-CZ" sz="2000" dirty="0"/>
              <a:t>– určuje o jakou </a:t>
            </a:r>
            <a:r>
              <a:rPr lang="cs-CZ" sz="2000" dirty="0" smtClean="0"/>
              <a:t>hodnotu </a:t>
            </a:r>
            <a:r>
              <a:rPr lang="cs-CZ" sz="2000" dirty="0"/>
              <a:t>(v cm) se listové pero prohne případně pružina stlačí při zvýšeném </a:t>
            </a:r>
            <a:r>
              <a:rPr lang="cs-CZ" sz="2000" dirty="0" smtClean="0"/>
              <a:t>zatížení</a:t>
            </a:r>
          </a:p>
          <a:p>
            <a:r>
              <a:rPr lang="cs-CZ" sz="2000" u="sng" dirty="0">
                <a:solidFill>
                  <a:srgbClr val="C00000"/>
                </a:solidFill>
              </a:rPr>
              <a:t>tuhost pera </a:t>
            </a:r>
            <a:r>
              <a:rPr lang="cs-CZ" sz="2000" dirty="0"/>
              <a:t>– </a:t>
            </a:r>
            <a:r>
              <a:rPr lang="cs-CZ" sz="2000" dirty="0" smtClean="0"/>
              <a:t>udává, </a:t>
            </a:r>
            <a:r>
              <a:rPr lang="cs-CZ" sz="2000" dirty="0"/>
              <a:t>při jakém zatížení se pero stlačí </a:t>
            </a:r>
            <a:r>
              <a:rPr lang="cs-CZ" sz="2000" dirty="0" smtClean="0"/>
              <a:t>/ </a:t>
            </a:r>
            <a:r>
              <a:rPr lang="cs-CZ" sz="2000" dirty="0"/>
              <a:t>prohne o 1 </a:t>
            </a:r>
            <a:r>
              <a:rPr lang="cs-CZ" sz="2000" dirty="0" smtClean="0"/>
              <a:t>cm</a:t>
            </a:r>
          </a:p>
          <a:p>
            <a:r>
              <a:rPr lang="cs-CZ" sz="2000" u="sng" dirty="0">
                <a:solidFill>
                  <a:srgbClr val="C00000"/>
                </a:solidFill>
              </a:rPr>
              <a:t>kmitočet</a:t>
            </a:r>
            <a:r>
              <a:rPr lang="cs-CZ" sz="2000" dirty="0"/>
              <a:t> – počet kmitů </a:t>
            </a:r>
            <a:r>
              <a:rPr lang="cs-CZ" sz="2000" dirty="0" smtClean="0"/>
              <a:t>pružiny </a:t>
            </a:r>
            <a:r>
              <a:rPr lang="cs-CZ" sz="2000" dirty="0"/>
              <a:t>za 1 </a:t>
            </a:r>
            <a:r>
              <a:rPr lang="cs-CZ" sz="2000" dirty="0" smtClean="0"/>
              <a:t>min¯¹, čím větší kmitočet</a:t>
            </a:r>
            <a:r>
              <a:rPr lang="cs-CZ" sz="2000" dirty="0"/>
              <a:t>, tím je pérování tvrdší a </a:t>
            </a:r>
            <a:r>
              <a:rPr lang="cs-CZ" sz="2000" dirty="0" smtClean="0"/>
              <a:t>naopak</a:t>
            </a:r>
          </a:p>
          <a:p>
            <a:r>
              <a:rPr lang="cs-CZ" sz="2000" u="sng" dirty="0">
                <a:solidFill>
                  <a:srgbClr val="C00000"/>
                </a:solidFill>
              </a:rPr>
              <a:t>lineární </a:t>
            </a:r>
            <a:r>
              <a:rPr lang="cs-CZ" sz="2000" u="sng" dirty="0" smtClean="0">
                <a:solidFill>
                  <a:srgbClr val="C00000"/>
                </a:solidFill>
              </a:rPr>
              <a:t>pérování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smtClean="0"/>
              <a:t>- </a:t>
            </a:r>
            <a:r>
              <a:rPr lang="cs-CZ" sz="2000" dirty="0"/>
              <a:t>je </a:t>
            </a:r>
            <a:r>
              <a:rPr lang="cs-CZ" sz="2000" dirty="0" smtClean="0"/>
              <a:t>u vinutých pružin a </a:t>
            </a:r>
            <a:r>
              <a:rPr lang="cs-CZ" sz="2000" dirty="0"/>
              <a:t>zkrutných tyčí. U těchto pružících prvků roste jejich stlačení, zkroucení případně jejich průhyb lineárně (přímkově) se </a:t>
            </a:r>
            <a:r>
              <a:rPr lang="cs-CZ" sz="2000" dirty="0" smtClean="0"/>
              <a:t>zatížením</a:t>
            </a:r>
          </a:p>
          <a:p>
            <a:r>
              <a:rPr lang="cs-CZ" sz="2000" u="sng" dirty="0">
                <a:solidFill>
                  <a:srgbClr val="C00000"/>
                </a:solidFill>
              </a:rPr>
              <a:t>pérování progresivní </a:t>
            </a:r>
            <a:r>
              <a:rPr lang="cs-CZ" sz="2000" dirty="0"/>
              <a:t>– </a:t>
            </a:r>
            <a:r>
              <a:rPr lang="cs-CZ" sz="2000" dirty="0" smtClean="0"/>
              <a:t>vazba </a:t>
            </a:r>
            <a:r>
              <a:rPr lang="cs-CZ" sz="2000" dirty="0"/>
              <a:t>pérování na </a:t>
            </a:r>
            <a:r>
              <a:rPr lang="cs-CZ" sz="2000" dirty="0" smtClean="0"/>
              <a:t>zatížení, </a:t>
            </a:r>
            <a:r>
              <a:rPr lang="cs-CZ" sz="2000" dirty="0"/>
              <a:t>je lineární jen v určité části </a:t>
            </a:r>
            <a:r>
              <a:rPr lang="cs-CZ" sz="2000" dirty="0" smtClean="0"/>
              <a:t>zatížení. </a:t>
            </a:r>
            <a:r>
              <a:rPr lang="cs-CZ" sz="2000" dirty="0"/>
              <a:t>Při dalším průhybu </a:t>
            </a:r>
            <a:r>
              <a:rPr lang="cs-CZ" sz="2000" dirty="0" smtClean="0"/>
              <a:t>pružícího prvku </a:t>
            </a:r>
            <a:r>
              <a:rPr lang="cs-CZ" sz="2000" dirty="0"/>
              <a:t>se zatížení na 1cm průhybu zvyšuje (pero je tvrdší).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932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seznamuje žáky s odpružením motorových vozidel a </a:t>
            </a:r>
            <a:r>
              <a:rPr lang="cs-CZ" sz="2000" dirty="0"/>
              <a:t>jejich </a:t>
            </a:r>
            <a:r>
              <a:rPr lang="cs-CZ" sz="2000" dirty="0" smtClean="0"/>
              <a:t>současným použitím v konstrukci stavby motorových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Vysvětlete technický pojem „oblast pohodlné jízdy“ a proč je v konstrukcích stavby motorových vozidel důležitý?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Co jsou neodpružené hmoty vozidla - vyjmenujte?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 jakých důvodů se používá progresivní pérování?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 a fotografie, vyjma fotografií z volně dostupných zdrojů: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4"/>
              </a:rPr>
              <a:t>eur-lex.europa.eu/LexUriServ/LexUriServ.do?uri=CONSLEG:1977L0649:19901206:CS:HTML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www.mitsubishi-motors.cz/modely/lancer/lancer-evolution-technologie.xhtml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www.tlumice-pema.cz/cs/co-je-tlumic-perovani.html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7"/>
              </a:rPr>
              <a:t>http://www.krasne-vozy.cz/alu-kola-a-pneumatiky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/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www.auto-car.sk/images/3128.gif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  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4689</TotalTime>
  <Words>509</Words>
  <Application>Microsoft Office PowerPoint</Application>
  <PresentationFormat>Předvádění na obrazovce (4:3)</PresentationFormat>
  <Paragraphs>162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Odpružení</vt:lpstr>
      <vt:lpstr>Odpružení</vt:lpstr>
      <vt:lpstr>Odpružení</vt:lpstr>
      <vt:lpstr>Odpružení</vt:lpstr>
      <vt:lpstr>Odpružení</vt:lpstr>
      <vt:lpstr>Odpružení</vt:lpstr>
      <vt:lpstr>Odpružení</vt:lpstr>
      <vt:lpstr>Odpružení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Učitel</cp:lastModifiedBy>
  <cp:revision>322</cp:revision>
  <dcterms:created xsi:type="dcterms:W3CDTF">2010-11-01T23:40:31Z</dcterms:created>
  <dcterms:modified xsi:type="dcterms:W3CDTF">2014-01-07T10:11:12Z</dcterms:modified>
</cp:coreProperties>
</file>