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90" r:id="rId10"/>
    <p:sldId id="291" r:id="rId11"/>
    <p:sldId id="287" r:id="rId12"/>
    <p:sldId id="289" r:id="rId13"/>
    <p:sldId id="288" r:id="rId14"/>
    <p:sldId id="27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354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Se&#353;it1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6.3465782055020903E-2"/>
          <c:y val="3.6766098176233435E-2"/>
          <c:w val="0.68645572081267614"/>
          <c:h val="0.86889044386796799"/>
        </c:manualLayout>
      </c:layout>
      <c:lineChart>
        <c:grouping val="standard"/>
        <c:varyColors val="0"/>
        <c:ser>
          <c:idx val="0"/>
          <c:order val="0"/>
          <c:tx>
            <c:v>Lineární propérování (kg)</c:v>
          </c:tx>
          <c:marker>
            <c:symbol val="none"/>
          </c:marker>
          <c:cat>
            <c:numRef>
              <c:f>(List1!$B$1:$B$20;List1!$D$20:$D$30)</c:f>
              <c:numCache>
                <c:formatCode>General</c:formatCode>
                <c:ptCount val="31"/>
                <c:pt idx="0">
                  <c:v>0.5</c:v>
                </c:pt>
                <c:pt idx="1">
                  <c:v>1</c:v>
                </c:pt>
                <c:pt idx="2">
                  <c:v>1.5</c:v>
                </c:pt>
                <c:pt idx="3">
                  <c:v>2</c:v>
                </c:pt>
                <c:pt idx="4">
                  <c:v>2.5</c:v>
                </c:pt>
                <c:pt idx="5">
                  <c:v>3</c:v>
                </c:pt>
                <c:pt idx="6">
                  <c:v>3.5</c:v>
                </c:pt>
                <c:pt idx="7">
                  <c:v>4</c:v>
                </c:pt>
                <c:pt idx="8">
                  <c:v>4.5</c:v>
                </c:pt>
                <c:pt idx="9">
                  <c:v>5</c:v>
                </c:pt>
                <c:pt idx="10">
                  <c:v>5.5</c:v>
                </c:pt>
                <c:pt idx="11">
                  <c:v>6</c:v>
                </c:pt>
                <c:pt idx="12">
                  <c:v>6.5</c:v>
                </c:pt>
                <c:pt idx="13">
                  <c:v>7</c:v>
                </c:pt>
                <c:pt idx="14">
                  <c:v>7.5</c:v>
                </c:pt>
                <c:pt idx="15">
                  <c:v>8</c:v>
                </c:pt>
                <c:pt idx="16">
                  <c:v>8.5</c:v>
                </c:pt>
                <c:pt idx="17">
                  <c:v>9</c:v>
                </c:pt>
                <c:pt idx="18">
                  <c:v>9.5</c:v>
                </c:pt>
                <c:pt idx="19">
                  <c:v>10</c:v>
                </c:pt>
                <c:pt idx="20">
                  <c:v>10</c:v>
                </c:pt>
                <c:pt idx="21">
                  <c:v>10.25</c:v>
                </c:pt>
                <c:pt idx="22">
                  <c:v>10.5</c:v>
                </c:pt>
                <c:pt idx="23">
                  <c:v>10.75</c:v>
                </c:pt>
                <c:pt idx="24">
                  <c:v>11</c:v>
                </c:pt>
                <c:pt idx="25">
                  <c:v>11.25</c:v>
                </c:pt>
                <c:pt idx="26">
                  <c:v>11.5</c:v>
                </c:pt>
                <c:pt idx="27">
                  <c:v>11.75</c:v>
                </c:pt>
                <c:pt idx="28">
                  <c:v>12</c:v>
                </c:pt>
                <c:pt idx="29">
                  <c:v>12.25</c:v>
                </c:pt>
                <c:pt idx="30">
                  <c:v>12.5</c:v>
                </c:pt>
              </c:numCache>
            </c:numRef>
          </c:cat>
          <c:val>
            <c:numRef>
              <c:f>List1!$A$1:$A$30</c:f>
              <c:numCache>
                <c:formatCode>General</c:formatCode>
                <c:ptCount val="30"/>
                <c:pt idx="0">
                  <c:v>500</c:v>
                </c:pt>
                <c:pt idx="1">
                  <c:v>1000</c:v>
                </c:pt>
                <c:pt idx="2">
                  <c:v>1500</c:v>
                </c:pt>
                <c:pt idx="3">
                  <c:v>2000</c:v>
                </c:pt>
                <c:pt idx="4">
                  <c:v>2500</c:v>
                </c:pt>
                <c:pt idx="5">
                  <c:v>3000</c:v>
                </c:pt>
                <c:pt idx="6">
                  <c:v>3500</c:v>
                </c:pt>
                <c:pt idx="7">
                  <c:v>4000</c:v>
                </c:pt>
                <c:pt idx="8">
                  <c:v>4500</c:v>
                </c:pt>
                <c:pt idx="9">
                  <c:v>5000</c:v>
                </c:pt>
                <c:pt idx="10">
                  <c:v>5500</c:v>
                </c:pt>
                <c:pt idx="11">
                  <c:v>6000</c:v>
                </c:pt>
                <c:pt idx="12">
                  <c:v>6500</c:v>
                </c:pt>
                <c:pt idx="13">
                  <c:v>7000</c:v>
                </c:pt>
                <c:pt idx="14">
                  <c:v>7500</c:v>
                </c:pt>
                <c:pt idx="15">
                  <c:v>8000</c:v>
                </c:pt>
                <c:pt idx="16">
                  <c:v>8500</c:v>
                </c:pt>
                <c:pt idx="17">
                  <c:v>9000</c:v>
                </c:pt>
                <c:pt idx="18">
                  <c:v>9500</c:v>
                </c:pt>
                <c:pt idx="19">
                  <c:v>10000</c:v>
                </c:pt>
                <c:pt idx="20">
                  <c:v>10500</c:v>
                </c:pt>
                <c:pt idx="21">
                  <c:v>11000</c:v>
                </c:pt>
                <c:pt idx="22">
                  <c:v>11500</c:v>
                </c:pt>
                <c:pt idx="23">
                  <c:v>12000</c:v>
                </c:pt>
                <c:pt idx="24">
                  <c:v>12500</c:v>
                </c:pt>
                <c:pt idx="25">
                  <c:v>13000</c:v>
                </c:pt>
                <c:pt idx="26">
                  <c:v>13500</c:v>
                </c:pt>
                <c:pt idx="27">
                  <c:v>14000</c:v>
                </c:pt>
                <c:pt idx="28">
                  <c:v>14500</c:v>
                </c:pt>
                <c:pt idx="29">
                  <c:v>15000</c:v>
                </c:pt>
              </c:numCache>
            </c:numRef>
          </c:val>
          <c:smooth val="0"/>
        </c:ser>
        <c:ser>
          <c:idx val="1"/>
          <c:order val="1"/>
          <c:tx>
            <c:v>Lineární průhyb (cm)</c:v>
          </c:tx>
          <c:marker>
            <c:symbol val="none"/>
          </c:marker>
          <c:cat>
            <c:numRef>
              <c:f>(List1!$B$1:$B$20;List1!$D$20:$D$30)</c:f>
              <c:numCache>
                <c:formatCode>General</c:formatCode>
                <c:ptCount val="31"/>
                <c:pt idx="0">
                  <c:v>0.5</c:v>
                </c:pt>
                <c:pt idx="1">
                  <c:v>1</c:v>
                </c:pt>
                <c:pt idx="2">
                  <c:v>1.5</c:v>
                </c:pt>
                <c:pt idx="3">
                  <c:v>2</c:v>
                </c:pt>
                <c:pt idx="4">
                  <c:v>2.5</c:v>
                </c:pt>
                <c:pt idx="5">
                  <c:v>3</c:v>
                </c:pt>
                <c:pt idx="6">
                  <c:v>3.5</c:v>
                </c:pt>
                <c:pt idx="7">
                  <c:v>4</c:v>
                </c:pt>
                <c:pt idx="8">
                  <c:v>4.5</c:v>
                </c:pt>
                <c:pt idx="9">
                  <c:v>5</c:v>
                </c:pt>
                <c:pt idx="10">
                  <c:v>5.5</c:v>
                </c:pt>
                <c:pt idx="11">
                  <c:v>6</c:v>
                </c:pt>
                <c:pt idx="12">
                  <c:v>6.5</c:v>
                </c:pt>
                <c:pt idx="13">
                  <c:v>7</c:v>
                </c:pt>
                <c:pt idx="14">
                  <c:v>7.5</c:v>
                </c:pt>
                <c:pt idx="15">
                  <c:v>8</c:v>
                </c:pt>
                <c:pt idx="16">
                  <c:v>8.5</c:v>
                </c:pt>
                <c:pt idx="17">
                  <c:v>9</c:v>
                </c:pt>
                <c:pt idx="18">
                  <c:v>9.5</c:v>
                </c:pt>
                <c:pt idx="19">
                  <c:v>10</c:v>
                </c:pt>
                <c:pt idx="20">
                  <c:v>10</c:v>
                </c:pt>
                <c:pt idx="21">
                  <c:v>10.25</c:v>
                </c:pt>
                <c:pt idx="22">
                  <c:v>10.5</c:v>
                </c:pt>
                <c:pt idx="23">
                  <c:v>10.75</c:v>
                </c:pt>
                <c:pt idx="24">
                  <c:v>11</c:v>
                </c:pt>
                <c:pt idx="25">
                  <c:v>11.25</c:v>
                </c:pt>
                <c:pt idx="26">
                  <c:v>11.5</c:v>
                </c:pt>
                <c:pt idx="27">
                  <c:v>11.75</c:v>
                </c:pt>
                <c:pt idx="28">
                  <c:v>12</c:v>
                </c:pt>
                <c:pt idx="29">
                  <c:v>12.25</c:v>
                </c:pt>
                <c:pt idx="30">
                  <c:v>12.5</c:v>
                </c:pt>
              </c:numCache>
            </c:numRef>
          </c:cat>
          <c:val>
            <c:numRef>
              <c:f>List1!$B$1:$B$30</c:f>
              <c:numCache>
                <c:formatCode>General</c:formatCode>
                <c:ptCount val="30"/>
                <c:pt idx="0">
                  <c:v>0.5</c:v>
                </c:pt>
                <c:pt idx="1">
                  <c:v>1</c:v>
                </c:pt>
                <c:pt idx="2">
                  <c:v>1.5</c:v>
                </c:pt>
                <c:pt idx="3">
                  <c:v>2</c:v>
                </c:pt>
                <c:pt idx="4">
                  <c:v>2.5</c:v>
                </c:pt>
                <c:pt idx="5">
                  <c:v>3</c:v>
                </c:pt>
                <c:pt idx="6">
                  <c:v>3.5</c:v>
                </c:pt>
                <c:pt idx="7">
                  <c:v>4</c:v>
                </c:pt>
                <c:pt idx="8">
                  <c:v>4.5</c:v>
                </c:pt>
                <c:pt idx="9">
                  <c:v>5</c:v>
                </c:pt>
                <c:pt idx="10">
                  <c:v>5.5</c:v>
                </c:pt>
                <c:pt idx="11">
                  <c:v>6</c:v>
                </c:pt>
                <c:pt idx="12">
                  <c:v>6.5</c:v>
                </c:pt>
                <c:pt idx="13">
                  <c:v>7</c:v>
                </c:pt>
                <c:pt idx="14">
                  <c:v>7.5</c:v>
                </c:pt>
                <c:pt idx="15">
                  <c:v>8</c:v>
                </c:pt>
                <c:pt idx="16">
                  <c:v>8.5</c:v>
                </c:pt>
                <c:pt idx="17">
                  <c:v>9</c:v>
                </c:pt>
                <c:pt idx="18">
                  <c:v>9.5</c:v>
                </c:pt>
                <c:pt idx="19">
                  <c:v>10</c:v>
                </c:pt>
              </c:numCache>
            </c:numRef>
          </c:val>
          <c:smooth val="0"/>
        </c:ser>
        <c:ser>
          <c:idx val="2"/>
          <c:order val="2"/>
          <c:tx>
            <c:v>Progresivní propérování (kg)</c:v>
          </c:tx>
          <c:marker>
            <c:symbol val="none"/>
          </c:marker>
          <c:cat>
            <c:numRef>
              <c:f>(List1!$B$1:$B$20;List1!$D$20:$D$30)</c:f>
              <c:numCache>
                <c:formatCode>General</c:formatCode>
                <c:ptCount val="31"/>
                <c:pt idx="0">
                  <c:v>0.5</c:v>
                </c:pt>
                <c:pt idx="1">
                  <c:v>1</c:v>
                </c:pt>
                <c:pt idx="2">
                  <c:v>1.5</c:v>
                </c:pt>
                <c:pt idx="3">
                  <c:v>2</c:v>
                </c:pt>
                <c:pt idx="4">
                  <c:v>2.5</c:v>
                </c:pt>
                <c:pt idx="5">
                  <c:v>3</c:v>
                </c:pt>
                <c:pt idx="6">
                  <c:v>3.5</c:v>
                </c:pt>
                <c:pt idx="7">
                  <c:v>4</c:v>
                </c:pt>
                <c:pt idx="8">
                  <c:v>4.5</c:v>
                </c:pt>
                <c:pt idx="9">
                  <c:v>5</c:v>
                </c:pt>
                <c:pt idx="10">
                  <c:v>5.5</c:v>
                </c:pt>
                <c:pt idx="11">
                  <c:v>6</c:v>
                </c:pt>
                <c:pt idx="12">
                  <c:v>6.5</c:v>
                </c:pt>
                <c:pt idx="13">
                  <c:v>7</c:v>
                </c:pt>
                <c:pt idx="14">
                  <c:v>7.5</c:v>
                </c:pt>
                <c:pt idx="15">
                  <c:v>8</c:v>
                </c:pt>
                <c:pt idx="16">
                  <c:v>8.5</c:v>
                </c:pt>
                <c:pt idx="17">
                  <c:v>9</c:v>
                </c:pt>
                <c:pt idx="18">
                  <c:v>9.5</c:v>
                </c:pt>
                <c:pt idx="19">
                  <c:v>10</c:v>
                </c:pt>
                <c:pt idx="20">
                  <c:v>10</c:v>
                </c:pt>
                <c:pt idx="21">
                  <c:v>10.25</c:v>
                </c:pt>
                <c:pt idx="22">
                  <c:v>10.5</c:v>
                </c:pt>
                <c:pt idx="23">
                  <c:v>10.75</c:v>
                </c:pt>
                <c:pt idx="24">
                  <c:v>11</c:v>
                </c:pt>
                <c:pt idx="25">
                  <c:v>11.25</c:v>
                </c:pt>
                <c:pt idx="26">
                  <c:v>11.5</c:v>
                </c:pt>
                <c:pt idx="27">
                  <c:v>11.75</c:v>
                </c:pt>
                <c:pt idx="28">
                  <c:v>12</c:v>
                </c:pt>
                <c:pt idx="29">
                  <c:v>12.25</c:v>
                </c:pt>
                <c:pt idx="30">
                  <c:v>12.5</c:v>
                </c:pt>
              </c:numCache>
            </c:numRef>
          </c:cat>
          <c:val>
            <c:numRef>
              <c:f>List1!$C$1:$C$30</c:f>
              <c:numCache>
                <c:formatCode>General</c:formatCode>
                <c:ptCount val="30"/>
                <c:pt idx="19">
                  <c:v>10000</c:v>
                </c:pt>
                <c:pt idx="20">
                  <c:v>11000</c:v>
                </c:pt>
                <c:pt idx="21">
                  <c:v>12000</c:v>
                </c:pt>
                <c:pt idx="22">
                  <c:v>13000</c:v>
                </c:pt>
                <c:pt idx="23">
                  <c:v>14000</c:v>
                </c:pt>
                <c:pt idx="24">
                  <c:v>15000</c:v>
                </c:pt>
                <c:pt idx="25">
                  <c:v>16000</c:v>
                </c:pt>
                <c:pt idx="26">
                  <c:v>17000</c:v>
                </c:pt>
                <c:pt idx="27">
                  <c:v>18000</c:v>
                </c:pt>
                <c:pt idx="28">
                  <c:v>19000</c:v>
                </c:pt>
                <c:pt idx="29">
                  <c:v>20000</c:v>
                </c:pt>
              </c:numCache>
            </c:numRef>
          </c:val>
          <c:smooth val="0"/>
        </c:ser>
        <c:ser>
          <c:idx val="3"/>
          <c:order val="3"/>
          <c:tx>
            <c:v>Progresivní průhyb (cm)</c:v>
          </c:tx>
          <c:marker>
            <c:symbol val="none"/>
          </c:marker>
          <c:cat>
            <c:numRef>
              <c:f>(List1!$B$1:$B$20;List1!$D$20:$D$30)</c:f>
              <c:numCache>
                <c:formatCode>General</c:formatCode>
                <c:ptCount val="31"/>
                <c:pt idx="0">
                  <c:v>0.5</c:v>
                </c:pt>
                <c:pt idx="1">
                  <c:v>1</c:v>
                </c:pt>
                <c:pt idx="2">
                  <c:v>1.5</c:v>
                </c:pt>
                <c:pt idx="3">
                  <c:v>2</c:v>
                </c:pt>
                <c:pt idx="4">
                  <c:v>2.5</c:v>
                </c:pt>
                <c:pt idx="5">
                  <c:v>3</c:v>
                </c:pt>
                <c:pt idx="6">
                  <c:v>3.5</c:v>
                </c:pt>
                <c:pt idx="7">
                  <c:v>4</c:v>
                </c:pt>
                <c:pt idx="8">
                  <c:v>4.5</c:v>
                </c:pt>
                <c:pt idx="9">
                  <c:v>5</c:v>
                </c:pt>
                <c:pt idx="10">
                  <c:v>5.5</c:v>
                </c:pt>
                <c:pt idx="11">
                  <c:v>6</c:v>
                </c:pt>
                <c:pt idx="12">
                  <c:v>6.5</c:v>
                </c:pt>
                <c:pt idx="13">
                  <c:v>7</c:v>
                </c:pt>
                <c:pt idx="14">
                  <c:v>7.5</c:v>
                </c:pt>
                <c:pt idx="15">
                  <c:v>8</c:v>
                </c:pt>
                <c:pt idx="16">
                  <c:v>8.5</c:v>
                </c:pt>
                <c:pt idx="17">
                  <c:v>9</c:v>
                </c:pt>
                <c:pt idx="18">
                  <c:v>9.5</c:v>
                </c:pt>
                <c:pt idx="19">
                  <c:v>10</c:v>
                </c:pt>
                <c:pt idx="20">
                  <c:v>10</c:v>
                </c:pt>
                <c:pt idx="21">
                  <c:v>10.25</c:v>
                </c:pt>
                <c:pt idx="22">
                  <c:v>10.5</c:v>
                </c:pt>
                <c:pt idx="23">
                  <c:v>10.75</c:v>
                </c:pt>
                <c:pt idx="24">
                  <c:v>11</c:v>
                </c:pt>
                <c:pt idx="25">
                  <c:v>11.25</c:v>
                </c:pt>
                <c:pt idx="26">
                  <c:v>11.5</c:v>
                </c:pt>
                <c:pt idx="27">
                  <c:v>11.75</c:v>
                </c:pt>
                <c:pt idx="28">
                  <c:v>12</c:v>
                </c:pt>
                <c:pt idx="29">
                  <c:v>12.25</c:v>
                </c:pt>
                <c:pt idx="30">
                  <c:v>12.5</c:v>
                </c:pt>
              </c:numCache>
            </c:numRef>
          </c:cat>
          <c:val>
            <c:numRef>
              <c:f>List1!$D$1:$D$30</c:f>
              <c:numCache>
                <c:formatCode>General</c:formatCode>
                <c:ptCount val="30"/>
                <c:pt idx="19">
                  <c:v>10</c:v>
                </c:pt>
                <c:pt idx="20">
                  <c:v>10.25</c:v>
                </c:pt>
                <c:pt idx="21">
                  <c:v>10.5</c:v>
                </c:pt>
                <c:pt idx="22">
                  <c:v>10.75</c:v>
                </c:pt>
                <c:pt idx="23">
                  <c:v>11</c:v>
                </c:pt>
                <c:pt idx="24">
                  <c:v>11.25</c:v>
                </c:pt>
                <c:pt idx="25">
                  <c:v>11.5</c:v>
                </c:pt>
                <c:pt idx="26">
                  <c:v>11.75</c:v>
                </c:pt>
                <c:pt idx="27">
                  <c:v>12</c:v>
                </c:pt>
                <c:pt idx="28">
                  <c:v>12.25</c:v>
                </c:pt>
                <c:pt idx="29">
                  <c:v>12.5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5291136"/>
        <c:axId val="145292672"/>
      </c:lineChart>
      <c:catAx>
        <c:axId val="1452911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45292672"/>
        <c:crosses val="autoZero"/>
        <c:auto val="1"/>
        <c:lblAlgn val="ctr"/>
        <c:lblOffset val="100"/>
        <c:noMultiLvlLbl val="0"/>
      </c:catAx>
      <c:valAx>
        <c:axId val="14529267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45291136"/>
        <c:crosses val="autoZero"/>
        <c:crossBetween val="between"/>
      </c:valAx>
      <c:spPr>
        <a:solidFill>
          <a:schemeClr val="bg1">
            <a:lumMod val="50000"/>
            <a:alpha val="25000"/>
          </a:schemeClr>
        </a:solidFill>
      </c:spPr>
    </c:plotArea>
    <c:legend>
      <c:legendPos val="r"/>
      <c:layout/>
      <c:overlay val="0"/>
    </c:legend>
    <c:plotVisOnly val="1"/>
    <c:dispBlanksAs val="gap"/>
    <c:showDLblsOverMax val="0"/>
  </c:chart>
  <c:spPr>
    <a:ln w="63500" cmpd="thickThin"/>
    <a:effectLst>
      <a:glow rad="63500">
        <a:schemeClr val="accent6">
          <a:satMod val="175000"/>
          <a:alpha val="40000"/>
        </a:schemeClr>
      </a:glow>
    </a:effectLst>
  </c:sp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stovapera.eu/index.php?id=p-205" TargetMode="External"/><Relationship Id="rId13" Type="http://schemas.openxmlformats.org/officeDocument/2006/relationships/hyperlink" Target="http://cs.autolexicon.net/obr_clanky/tuha_naprava_004.jpg" TargetMode="External"/><Relationship Id="rId18" Type="http://schemas.openxmlformats.org/officeDocument/2006/relationships/hyperlink" Target="http://www.tatra.cz/cache/images/galleryPreviewBig/04_odpruzeni-2_listove-pruziny.pn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listovapera.eu/index.php?id=p-684" TargetMode="External"/><Relationship Id="rId12" Type="http://schemas.openxmlformats.org/officeDocument/2006/relationships/hyperlink" Target="https://student.sps-prosek.cz/~salato08it/maturita_web/images/podvozek.gif" TargetMode="External"/><Relationship Id="rId17" Type="http://schemas.openxmlformats.org/officeDocument/2006/relationships/hyperlink" Target="http://www.tomhyan.cz/za-volantem-ford-f-150-svt-raptor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www.trabant.cz/galerie.php?list=05&amp;dir=data/dcl/ims57-P50trabant/&amp;pos=0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listovapera.eu/img/4e0df44a03f66/4e6a1548183ef.jpg" TargetMode="External"/><Relationship Id="rId11" Type="http://schemas.openxmlformats.org/officeDocument/2006/relationships/hyperlink" Target="http://commons.wikimedia.org/wiki/File:Leaf_spring_011.JPG" TargetMode="External"/><Relationship Id="rId5" Type="http://schemas.openxmlformats.org/officeDocument/2006/relationships/hyperlink" Target="http://www.listovapera.eu/index.php?id=p-353" TargetMode="External"/><Relationship Id="rId15" Type="http://schemas.openxmlformats.org/officeDocument/2006/relationships/hyperlink" Target="http://cs.autolexicon.net/articles/land-rover-defender/" TargetMode="External"/><Relationship Id="rId10" Type="http://schemas.openxmlformats.org/officeDocument/2006/relationships/hyperlink" Target="http://www.flmvpa.org/member_vehicles/Gill/M38/leaf%20spring.jpg" TargetMode="External"/><Relationship Id="rId19" Type="http://schemas.openxmlformats.org/officeDocument/2006/relationships/hyperlink" Target="http://www.liaznavzdy.cz/nedtrans/konstrukce1.php" TargetMode="External"/><Relationship Id="rId4" Type="http://schemas.openxmlformats.org/officeDocument/2006/relationships/hyperlink" Target="http://www.listova-pera.cz/modules/jcarousel/slides/Slide7.jpg" TargetMode="External"/><Relationship Id="rId9" Type="http://schemas.openxmlformats.org/officeDocument/2006/relationships/hyperlink" Target="http://www.fm-autodily.com/popup_image_extra.php?pID=2778&amp;id=2" TargetMode="External"/><Relationship Id="rId14" Type="http://schemas.openxmlformats.org/officeDocument/2006/relationships/hyperlink" Target="http://cs.autolexicon.net/obr_clanky/tuha_naprava_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935837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Listová pera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Pružnost, plát,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hmota, progresivita, ocel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Listová pera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VY_32_INOVACE_13_258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340768"/>
            <a:ext cx="79200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Pérování pomocí listových </a:t>
            </a:r>
            <a:r>
              <a:rPr lang="cs-CZ" sz="26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</a:t>
            </a:r>
          </a:p>
          <a:p>
            <a:pPr marL="0" indent="0">
              <a:buNone/>
            </a:pPr>
            <a:r>
              <a:rPr lang="cs-CZ" sz="2200" dirty="0" smtClean="0"/>
              <a:t>Je </a:t>
            </a:r>
            <a:r>
              <a:rPr lang="cs-CZ" sz="2200" dirty="0"/>
              <a:t>používáno od prvních konstrukcí vozidel až po dnešní </a:t>
            </a:r>
            <a:r>
              <a:rPr lang="cs-CZ" sz="2200" dirty="0" smtClean="0"/>
              <a:t>dobu, v současné </a:t>
            </a:r>
            <a:r>
              <a:rPr lang="cs-CZ" sz="2200" dirty="0"/>
              <a:t>době </a:t>
            </a:r>
            <a:r>
              <a:rPr lang="cs-CZ" sz="2200" dirty="0" smtClean="0"/>
              <a:t>se listová </a:t>
            </a:r>
            <a:r>
              <a:rPr lang="cs-CZ" sz="2200" dirty="0"/>
              <a:t>pera využívají převážně u nákladních vozidel vzhledem ke svým </a:t>
            </a:r>
            <a:r>
              <a:rPr lang="cs-CZ" sz="2200" dirty="0" smtClean="0"/>
              <a:t>vlastnostem - namáhání je převážně </a:t>
            </a:r>
            <a:r>
              <a:rPr lang="cs-CZ" sz="2200" dirty="0"/>
              <a:t>ohybem								</a:t>
            </a:r>
          </a:p>
          <a:p>
            <a:pPr marL="0" indent="0">
              <a:buNone/>
            </a:pPr>
            <a:r>
              <a:rPr lang="cs-CZ" sz="2200" dirty="0"/>
              <a:t> - </a:t>
            </a:r>
            <a:r>
              <a:rPr lang="cs-CZ" sz="2200" dirty="0">
                <a:solidFill>
                  <a:srgbClr val="C00000"/>
                </a:solidFill>
              </a:rPr>
              <a:t>přenáší a zachycuje jen svislé síly</a:t>
            </a:r>
            <a:r>
              <a:rPr lang="cs-CZ" sz="2200" dirty="0"/>
              <a:t>								</a:t>
            </a:r>
          </a:p>
          <a:p>
            <a:pPr marL="0" indent="0">
              <a:buNone/>
            </a:pPr>
            <a:r>
              <a:rPr lang="cs-CZ" sz="2200" dirty="0"/>
              <a:t> - </a:t>
            </a:r>
            <a:r>
              <a:rPr lang="cs-CZ" sz="2200" dirty="0">
                <a:solidFill>
                  <a:srgbClr val="C00000"/>
                </a:solidFill>
              </a:rPr>
              <a:t>přenáší a zachycuje také suvné </a:t>
            </a:r>
            <a:r>
              <a:rPr lang="cs-CZ" sz="2200" dirty="0" smtClean="0">
                <a:solidFill>
                  <a:srgbClr val="C00000"/>
                </a:solidFill>
              </a:rPr>
              <a:t>síly (akcelerace/decelerace)</a:t>
            </a:r>
            <a:r>
              <a:rPr lang="cs-CZ" sz="2200" dirty="0"/>
              <a:t>								</a:t>
            </a:r>
          </a:p>
          <a:p>
            <a:pPr marL="180975" indent="-180975">
              <a:buNone/>
            </a:pPr>
            <a:r>
              <a:rPr lang="cs-CZ" sz="2200" dirty="0"/>
              <a:t> - </a:t>
            </a:r>
            <a:r>
              <a:rPr lang="cs-CZ" sz="2200" dirty="0">
                <a:solidFill>
                  <a:srgbClr val="C00000"/>
                </a:solidFill>
              </a:rPr>
              <a:t>je tvořeno jako nosník stálého napětí a je složeno z </a:t>
            </a:r>
            <a:r>
              <a:rPr lang="cs-CZ" sz="2200" dirty="0" smtClean="0">
                <a:solidFill>
                  <a:srgbClr val="C00000"/>
                </a:solidFill>
              </a:rPr>
              <a:t>jednoho nebo několika </a:t>
            </a:r>
            <a:r>
              <a:rPr lang="cs-CZ" sz="2200" dirty="0">
                <a:solidFill>
                  <a:srgbClr val="C00000"/>
                </a:solidFill>
              </a:rPr>
              <a:t>listů						</a:t>
            </a:r>
            <a:r>
              <a:rPr lang="cs-CZ" sz="2200" dirty="0"/>
              <a:t>		</a:t>
            </a:r>
          </a:p>
          <a:p>
            <a:pPr marL="0" indent="0">
              <a:buNone/>
            </a:pPr>
            <a:r>
              <a:rPr lang="cs-CZ" sz="2200" i="1" u="sng" dirty="0" smtClean="0"/>
              <a:t>Umístění </a:t>
            </a:r>
            <a:r>
              <a:rPr lang="cs-CZ" sz="2200" i="1" u="sng" dirty="0"/>
              <a:t>na </a:t>
            </a:r>
            <a:r>
              <a:rPr lang="cs-CZ" sz="2200" i="1" u="sng" dirty="0" smtClean="0"/>
              <a:t>vozidle</a:t>
            </a:r>
            <a:r>
              <a:rPr lang="cs-CZ" sz="2200" dirty="0" smtClean="0"/>
              <a:t>	</a:t>
            </a:r>
          </a:p>
          <a:p>
            <a:pPr marL="0" indent="0">
              <a:buNone/>
            </a:pPr>
            <a:r>
              <a:rPr lang="cs-CZ" sz="2200" dirty="0" smtClean="0"/>
              <a:t>podélně</a:t>
            </a:r>
            <a:r>
              <a:rPr lang="cs-CZ" sz="2200" dirty="0"/>
              <a:t>					</a:t>
            </a:r>
          </a:p>
          <a:p>
            <a:pPr marL="0" indent="0">
              <a:buNone/>
            </a:pPr>
            <a:r>
              <a:rPr lang="cs-CZ" sz="2200" dirty="0" smtClean="0"/>
              <a:t>příčně</a:t>
            </a:r>
            <a:r>
              <a:rPr lang="cs-CZ" sz="2200" dirty="0"/>
              <a:t>					</a:t>
            </a:r>
          </a:p>
          <a:p>
            <a:pPr marL="0" indent="0">
              <a:buNone/>
            </a:pPr>
            <a:r>
              <a:rPr lang="cs-CZ" sz="2200" dirty="0" smtClean="0"/>
              <a:t>šikmo</a:t>
            </a:r>
            <a:r>
              <a:rPr lang="cs-CZ" sz="2200" dirty="0"/>
              <a:t>		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477" y="4626215"/>
            <a:ext cx="5913774" cy="1800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941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listových per</a:t>
            </a:r>
          </a:p>
          <a:p>
            <a:pPr marL="0" indent="0">
              <a:buNone/>
            </a:pPr>
            <a:r>
              <a:rPr lang="cs-CZ" sz="2000" u="sng" dirty="0" smtClean="0"/>
              <a:t>Listy pera </a:t>
            </a:r>
            <a:r>
              <a:rPr lang="cs-CZ" sz="1800" dirty="0" smtClean="0"/>
              <a:t>	</a:t>
            </a:r>
          </a:p>
          <a:p>
            <a:r>
              <a:rPr lang="cs-CZ" sz="2000" dirty="0" smtClean="0"/>
              <a:t>hlavní plát</a:t>
            </a:r>
          </a:p>
          <a:p>
            <a:r>
              <a:rPr lang="cs-CZ" sz="2000" dirty="0" smtClean="0"/>
              <a:t>druhý v pořadí pod hlavní plát</a:t>
            </a:r>
          </a:p>
          <a:p>
            <a:r>
              <a:rPr lang="cs-CZ" sz="2000" dirty="0" smtClean="0"/>
              <a:t>poté jednotlivé pláty dle konstrukce listového pera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3284984"/>
            <a:ext cx="5396788" cy="338437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15735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000" i="1" u="sng" dirty="0"/>
              <a:t>Listová pera mohou </a:t>
            </a:r>
            <a:r>
              <a:rPr lang="cs-CZ" sz="8000" i="1" u="sng" dirty="0" smtClean="0"/>
              <a:t>být</a:t>
            </a:r>
            <a:r>
              <a:rPr lang="cs-CZ" sz="8000" dirty="0" smtClean="0"/>
              <a:t>: 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jednolistá - dodávková </a:t>
            </a:r>
            <a:r>
              <a:rPr lang="cs-CZ" sz="8000" dirty="0" smtClean="0"/>
              <a:t>vozidla a na předních nápravách NA₂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vícelistá  </a:t>
            </a:r>
            <a:r>
              <a:rPr lang="cs-CZ" sz="8000" dirty="0"/>
              <a:t>- off road 4x4, většina NA₁,­­₂,₃ na předních a zadních nápravách a OA staršího data výroby					</a:t>
            </a:r>
          </a:p>
          <a:p>
            <a:pPr marL="0" indent="0">
              <a:buNone/>
            </a:pPr>
            <a:r>
              <a:rPr lang="cs-CZ" sz="8000" dirty="0" smtClean="0"/>
              <a:t>Listové </a:t>
            </a:r>
            <a:r>
              <a:rPr lang="cs-CZ" sz="8000" dirty="0"/>
              <a:t>pero je jeden list nebo svazek ocelových plátů různé délky</a:t>
            </a:r>
            <a:r>
              <a:rPr lang="cs-CZ" sz="8000" dirty="0" smtClean="0"/>
              <a:t>, ale </a:t>
            </a:r>
            <a:r>
              <a:rPr lang="cs-CZ" sz="8000" dirty="0"/>
              <a:t>stejné šířky a </a:t>
            </a:r>
            <a:r>
              <a:rPr lang="cs-CZ" sz="8000" dirty="0" smtClean="0"/>
              <a:t>tloušťky. </a:t>
            </a:r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i="1" u="sng" dirty="0" smtClean="0"/>
              <a:t>Tvrdost </a:t>
            </a:r>
            <a:r>
              <a:rPr lang="cs-CZ" sz="8000" i="1" u="sng" dirty="0"/>
              <a:t>pérování</a:t>
            </a:r>
            <a:r>
              <a:rPr lang="cs-CZ" sz="8000" dirty="0"/>
              <a:t> 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/>
              <a:t>tuhost </a:t>
            </a:r>
            <a:r>
              <a:rPr lang="cs-CZ" sz="8000" dirty="0"/>
              <a:t>pera </a:t>
            </a:r>
            <a:r>
              <a:rPr lang="cs-CZ" sz="8000" dirty="0" smtClean="0"/>
              <a:t>je dána -	délkou </a:t>
            </a:r>
            <a:r>
              <a:rPr lang="cs-CZ" sz="8000" dirty="0"/>
              <a:t>hlavního a </a:t>
            </a:r>
            <a:r>
              <a:rPr lang="cs-CZ" sz="8000" dirty="0" smtClean="0"/>
              <a:t>pod hlavního </a:t>
            </a:r>
            <a:r>
              <a:rPr lang="cs-CZ" sz="8000" dirty="0"/>
              <a:t>plátu /listu/			</a:t>
            </a:r>
            <a:r>
              <a:rPr lang="cs-CZ" sz="8000" dirty="0" smtClean="0"/>
              <a:t>	šířkou </a:t>
            </a:r>
            <a:r>
              <a:rPr lang="cs-CZ" sz="8000" dirty="0"/>
              <a:t>a tloušťkou jednotlivých listů				</a:t>
            </a:r>
            <a:r>
              <a:rPr lang="cs-CZ" sz="8000" dirty="0" smtClean="0"/>
              <a:t>	počtem </a:t>
            </a:r>
            <a:r>
              <a:rPr lang="cs-CZ" sz="8000" dirty="0"/>
              <a:t>listů ve svazku				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8000" dirty="0" smtClean="0"/>
              <a:t>Jednotlivé listy mohou být opatřeny drážkou na spodní straně a výstupkem na straně horní, nepočítaje hlavní list a poslední list, které mají takto opracovanou jen jednu plochu. Listové pero může být opatřeno sponami a mezi jednotlivými listy jsou vloženy kluzné podložky. Tyto konstrukce slouží k uložení listů na sobě a zabraňuje jejich vybočení.</a:t>
            </a:r>
            <a:r>
              <a:rPr lang="cs-CZ" sz="8000" dirty="0"/>
              <a:t>			</a:t>
            </a:r>
            <a:r>
              <a:rPr lang="cs-CZ" sz="2600" dirty="0"/>
              <a:t>					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sz="3300" dirty="0"/>
              <a:t>	</a:t>
            </a:r>
            <a:r>
              <a:rPr lang="cs-CZ" sz="2600" dirty="0"/>
              <a:t>		</a:t>
            </a:r>
            <a:r>
              <a:rPr lang="cs-CZ" sz="2000" dirty="0"/>
              <a:t>					</a:t>
            </a:r>
          </a:p>
          <a:p>
            <a:pPr marL="0" indent="0">
              <a:buNone/>
            </a:pPr>
            <a:r>
              <a:rPr lang="cs-CZ" sz="2000" dirty="0"/>
              <a:t>	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244873"/>
              </p:ext>
            </p:extLst>
          </p:nvPr>
        </p:nvGraphicFramePr>
        <p:xfrm>
          <a:off x="612000" y="1872000"/>
          <a:ext cx="79200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1440000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a progresivní průběh pérování</a:t>
            </a: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Lineární propérování</a:t>
            </a:r>
            <a:endParaRPr lang="cs-CZ" b="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2000" y="2174875"/>
            <a:ext cx="3780000" cy="4320000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Se zatěžující silou dochází k průhybu listového pera lineárně.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Standardní použití samostatného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/>
              <a:t>Jedno nebo vícelistového pera.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Progresivní propérování</a:t>
            </a:r>
            <a:endParaRPr lang="cs-CZ" b="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3780000" cy="432000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/>
              <a:t>Jedná se o dvě listová vícelistová pera, kdy jedno pero působí do určitého zatížení </a:t>
            </a:r>
            <a:r>
              <a:rPr lang="cs-CZ" sz="2000" i="1" u="sng" dirty="0" smtClean="0">
                <a:solidFill>
                  <a:srgbClr val="FF0000"/>
                </a:solidFill>
              </a:rPr>
              <a:t>Lineárně</a:t>
            </a:r>
            <a:r>
              <a:rPr lang="cs-CZ" sz="2000" dirty="0" smtClean="0"/>
              <a:t> a po překročení zatížení se připojí druhé listové pero v (tandemu) a průhyb se změní na </a:t>
            </a:r>
            <a:r>
              <a:rPr lang="cs-CZ" sz="2000" i="1" u="sng" dirty="0" smtClean="0">
                <a:solidFill>
                  <a:srgbClr val="FF0000"/>
                </a:solidFill>
              </a:rPr>
              <a:t>Progresivní </a:t>
            </a:r>
            <a:r>
              <a:rPr lang="cs-CZ" sz="2000" dirty="0" smtClean="0"/>
              <a:t>(skokové).</a:t>
            </a:r>
            <a:endParaRPr lang="cs-CZ" sz="2000" i="1" u="sng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13153" y="5094274"/>
            <a:ext cx="3767906" cy="1213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97152"/>
            <a:ext cx="3996444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103240"/>
            <a:ext cx="3528393" cy="551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listových per ve vozidle</a:t>
            </a:r>
          </a:p>
          <a:p>
            <a:pPr marL="0" indent="0">
              <a:buNone/>
            </a:pPr>
            <a:r>
              <a:rPr lang="cs-CZ" sz="2000" dirty="0" smtClean="0"/>
              <a:t>Listová pera musí být uložena ve vozidle ve dvou bodech:</a:t>
            </a:r>
          </a:p>
          <a:p>
            <a:r>
              <a:rPr lang="cs-CZ" sz="2000" dirty="0" smtClean="0"/>
              <a:t>první po směru jízdy od přední části vozidla je uložen napevno na čepu</a:t>
            </a:r>
          </a:p>
          <a:p>
            <a:r>
              <a:rPr lang="cs-CZ" sz="2000" dirty="0" smtClean="0"/>
              <a:t>druhý je uložen pohyblivě – páskové uložení (výkyvné) nebo kluzně</a:t>
            </a:r>
          </a:p>
          <a:p>
            <a:r>
              <a:rPr lang="cs-CZ" sz="2000" dirty="0" smtClean="0"/>
              <a:t>u některých typů historických vozidel je páskové (výkyvné) uložení na obou koncích pera, nápravu přidržuje dvojice podélných vzpěr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3586122" cy="24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89000"/>
            <a:ext cx="3610959" cy="2405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listových per ve vozidle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59111"/>
            <a:ext cx="4806065" cy="2378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13347"/>
            <a:ext cx="4838328" cy="2301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199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listových per ve vozidle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Tahač návěsů LIAZ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8" y="1916832"/>
            <a:ext cx="3677303" cy="2448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075" y="3721512"/>
            <a:ext cx="4264068" cy="2515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59" y="4500000"/>
            <a:ext cx="1294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Ford F - 150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Uložení listových per ve vozidle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U historických vozidel se z listového pera tvořila přední náprava, listové pero bylo uloženo napříč – uprostřed připevněno a konce pera byly upevněny na těhlicích kol. viz foto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59343"/>
            <a:ext cx="3992513" cy="2258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42030"/>
            <a:ext cx="3908345" cy="244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860032" y="3717032"/>
            <a:ext cx="3530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Listové pero jako část zadní nápravy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7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008" y="1444736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Listová pera mohou být konstruována podle způsobu použití jako:</a:t>
            </a:r>
          </a:p>
          <a:p>
            <a:r>
              <a:rPr lang="cs-CZ" sz="2000" dirty="0" smtClean="0"/>
              <a:t>čtvrt eliptická  „A“</a:t>
            </a:r>
          </a:p>
          <a:p>
            <a:r>
              <a:rPr lang="cs-CZ" sz="2000" dirty="0" smtClean="0"/>
              <a:t>půl eliptická	„B“		Uložení zadní nápravy Opel Combo	</a:t>
            </a:r>
          </a:p>
          <a:p>
            <a:r>
              <a:rPr lang="cs-CZ" sz="2000" dirty="0" err="1" smtClean="0"/>
              <a:t>třičtvrtě</a:t>
            </a:r>
            <a:r>
              <a:rPr lang="cs-CZ" sz="2000" dirty="0" smtClean="0"/>
              <a:t> eliptická „C“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59" y="2931075"/>
            <a:ext cx="3098829" cy="3282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269" y="2742178"/>
            <a:ext cx="4047308" cy="3711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935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Listová pera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19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Umístění listového pera pro dvě řídící nápravy v  konstrukci podvozku Tatra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692596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932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seznamuje žáky s listovými pery, jako se základním stavebním prvkem odpružení motorových vozidel a </a:t>
            </a:r>
            <a:r>
              <a:rPr lang="cs-CZ" sz="2000" dirty="0"/>
              <a:t>jejich </a:t>
            </a:r>
            <a:r>
              <a:rPr lang="cs-CZ" sz="2000" dirty="0" smtClean="0"/>
              <a:t>současným použitím v konstrukci stavby motorových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síly mohou přenášet listová pera?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Čím je dána tuhost pérování u listových per?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 jakých důvodů se používá progresivní pérování?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Výukové sešity BOSCH pro pedagogické pracovníky 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fotografie, vyjma fotografií z volně dostupných zdrojů:</a:t>
            </a:r>
          </a:p>
          <a:p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www.listova-pera.cz/modules/jcarousel/slides/Slide7.jpg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www.listovapera.eu/index.php?id=p-353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www.listovapera.eu/img/4e0df44a03f66/4e6a1548183ef.jpg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www.listovapera.eu/index.php?id=p-684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www.listovapera.eu/index.php?id=p-205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www.fm-autodily.com/popup_image_extra.php?pID=2778&amp;id=2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www.flmvpa.org/member_vehicles/Gill/M38/leaf%20spring.jpg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commons.wikimedia.org/wiki/File:Leaf_spring_011.JPG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2"/>
              </a:rPr>
              <a:t>https://student.sps-prosek.cz/~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salato08it/maturita_web/images/podvozek.gif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3"/>
              </a:rPr>
              <a:t>cs.autolexicon.net/obr_clanky/tuha_naprava_004.jpg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4"/>
              </a:rPr>
              <a:t>cs.autolexicon.net/obr_clanky/tuha_naprava_007.jpg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5"/>
              </a:rPr>
              <a:t>http://cs.autolexicon.net/articles/land-rover-defender</a:t>
            </a:r>
            <a:r>
              <a:rPr lang="cs-CZ" sz="1200" dirty="0" smtClean="0">
                <a:solidFill>
                  <a:prstClr val="black"/>
                </a:solidFill>
                <a:hlinkClick r:id="rId15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5"/>
              </a:rPr>
              <a:t>http://cs.autolexicon.net/articles/land-rover-defender</a:t>
            </a:r>
            <a:r>
              <a:rPr lang="cs-CZ" sz="1200" dirty="0" smtClean="0">
                <a:solidFill>
                  <a:prstClr val="black"/>
                </a:solidFill>
                <a:hlinkClick r:id="rId15"/>
              </a:rPr>
              <a:t>/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6"/>
              </a:rPr>
              <a:t>http://www.trabant.cz/galerie.php?list=05&amp;dir=data/dcl/ims57-P50trabant/&amp;</a:t>
            </a:r>
            <a:r>
              <a:rPr lang="cs-CZ" sz="1200" dirty="0" smtClean="0">
                <a:solidFill>
                  <a:prstClr val="black"/>
                </a:solidFill>
                <a:hlinkClick r:id="rId16"/>
              </a:rPr>
              <a:t>pos=0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7"/>
              </a:rPr>
              <a:t>http://www.tomhyan.cz/za-volantem-ford-f-150-svt-raptor</a:t>
            </a:r>
            <a:r>
              <a:rPr lang="cs-CZ" sz="1200" dirty="0" smtClean="0">
                <a:solidFill>
                  <a:prstClr val="black"/>
                </a:solidFill>
                <a:hlinkClick r:id="rId17"/>
              </a:rPr>
              <a:t>#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8"/>
              </a:rPr>
              <a:t>www.tatra.cz/cache/images/galleryPreviewBig/04_odpruzeni-2_listove-pruziny.png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9"/>
              </a:rPr>
              <a:t>http://www.liaznavzdy.cz/nedtrans/konstrukce1.php</a:t>
            </a:r>
            <a:r>
              <a:rPr lang="cs-CZ" sz="1200" dirty="0" smtClean="0">
                <a:solidFill>
                  <a:prstClr val="black"/>
                </a:solidFill>
                <a:hlinkClick r:id="rId19"/>
              </a:rPr>
              <a:t>#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  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Kancelář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Kancelář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5177</TotalTime>
  <Words>593</Words>
  <Application>Microsoft Office PowerPoint</Application>
  <PresentationFormat>Předvádění na obrazovce (4:3)</PresentationFormat>
  <Paragraphs>153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Listová pera</vt:lpstr>
      <vt:lpstr>Listová pera</vt:lpstr>
      <vt:lpstr>Listová pera</vt:lpstr>
      <vt:lpstr>Listová pera</vt:lpstr>
      <vt:lpstr>Listová pera</vt:lpstr>
      <vt:lpstr>Listová pera</vt:lpstr>
      <vt:lpstr>Listová pera</vt:lpstr>
      <vt:lpstr>Listová pera</vt:lpstr>
      <vt:lpstr>Listová pera</vt:lpstr>
      <vt:lpstr>Listová pera</vt:lpstr>
      <vt:lpstr>Listová pera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LH</cp:lastModifiedBy>
  <cp:revision>357</cp:revision>
  <dcterms:created xsi:type="dcterms:W3CDTF">2010-11-01T23:40:31Z</dcterms:created>
  <dcterms:modified xsi:type="dcterms:W3CDTF">2013-12-29T14:41:46Z</dcterms:modified>
</cp:coreProperties>
</file>