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81" r:id="rId4"/>
    <p:sldId id="282" r:id="rId5"/>
    <p:sldId id="283" r:id="rId6"/>
    <p:sldId id="284" r:id="rId7"/>
    <p:sldId id="285" r:id="rId8"/>
    <p:sldId id="286" r:id="rId9"/>
    <p:sldId id="290" r:id="rId10"/>
    <p:sldId id="291" r:id="rId11"/>
    <p:sldId id="287" r:id="rId12"/>
    <p:sldId id="275" r:id="rId13"/>
    <p:sldId id="27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4" autoAdjust="0"/>
    <p:restoredTop sz="96115" autoAdjust="0"/>
  </p:normalViewPr>
  <p:slideViewPr>
    <p:cSldViewPr>
      <p:cViewPr>
        <p:scale>
          <a:sx n="110" d="100"/>
          <a:sy n="110" d="100"/>
        </p:scale>
        <p:origin x="-354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files.h-diag.webnode.cz/200000600-8a62d8c57a/pam%C4%9B%C5%A5ov%C3%A1%20poloha.jpg" TargetMode="External"/><Relationship Id="rId13" Type="http://schemas.openxmlformats.org/officeDocument/2006/relationships/hyperlink" Target="http://www.cieb.cz/produkty-sedadlo-ridice-typove-rady-7-odpruzene-detail-10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www.automobilrevue.cz/obrazek/clanek39505/04.jpg" TargetMode="External"/><Relationship Id="rId12" Type="http://schemas.openxmlformats.org/officeDocument/2006/relationships/hyperlink" Target="http://www.drive-rite.cz/fotky9262/fotos/_vyr_196SA3042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fliegl-agrartechnik.de/files/smthumbnaildata/detail/6/2/1/8/1/15082013TDHakenlift07.jpg" TargetMode="External"/><Relationship Id="rId11" Type="http://schemas.openxmlformats.org/officeDocument/2006/relationships/hyperlink" Target="http://www.resorrex.pl/obr/zawieszenia-2.jpg" TargetMode="External"/><Relationship Id="rId5" Type="http://schemas.openxmlformats.org/officeDocument/2006/relationships/hyperlink" Target="http://www.celendanorepuestos.com.ar/fotos/grandes/xvaef-642.jpg" TargetMode="External"/><Relationship Id="rId10" Type="http://schemas.openxmlformats.org/officeDocument/2006/relationships/hyperlink" Target="http://www.resorrex.pl/zawieszenia-pneumatyczne.php" TargetMode="External"/><Relationship Id="rId4" Type="http://schemas.openxmlformats.org/officeDocument/2006/relationships/hyperlink" Target="http://www.alsap.cz/fotky3378/fotov/mech.jpg" TargetMode="External"/><Relationship Id="rId9" Type="http://schemas.openxmlformats.org/officeDocument/2006/relationships/hyperlink" Target="http://www.resorrex.pl/obr/zawieszenia-1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62048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13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Pneumatické pérování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Pružnost,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měchy,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stlačený vzduch, 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progresivita, 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světlá výška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6489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Pneumatické pérování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3768" y="1497597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VY_32_INOVACE_13_261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96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</a:t>
            </a:r>
          </a:p>
          <a:p>
            <a:pPr marL="0" indent="0">
              <a:buNone/>
            </a:pPr>
            <a:endParaRPr lang="cs-CZ" sz="2400" dirty="0" smtClean="0"/>
          </a:p>
          <a:p>
            <a:pPr algn="just">
              <a:lnSpc>
                <a:spcPct val="120000"/>
              </a:lnSpc>
            </a:pPr>
            <a:r>
              <a:rPr lang="cs-CZ" sz="8000" dirty="0" smtClean="0"/>
              <a:t>všude tam, kde je k dispozici stlačený vzduch – NA ₂,₃, autobusy kategorie M₂,₃, některá NA₁ po úpravě a některá OA zejména SUV (VW Tuareg) popř. některé typy </a:t>
            </a:r>
            <a:r>
              <a:rPr lang="cs-CZ" sz="8000" dirty="0" smtClean="0"/>
              <a:t>Off</a:t>
            </a:r>
            <a:r>
              <a:rPr lang="cs-CZ" sz="8000" dirty="0" smtClean="0"/>
              <a:t> </a:t>
            </a:r>
            <a:r>
              <a:rPr lang="cs-CZ" sz="8000" dirty="0" smtClean="0"/>
              <a:t>road</a:t>
            </a:r>
            <a:r>
              <a:rPr lang="cs-CZ" sz="8000" dirty="0" smtClean="0"/>
              <a:t>, dodatečné vybavení kompresorem a pružícími prvky</a:t>
            </a:r>
          </a:p>
          <a:p>
            <a:pPr marL="0" indent="0">
              <a:lnSpc>
                <a:spcPct val="120000"/>
              </a:lnSpc>
              <a:buNone/>
            </a:pPr>
            <a:endParaRPr lang="cs-CZ" sz="8000" dirty="0" smtClean="0"/>
          </a:p>
          <a:p>
            <a:pPr algn="just">
              <a:lnSpc>
                <a:spcPct val="120000"/>
              </a:lnSpc>
            </a:pPr>
            <a:r>
              <a:rPr lang="cs-CZ" sz="8000" dirty="0" smtClean="0"/>
              <a:t>může být jako samostatné pérování nebo v kombinaci s jinými typy pérování (listové pružiny), podle zatížení náprav</a:t>
            </a:r>
          </a:p>
          <a:p>
            <a:pPr marL="0" indent="0">
              <a:lnSpc>
                <a:spcPct val="120000"/>
              </a:lnSpc>
              <a:buNone/>
            </a:pPr>
            <a:endParaRPr lang="cs-CZ" sz="8000" dirty="0" smtClean="0"/>
          </a:p>
          <a:p>
            <a:pPr algn="just">
              <a:lnSpc>
                <a:spcPct val="120000"/>
              </a:lnSpc>
            </a:pPr>
            <a:r>
              <a:rPr lang="cs-CZ" sz="8000" dirty="0" smtClean="0"/>
              <a:t>může být využito i jako odpružení sedadel pracoviště řidiče ve výše uvedených vozidlech, vyjma OA</a:t>
            </a:r>
          </a:p>
          <a:p>
            <a:pPr>
              <a:lnSpc>
                <a:spcPct val="120000"/>
              </a:lnSpc>
            </a:pPr>
            <a:endParaRPr lang="cs-CZ" sz="8000" dirty="0"/>
          </a:p>
          <a:p>
            <a:pPr algn="just">
              <a:lnSpc>
                <a:spcPct val="120000"/>
              </a:lnSpc>
            </a:pPr>
            <a:r>
              <a:rPr lang="cs-CZ" sz="8000" dirty="0" smtClean="0"/>
              <a:t>odpružení návěsů a přívěsů konstruované pro různé účely (silniční, zemědělské, stavební apod.)</a:t>
            </a:r>
            <a:endParaRPr lang="cs-CZ" sz="8000" dirty="0"/>
          </a:p>
          <a:p>
            <a:pPr marL="180975" indent="-180975">
              <a:buNone/>
            </a:pPr>
            <a:endParaRPr lang="cs-CZ" sz="29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200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</a:p>
          <a:p>
            <a:pPr marL="0" indent="0">
              <a:buNone/>
            </a:pPr>
            <a:r>
              <a:rPr lang="cs-CZ" sz="2000" dirty="0" smtClean="0"/>
              <a:t>	 </a:t>
            </a:r>
            <a:r>
              <a:rPr lang="cs-CZ" sz="2000" dirty="0" smtClean="0"/>
              <a:t>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000" dirty="0"/>
              <a:t>			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94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1573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60" y="1440000"/>
            <a:ext cx="7920880" cy="486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0" indent="-180975">
              <a:spcBef>
                <a:spcPct val="20000"/>
              </a:spcBef>
            </a:pPr>
            <a:r>
              <a:rPr lang="cs-CZ" sz="2200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Výhody</a:t>
            </a:r>
            <a:r>
              <a:rPr lang="cs-CZ" sz="22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200" dirty="0">
              <a:solidFill>
                <a:prstClr val="black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</a:rPr>
              <a:t>stálá světlá výška zatíženého i nezatíženého vozidla</a:t>
            </a: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</a:rPr>
              <a:t>možnost při nezatíženém vozidle zvednutí nápravy a tím snížit opotřebení pneumatik </a:t>
            </a:r>
            <a:r>
              <a:rPr lang="cs-CZ" sz="2000" dirty="0" smtClean="0">
                <a:solidFill>
                  <a:prstClr val="black"/>
                </a:solidFill>
              </a:rPr>
              <a:t>(</a:t>
            </a:r>
            <a:r>
              <a:rPr lang="cs-CZ" sz="2000" dirty="0">
                <a:solidFill>
                  <a:prstClr val="black"/>
                </a:solidFill>
              </a:rPr>
              <a:t>vícenápravové návěsy, přívěsy nebo </a:t>
            </a:r>
            <a:r>
              <a:rPr lang="cs-CZ" sz="2000" dirty="0" smtClean="0">
                <a:solidFill>
                  <a:prstClr val="black"/>
                </a:solidFill>
              </a:rPr>
              <a:t>tahače)</a:t>
            </a: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regulace světlé výšky vozidla při nakládce / vykládce zboží, popř. vyřešení jízdní situace při provozu – podjezdy, tunely apod.</a:t>
            </a: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má progresivní charakteristiku pérování dle zatížení – zvýšení tlaku vzduchu</a:t>
            </a: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značně eliminuje naklánění vozidla při průjezdu zatáčkou</a:t>
            </a:r>
          </a:p>
          <a:p>
            <a:pPr lvl="0" algn="just">
              <a:spcBef>
                <a:spcPct val="20000"/>
              </a:spcBef>
            </a:pPr>
            <a:r>
              <a:rPr lang="cs-CZ" sz="2200" i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Nevýhody</a:t>
            </a:r>
            <a:r>
              <a:rPr lang="cs-CZ" sz="22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200" dirty="0" smtClean="0">
              <a:solidFill>
                <a:prstClr val="black"/>
              </a:solidFill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při úniku tlaku vzduchu, netěsnosti systému nebo jiné závadě  je vozidlo nebo jízdní souprava – nepojízdná</a:t>
            </a:r>
          </a:p>
          <a:p>
            <a:pPr marL="342900" lvl="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nepřenáší žádné suvné síly od kol, úprava konstrukce uložení nápravy</a:t>
            </a:r>
          </a:p>
          <a:p>
            <a:pPr marL="342900" lvl="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stlačený vzduch nemá tlumící účinek – dodatečné vybavení tlumiči a stabilizátory</a:t>
            </a:r>
          </a:p>
          <a:p>
            <a:pPr lvl="0" algn="just">
              <a:spcBef>
                <a:spcPct val="20000"/>
              </a:spcBef>
            </a:pPr>
            <a:endParaRPr lang="cs-CZ" sz="2000" dirty="0" smtClean="0">
              <a:solidFill>
                <a:prstClr val="black"/>
              </a:solidFill>
            </a:endParaRPr>
          </a:p>
          <a:p>
            <a:pPr lvl="0" algn="just">
              <a:spcBef>
                <a:spcPct val="20000"/>
              </a:spcBef>
            </a:pPr>
            <a:endParaRPr lang="cs-CZ" sz="2200" i="1" u="sng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087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3013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 činnosti a konstrukce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kompresor – stlačený vzduch – u NA₂,₃ standardně namontovaný (pneumatické brzdy) a rozvod vzduchu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regulační ventil na každé nápravě </a:t>
            </a:r>
            <a:r>
              <a:rPr lang="cs-CZ" sz="2000" dirty="0" smtClean="0"/>
              <a:t>(</a:t>
            </a:r>
            <a:r>
              <a:rPr lang="cs-CZ" sz="2000" dirty="0" smtClean="0"/>
              <a:t>světlá výška vozidla)</a:t>
            </a:r>
          </a:p>
          <a:p>
            <a:pPr marL="449263" indent="-449263">
              <a:buNone/>
            </a:pPr>
            <a:r>
              <a:rPr lang="cs-CZ" sz="2000" dirty="0" smtClean="0"/>
              <a:t>4.	regulace světlé výšky vozidla </a:t>
            </a:r>
          </a:p>
          <a:p>
            <a:pPr marL="449263" indent="-449263">
              <a:buNone/>
            </a:pPr>
            <a:r>
              <a:rPr lang="cs-CZ" sz="2000" dirty="0"/>
              <a:t>	</a:t>
            </a:r>
            <a:r>
              <a:rPr lang="cs-CZ" sz="2000" dirty="0" smtClean="0"/>
              <a:t>z místa řidiče nebo dálkové ovládání</a:t>
            </a:r>
          </a:p>
          <a:p>
            <a:pPr marL="449263" indent="-449263">
              <a:buNone/>
            </a:pPr>
            <a:r>
              <a:rPr lang="cs-CZ" sz="2000" dirty="0" smtClean="0"/>
              <a:t>5.	pryžové měchy a vlnovce</a:t>
            </a:r>
          </a:p>
          <a:p>
            <a:pPr marL="0" indent="0">
              <a:buNone/>
            </a:pPr>
            <a:endParaRPr lang="cs-CZ" sz="26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							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Pryžový měch					Vlnovec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15052"/>
            <a:ext cx="2639492" cy="3594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LH\Pictures\DUM\xvaef-6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3933056"/>
            <a:ext cx="469505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20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274638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pneumatického pérování na nápravě</a:t>
            </a: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000" dirty="0" smtClean="0"/>
              <a:t>			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36902"/>
            <a:ext cx="6552728" cy="4604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040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2661" y="1412776"/>
            <a:ext cx="7920000" cy="504000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400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pneumatického pérování na nápravě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60848"/>
            <a:ext cx="6877050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807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400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pneumatického pérování na nápravě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 algn="ctr">
              <a:buNone/>
            </a:pPr>
            <a:r>
              <a:rPr lang="cs-CZ" sz="2000" u="sng" dirty="0" smtClean="0"/>
              <a:t>Regulace světlé výšky při nakládce / vykládce vozidla</a:t>
            </a:r>
            <a:endParaRPr lang="cs-CZ" sz="2000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940" y="3573016"/>
            <a:ext cx="6746620" cy="286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14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400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pneumatického pérování na nápravě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83" y="1916832"/>
            <a:ext cx="3410769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11672"/>
            <a:ext cx="3376678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21088"/>
            <a:ext cx="4914001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199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Přídavné vzduchové pérování Ford Ranger, 4x2; 4x4 2012→ </a:t>
            </a:r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				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5954189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18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8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Pneumatické pérování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55681"/>
            <a:ext cx="3389362" cy="5084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1556792"/>
            <a:ext cx="4563109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Odpružené sedadlo řidiče</a:t>
            </a:r>
          </a:p>
          <a:p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může být vybaveno loketními opěrkami</a:t>
            </a:r>
          </a:p>
          <a:p>
            <a:endParaRPr lang="cs-CZ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pneumatické odpružení</a:t>
            </a:r>
          </a:p>
          <a:p>
            <a:endParaRPr lang="cs-CZ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tlumiče rázů sedadla 2x</a:t>
            </a:r>
          </a:p>
          <a:p>
            <a:endParaRPr lang="cs-CZ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regulace výšky sedadla dle postavy</a:t>
            </a:r>
          </a:p>
          <a:p>
            <a:endParaRPr lang="cs-CZ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regulace zatížení dle váhy</a:t>
            </a:r>
          </a:p>
          <a:p>
            <a:endParaRPr lang="cs-CZ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může být otočné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/>
              <a:t>může být i vyhřívané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5076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Tato prezentace, ukazuje a seznamuje žáky s </a:t>
            </a:r>
            <a:r>
              <a:rPr lang="cs-CZ" sz="2000" dirty="0" smtClean="0"/>
              <a:t>pneumatickým </a:t>
            </a:r>
            <a:r>
              <a:rPr lang="cs-CZ" sz="2000" dirty="0" smtClean="0"/>
              <a:t>pérováním, které je základem odpružení </a:t>
            </a:r>
            <a:r>
              <a:rPr lang="cs-CZ" sz="2000" dirty="0" smtClean="0"/>
              <a:t>současných nákladních vozidel všech značek a </a:t>
            </a:r>
            <a:r>
              <a:rPr lang="cs-CZ" sz="2000" dirty="0" smtClean="0"/>
              <a:t>s jejich použitím v konstrukci </a:t>
            </a:r>
            <a:r>
              <a:rPr lang="cs-CZ" sz="2000" dirty="0" smtClean="0"/>
              <a:t>stavby nákladních vozidel.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/>
          </a:p>
          <a:p>
            <a:pPr marL="457200" indent="-457200">
              <a:buAutoNum type="arabicParenR"/>
            </a:pPr>
            <a:r>
              <a:rPr lang="cs-CZ" sz="2000" dirty="0" smtClean="0"/>
              <a:t>Vyjmenujte výhody / nevýhody </a:t>
            </a:r>
            <a:r>
              <a:rPr lang="cs-CZ" sz="2000" dirty="0" smtClean="0"/>
              <a:t>pneumatického </a:t>
            </a:r>
            <a:r>
              <a:rPr lang="cs-CZ" sz="2000" dirty="0" smtClean="0"/>
              <a:t>pérování?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Na jakém principu pracuje </a:t>
            </a:r>
            <a:r>
              <a:rPr lang="cs-CZ" sz="2000" dirty="0" smtClean="0"/>
              <a:t>pneumatické </a:t>
            </a:r>
            <a:r>
              <a:rPr lang="cs-CZ" sz="2000" dirty="0" smtClean="0"/>
              <a:t>pérování?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Jakým způsobem je provedeno progresivní pérování v tomto systému?</a:t>
            </a:r>
          </a:p>
          <a:p>
            <a:endParaRPr lang="cs-CZ" sz="2000" dirty="0"/>
          </a:p>
          <a:p>
            <a:endParaRPr lang="cs-CZ" sz="2000" dirty="0" smtClean="0"/>
          </a:p>
          <a:p>
            <a:pPr algn="ctr"/>
            <a:endParaRPr lang="cs-CZ" sz="4400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cs-CZ" sz="44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M. Pilárik, J. Pabst  -  Automobily I. – nakl. Informatorium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Rolf Gscheidle a kolektiv – Příručka pro automechanika – nakl. Sabotáles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Výukové sešity BOSCH pro pedagogické pracovníky </a:t>
            </a:r>
          </a:p>
          <a:p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V prezentaci použity vlastní citace a fotografie, vyjma fotografií z volně dostupných zdrojů:</a:t>
            </a: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4"/>
              </a:rPr>
              <a:t>www.alsap.cz/fotky3378/fotov/mech.jpg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5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5"/>
              </a:rPr>
              <a:t>www.celendanorepuestos.com.ar/fotos/grandes/xvaef-642.jpg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6"/>
              </a:rPr>
              <a:t>www.fliegl-agrartechnik.de/files/smthumbnaildata/detail/6/2/1/8/1/15082013TDHakenlift07.jpg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7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7"/>
              </a:rPr>
              <a:t>www.automobilrevue.cz/obrazek/clanek39505/04.jpg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8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8"/>
              </a:rPr>
              <a:t>files.h-diag.webnode.cz/200000600-8a62d8c57a/pam%C4%9B%C5%A5ov%C3%A1%20poloha.jpg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9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9"/>
              </a:rPr>
              <a:t>www.resorrex.pl/obr/zawieszenia-1m.jpg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10"/>
              </a:rPr>
              <a:t>http://www.resorrex.pl/zawieszenia-pneumatyczne.php</a:t>
            </a:r>
            <a:r>
              <a:rPr lang="cs-CZ" sz="1200" dirty="0" smtClean="0">
                <a:solidFill>
                  <a:prstClr val="black"/>
                </a:solidFill>
                <a:hlinkClick r:id="rId10"/>
              </a:rPr>
              <a:t>#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11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11"/>
              </a:rPr>
              <a:t>www.resorrex.pl/obr/zawieszenia-2.jpg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12"/>
              </a:rPr>
              <a:t>http://www.drive-rite.cz/fotky9262/fotos/_</a:t>
            </a:r>
            <a:r>
              <a:rPr lang="cs-CZ" sz="1200" dirty="0" smtClean="0">
                <a:solidFill>
                  <a:prstClr val="black"/>
                </a:solidFill>
                <a:hlinkClick r:id="rId12"/>
              </a:rPr>
              <a:t>vyr_196SA3042.jpg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1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13"/>
              </a:rPr>
              <a:t>www.cieb.cz/produkty-sedadlo-ridice-typove-rady-7-odpruzene-detail-10</a:t>
            </a:r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5990</TotalTime>
  <Words>593</Words>
  <Application>Microsoft Office PowerPoint</Application>
  <PresentationFormat>Předvádění na obrazovce (4:3)</PresentationFormat>
  <Paragraphs>156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Pneumatické pérování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LH</cp:lastModifiedBy>
  <cp:revision>420</cp:revision>
  <dcterms:created xsi:type="dcterms:W3CDTF">2010-11-01T23:40:31Z</dcterms:created>
  <dcterms:modified xsi:type="dcterms:W3CDTF">2014-01-01T18:56:35Z</dcterms:modified>
</cp:coreProperties>
</file>