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0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59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6" d="100"/>
          <a:sy n="116" d="100"/>
        </p:scale>
        <p:origin x="-1398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7. 1. 2014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7. 1. 2014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7. 1. 2014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7. 1. 2014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285679"/>
              </p:ext>
            </p:extLst>
          </p:nvPr>
        </p:nvGraphicFramePr>
        <p:xfrm>
          <a:off x="750310" y="2060848"/>
          <a:ext cx="7926145" cy="382963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43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Globální problémy </a:t>
                      </a:r>
                      <a:r>
                        <a:rPr lang="cs-CZ" sz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současného </a:t>
                      </a:r>
                      <a:r>
                        <a:rPr lang="cs-CZ" sz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světa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5 – Nemocniční lůžka, přístup k pitné vodě,  kojenecká úmrtnost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Nemocniční lůžka, přístup k pitné vodě, úmrtnost , kojenecká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908720"/>
            <a:ext cx="8712968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Globální problémy současného světa 5 – Nemocniční lůžka, </a:t>
            </a:r>
          </a:p>
          <a:p>
            <a:pPr algn="ctr"/>
            <a:r>
              <a:rPr lang="cs-CZ" sz="2000" b="1" dirty="0" smtClean="0"/>
              <a:t>přístup k pitné vodě, </a:t>
            </a:r>
            <a:r>
              <a:rPr lang="cs-CZ" sz="2000" b="1" dirty="0"/>
              <a:t>kojenecká úmrtnost 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52717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43_869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70788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Globální problémy současného světa </a:t>
            </a:r>
            <a:r>
              <a:rPr lang="cs-CZ" sz="2000" dirty="0" smtClean="0"/>
              <a:t>(5) </a:t>
            </a:r>
            <a:r>
              <a:rPr lang="cs-CZ" sz="2000" dirty="0"/>
              <a:t>– </a:t>
            </a:r>
            <a:endParaRPr lang="cs-CZ" sz="2000" dirty="0" smtClean="0"/>
          </a:p>
          <a:p>
            <a:pPr algn="ctr"/>
            <a:r>
              <a:rPr lang="cs-CZ" sz="2000" dirty="0" smtClean="0"/>
              <a:t>– Nemocniční lůžka, přístup k pitné vodě, úmrtnost - kojenecká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Nemocniční lůžka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Přístup k pitné vodě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4714617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C) Úmrtnost - kojenecká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Stav ve světě – 90. léta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304698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NEMOCN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LŮŽKA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540963"/>
            <a:ext cx="6729192" cy="440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9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04698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NEMOCN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LŮŽKA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56807" y="549521"/>
            <a:ext cx="4904465" cy="5910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316835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Stav v ČR – 1990 - 2012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6988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04698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NEMOCN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ČN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LŮŽKA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136815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Stav v ČR – 2012- kraje</a:t>
            </a:r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04900"/>
            <a:ext cx="698477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95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78565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STUP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TNÉ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VODĚ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11521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Svět</a:t>
            </a:r>
            <a:endParaRPr lang="cs-CZ" sz="20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082275"/>
            <a:ext cx="7056784" cy="459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79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78565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PŘ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STUP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P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TNÉ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VODĚ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11521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Svět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3568" y="1660738"/>
            <a:ext cx="813690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Více než miliarda lidí na světě nemá přístup ke kvalitnímu zdroji pitné vody.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83568" y="2164794"/>
            <a:ext cx="813690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Nejhorší je </a:t>
            </a:r>
            <a:r>
              <a:rPr lang="cs-CZ" sz="2000" dirty="0" smtClean="0"/>
              <a:t>subsaharská Afrika – přístup </a:t>
            </a:r>
            <a:r>
              <a:rPr lang="cs-CZ" sz="2000" dirty="0"/>
              <a:t>k </a:t>
            </a:r>
            <a:r>
              <a:rPr lang="cs-CZ" sz="2000" dirty="0" smtClean="0"/>
              <a:t>pitné </a:t>
            </a:r>
            <a:r>
              <a:rPr lang="cs-CZ" sz="2000" dirty="0"/>
              <a:t>vodě pouze 56 % </a:t>
            </a:r>
            <a:r>
              <a:rPr lang="cs-CZ" sz="2000" dirty="0" smtClean="0"/>
              <a:t>obyvatel.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2708920"/>
            <a:ext cx="813690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V </a:t>
            </a:r>
            <a:r>
              <a:rPr lang="cs-CZ" sz="2000" dirty="0" smtClean="0"/>
              <a:t>počtech </a:t>
            </a:r>
            <a:r>
              <a:rPr lang="cs-CZ" sz="2000" dirty="0"/>
              <a:t>je problém největší v Asii – jen v Číně </a:t>
            </a:r>
            <a:r>
              <a:rPr lang="cs-CZ" sz="2000" dirty="0" smtClean="0"/>
              <a:t>jde </a:t>
            </a:r>
            <a:r>
              <a:rPr lang="cs-CZ" sz="2000" dirty="0"/>
              <a:t>o 300 milionů obyvatel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83568" y="3244914"/>
            <a:ext cx="194421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Nekvalitní </a:t>
            </a:r>
            <a:r>
              <a:rPr lang="cs-CZ" sz="2000" dirty="0" smtClean="0"/>
              <a:t>voda:</a:t>
            </a:r>
            <a:endParaRPr lang="cs-CZ" sz="2000" dirty="0">
              <a:effectLst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87824" y="3251913"/>
            <a:ext cx="583264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zdraví lidí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987824" y="3801234"/>
            <a:ext cx="583264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vysoká dětská úmrtnost (průjmy) – ročně 1,5 mil. dětí</a:t>
            </a:r>
            <a:endParaRPr lang="cs-CZ" sz="2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987824" y="4365104"/>
            <a:ext cx="583264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donáška ze vzdálených zdrojů – nemožnost s věnovat práci a vzdělávání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55576" y="5373216"/>
            <a:ext cx="806489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Šokující fakt – </a:t>
            </a:r>
            <a:r>
              <a:rPr lang="cs-CZ" sz="2000" i="1" dirty="0" smtClean="0"/>
              <a:t>v </a:t>
            </a:r>
            <a:r>
              <a:rPr lang="cs-CZ" sz="2000" i="1" dirty="0"/>
              <a:t>ČR je levnější pivo než </a:t>
            </a:r>
            <a:r>
              <a:rPr lang="cs-CZ" sz="2000" i="1" dirty="0" smtClean="0"/>
              <a:t>voda </a:t>
            </a:r>
            <a:r>
              <a:rPr lang="cs-CZ" sz="2000" dirty="0" smtClean="0"/>
              <a:t>– vyjádři se k tomu</a:t>
            </a:r>
            <a:endParaRPr lang="cs-CZ" sz="2000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755576" y="5157192"/>
            <a:ext cx="806489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14" idx="3"/>
            <a:endCxn id="16" idx="1"/>
          </p:cNvCxnSpPr>
          <p:nvPr/>
        </p:nvCxnSpPr>
        <p:spPr>
          <a:xfrm>
            <a:off x="2627784" y="3444969"/>
            <a:ext cx="360040" cy="6999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stCxn id="14" idx="3"/>
            <a:endCxn id="20" idx="1"/>
          </p:cNvCxnSpPr>
          <p:nvPr/>
        </p:nvCxnSpPr>
        <p:spPr>
          <a:xfrm>
            <a:off x="2627784" y="3444969"/>
            <a:ext cx="360040" cy="556320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stCxn id="14" idx="3"/>
            <a:endCxn id="21" idx="1"/>
          </p:cNvCxnSpPr>
          <p:nvPr/>
        </p:nvCxnSpPr>
        <p:spPr>
          <a:xfrm>
            <a:off x="2627784" y="3444969"/>
            <a:ext cx="360040" cy="1274078"/>
          </a:xfrm>
          <a:prstGeom prst="straightConnector1">
            <a:avLst/>
          </a:prstGeom>
          <a:ln w="12700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898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78565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ÚMRTNOST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-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ENECKÁ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11521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Svět</a:t>
            </a:r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509" y="1196752"/>
            <a:ext cx="7330236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30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78565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ÚMRTNOST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- </a:t>
            </a:r>
          </a:p>
          <a:p>
            <a:pPr algn="ctr"/>
            <a:endParaRPr lang="cs-CZ" sz="1200" dirty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KOJ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ENECKÁ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11521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ČR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3568" y="1732746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Kojenecká úmrtnost je podíl zemřelých dětí do jednoho roku </a:t>
            </a:r>
            <a:r>
              <a:rPr lang="cs-CZ" sz="2000" dirty="0" smtClean="0"/>
              <a:t>věku.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2595060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V roce 2005 </a:t>
            </a:r>
            <a:r>
              <a:rPr lang="cs-CZ" sz="2000" dirty="0" smtClean="0"/>
              <a:t>byla v ČR </a:t>
            </a:r>
            <a:r>
              <a:rPr lang="cs-CZ" sz="2000" dirty="0"/>
              <a:t>3,4 ‰. 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83568" y="3126275"/>
            <a:ext cx="82089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 </a:t>
            </a:r>
            <a:r>
              <a:rPr lang="cs-CZ" sz="2000" dirty="0"/>
              <a:t>pohledu tohoto ukazatele patří </a:t>
            </a:r>
            <a:r>
              <a:rPr lang="cs-CZ" sz="2000" dirty="0" smtClean="0"/>
              <a:t>ČR </a:t>
            </a:r>
            <a:r>
              <a:rPr lang="cs-CZ" sz="2000" dirty="0"/>
              <a:t>mezi </a:t>
            </a:r>
            <a:r>
              <a:rPr lang="cs-CZ" sz="2000" b="1" u="sng" dirty="0"/>
              <a:t>nejvyspělejší země </a:t>
            </a:r>
            <a:r>
              <a:rPr lang="cs-CZ" sz="2000" b="1" u="sng" dirty="0" smtClean="0"/>
              <a:t>světa </a:t>
            </a:r>
          </a:p>
          <a:p>
            <a:r>
              <a:rPr lang="cs-CZ" sz="2000" dirty="0" smtClean="0"/>
              <a:t>(cca 9. místo).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668344" y="2779181"/>
            <a:ext cx="9361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0" dirty="0" smtClean="0">
                <a:latin typeface="Century Schoolbook" panose="02040604050505020304" pitchFamily="18" charset="0"/>
              </a:rPr>
              <a:t>!</a:t>
            </a:r>
            <a:endParaRPr lang="cs-CZ" sz="20000" dirty="0"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97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 bys zhodnotil stav nemocničních lůžek v ČR?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která území mají největší problém s přístupem k pitné vodě?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ve kterých světadílech je největší kojenecká úmrtnost?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51520" y="1700808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ÚSTAV ZDRAVOTNICKÝCH INFORMACÍ A STATISTIKY ČR, Ústav Zdravotnických Informací A Statistiky </a:t>
            </a:r>
            <a:r>
              <a:rPr lang="cs-CZ" dirty="0" err="1"/>
              <a:t>Čr</a:t>
            </a:r>
            <a:r>
              <a:rPr lang="cs-CZ" dirty="0"/>
              <a:t>. </a:t>
            </a:r>
            <a:r>
              <a:rPr lang="cs-CZ" i="1" dirty="0"/>
              <a:t>Lůžková péče 2012</a:t>
            </a:r>
            <a:r>
              <a:rPr lang="cs-CZ" dirty="0"/>
              <a:t> [online]. [cit. 5.1.2014]. Dostupný na WWW: www.uzis.cz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23528" y="2492896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TOMEŠ, Jiří a kol. </a:t>
            </a:r>
            <a:r>
              <a:rPr lang="cs-CZ" i="1" dirty="0"/>
              <a:t>Atlas - Dnešní svět</a:t>
            </a:r>
            <a:r>
              <a:rPr lang="cs-CZ" dirty="0"/>
              <a:t>. Praha: </a:t>
            </a:r>
            <a:r>
              <a:rPr lang="cs-CZ" dirty="0" err="1"/>
              <a:t>Terra</a:t>
            </a:r>
            <a:r>
              <a:rPr lang="cs-CZ" dirty="0"/>
              <a:t>, 1993, ISBN NENÍ UVEDENO.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4269</TotalTime>
  <Words>517</Words>
  <Application>Microsoft Office PowerPoint</Application>
  <PresentationFormat>Předvádění na obrazovce (4:3)</PresentationFormat>
  <Paragraphs>141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259</cp:revision>
  <dcterms:created xsi:type="dcterms:W3CDTF">2010-11-01T23:40:31Z</dcterms:created>
  <dcterms:modified xsi:type="dcterms:W3CDTF">2014-01-07T10:36:52Z</dcterms:modified>
</cp:coreProperties>
</file>