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8" r:id="rId9"/>
    <p:sldId id="269" r:id="rId10"/>
    <p:sldId id="270" r:id="rId11"/>
    <p:sldId id="271" r:id="rId12"/>
    <p:sldId id="265" r:id="rId13"/>
    <p:sldId id="266" r:id="rId14"/>
    <p:sldId id="272" r:id="rId15"/>
    <p:sldId id="273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493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321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268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757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515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734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33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982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534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033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470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048676-7037-48C3-86C2-DAB8CBE1DD5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98DEC-382A-4B4F-8AE4-F4AE72E64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376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wicz.com/produkty-a-sluzby/zlato/zlaty-standard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pravo.cz/top/soudni-rozhodnuti/nalezitosti-obsahu-smenky-77885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b.cz/cs/platidla/bankovky/poskozene_bankovky/forma_poskozeni_opotrebeni/necela_bankovka.html" TargetMode="External"/><Relationship Id="rId2" Type="http://schemas.openxmlformats.org/officeDocument/2006/relationships/hyperlink" Target="http://www.cnb.cz/cs/platidla/bankovky/animace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ravo.cz/top/soudni-rozhodnuti/nalezitosti-obsahu-smenky-77885.html" TargetMode="External"/><Relationship Id="rId2" Type="http://schemas.openxmlformats.org/officeDocument/2006/relationships/hyperlink" Target="http://www.cnb.cz/cs/platidla/bankovky/animace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nb.cz/cs/platidla/bankovky/poskozene_bankovky/forma_poskozeni_opotrebeni/necela_bankovka.html" TargetMode="External"/><Relationship Id="rId4" Type="http://schemas.openxmlformats.org/officeDocument/2006/relationships/hyperlink" Target="http://www.twicz.com/produkty-a-sluzby/zlato/zlaty-standar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1781583"/>
              </p:ext>
            </p:extLst>
          </p:nvPr>
        </p:nvGraphicFramePr>
        <p:xfrm>
          <a:off x="467544" y="2492894"/>
          <a:ext cx="8136904" cy="3989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VY_62_INOVACE_01B_13_P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eníze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5.11.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722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pojmy </a:t>
            </a:r>
            <a:r>
              <a:rPr lang="cs-CZ" b="1" dirty="0" smtClean="0"/>
              <a:t>peníze a jejich funkce, geneze směny, zlatý standard, depozitní a </a:t>
            </a:r>
            <a:r>
              <a:rPr lang="cs-CZ" b="1" dirty="0" err="1" smtClean="0"/>
              <a:t>kvazipeníze</a:t>
            </a:r>
            <a:r>
              <a:rPr lang="cs-CZ" b="1" dirty="0" smtClean="0"/>
              <a:t>, poptávka po penězích</a:t>
            </a:r>
          </a:p>
          <a:p>
            <a:r>
              <a:rPr lang="cs-CZ" b="1" dirty="0" smtClean="0"/>
              <a:t>Na </a:t>
            </a:r>
            <a:r>
              <a:rPr lang="cs-CZ" b="1" dirty="0"/>
              <a:t>základě získaných poznatků </a:t>
            </a:r>
            <a:r>
              <a:rPr lang="cs-CZ" b="1" dirty="0" smtClean="0"/>
              <a:t>prostřednictvím digitálního pera a rozborem textů na webových odkazech plní úkoly 1-5 zadané na snímcích 6; 10; 13 a 14. Snímky 6; 10 a 13 obsahují správná řešení</a:t>
            </a:r>
          </a:p>
          <a:p>
            <a:r>
              <a:rPr lang="cs-CZ" b="1" dirty="0" smtClean="0"/>
              <a:t>Cílem </a:t>
            </a:r>
            <a:r>
              <a:rPr lang="cs-CZ" b="1" dirty="0"/>
              <a:t>je </a:t>
            </a:r>
            <a:r>
              <a:rPr lang="cs-CZ" b="1" dirty="0" smtClean="0"/>
              <a:t>porozumění principu fungování peněz jako specifického druhu zboží, poznání druhů peněz a jejich vývoje, vytvoření kompetencí k rozpoznání primitivnějších typů falzifikátů peněz a pochopení závislosti poptávky po penězích na HDP a úrokové míře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</a:t>
            </a:r>
            <a:r>
              <a:rPr lang="cs-CZ" b="1" dirty="0" smtClean="0"/>
              <a:t>60 minut</a:t>
            </a:r>
            <a:endParaRPr lang="cs-CZ" b="1" dirty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896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Peníze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Naturální směna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Zbožové peníze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Mince, bankovky, státovky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Zlatý standard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Depozitní peníze</a:t>
            </a: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Kvazipeníze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peněz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Poptávka po penězích</a:t>
            </a:r>
          </a:p>
        </p:txBody>
      </p:sp>
    </p:spTree>
    <p:extLst>
      <p:ext uri="{BB962C8B-B14F-4D97-AF65-F5344CB8AC3E}">
        <p14:creationId xmlns:p14="http://schemas.microsoft.com/office/powerpoint/2010/main" val="254363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Funkce peněz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Peníze jsou specifickým druhem zboží, které plní úlohu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všeobecného ekvivalentu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lze je směnit za jakýkoliv jiný druh zboží – vysoké nároky (dělitelnost, trvanlivost, …)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směnný prostředek – oběživo; platidlo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    - zúčtovací jednotka</a:t>
            </a: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- uchovatel hodnoty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hodnota dána důvěrou !!!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dána úrokovou mírou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311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Geneze směny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Naturální směna – zboží za zboží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Zbožové peníze – vyděluje se speciální druh zboží, který se líbí všem, je vzácný, dělitelný a trvanlivý )plátno, olej, kožešiny,…)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Drahé kovy, mince z drahých kovů</a:t>
            </a:r>
          </a:p>
          <a:p>
            <a:pPr marL="514350" indent="-514350">
              <a:buAutoNum type="arabicParenR"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apírové peníze – bankovky - kryté zlatem</a:t>
            </a: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- státovky – kryté důvěrou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Zlatý standard – peněžní systém, kde zlato   obsaženo přímo i nepřímo</a:t>
            </a:r>
          </a:p>
        </p:txBody>
      </p:sp>
    </p:spTree>
    <p:extLst>
      <p:ext uri="{BB962C8B-B14F-4D97-AF65-F5344CB8AC3E}">
        <p14:creationId xmlns:p14="http://schemas.microsoft.com/office/powerpoint/2010/main" val="217176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64096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Přečtěte na uvedeném odkazu článek „Zlatý standard“ a odpovězte na otázky</a:t>
            </a:r>
          </a:p>
          <a:p>
            <a:pPr marL="0" indent="0" algn="ctr">
              <a:buNone/>
            </a:pPr>
            <a:r>
              <a:rPr lang="cs-CZ" sz="1900" dirty="0">
                <a:hlinkClick r:id="rId2"/>
              </a:rPr>
              <a:t>http://</a:t>
            </a:r>
            <a:r>
              <a:rPr lang="cs-CZ" sz="1900" dirty="0" smtClean="0">
                <a:hlinkClick r:id="rId2"/>
              </a:rPr>
              <a:t>www.twicz.com/produkty-a-sluzby/zlato/zlaty-standard/</a:t>
            </a:r>
            <a:r>
              <a:rPr lang="cs-CZ" sz="1900" dirty="0" smtClean="0"/>
              <a:t>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systém zlatého standardu vytvořen, nebo vznikl samovolně?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 samovolně přijetím zlata jako měny, která ztrácí málo na své hodnotě.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Kdy a kde byly přijaty zlaté mince jako platidlo?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Malé Asii a Číně zhruba 600 let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p.n.l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Kdy a kde vznikl zlatý standard v Evropě?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Anglii v roce 1717.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Co to byl bimetalismus?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Systém, kdy byly bankovky kryty nejen zlatem, ale i stříbrem.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Kdy a kým byl zrušen zlatý standard v USA?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1933 jej v důsledku hospodářské krize zrušil prezident F.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Rooswelt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Kdo, kdy a kde definitivně zrušil tzv. zlatou kotvu?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 USA R.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Nixon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r. 1971 v důsledku války ve Vietnamu.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55504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Formy peněz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Mince z obecných kovů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Papírové peníze – bankovky nebo státovky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Depozitní (bankovní) peníze – kvantitativně převládají (2/3 oběhu), bezhotovostní podoba peněz jako vklad v bance, lze s nimi okamžitě platit (šeky, karty,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yp směnek)</a:t>
            </a:r>
          </a:p>
          <a:p>
            <a:pPr marL="514350" indent="-514350">
              <a:buAutoNum type="arabicParenR"/>
            </a:pP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Kvazipeníze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skoropeníze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– oproti 3) nižší stupeň likvidity (termínované vklady, směnky, obligace)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Mince a bankovky (státovky) jsou hotovostní formou peněz, depozita a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kvazipeníze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bezhotovostní formou peněz.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790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Formy peněz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Šeky (depozita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požádanou)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Vysoce likvidní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Výstavce šeku (vlastník účtu, komitent) přikazuje šekovníkovi (bance, u které je účet veden) vyplatit osobě na šeku uvedené šekovou částku.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hotovému proplácení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zúčtování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estovní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450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Formy peněz III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Směnky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Cenný papír, z kterého vyplývá písemný dlužnický závazek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závazek výstavce (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trasanta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zaplatit věřiteli (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remitentovi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stanovenou částku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Cizí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trasant přikazuje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trasátovi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(bance) zaplatit remitentovi danou částku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Převoditelná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indosamentem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(rubopisem) – provádí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indosant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(osoba, která směnku převádí)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Údaje o splatnosti ovlivňují stupeň likvidity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Směnečné náležitosti (7)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9068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webových stránkách</a:t>
            </a:r>
          </a:p>
          <a:p>
            <a:pPr marL="0" indent="0">
              <a:buNone/>
            </a:pPr>
            <a:r>
              <a:rPr lang="cs-CZ" sz="8000" b="1" dirty="0" smtClean="0"/>
              <a:t> </a:t>
            </a:r>
            <a:r>
              <a:rPr lang="cs-CZ" sz="8000" dirty="0">
                <a:hlinkClick r:id="rId2"/>
              </a:rPr>
              <a:t>http://</a:t>
            </a:r>
            <a:r>
              <a:rPr lang="cs-CZ" sz="8000" dirty="0" smtClean="0">
                <a:hlinkClick r:id="rId2"/>
              </a:rPr>
              <a:t>www.epravo.cz/top/soudni-rozhodnuti/nalezitosti-obsahu-smenky-77885.html</a:t>
            </a:r>
            <a:r>
              <a:rPr lang="cs-CZ" sz="8000" dirty="0" smtClean="0"/>
              <a:t> </a:t>
            </a:r>
            <a:r>
              <a:rPr lang="cs-CZ" sz="8000" dirty="0"/>
              <a:t> </a:t>
            </a:r>
            <a:endParaRPr lang="cs-CZ" sz="8000" dirty="0" smtClean="0"/>
          </a:p>
          <a:p>
            <a:pPr marL="0" indent="0">
              <a:buNone/>
            </a:pP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zjistěte náležitosti obsahu vlastní směnky a vypište je pomocí digitálního pera na tabuli.</a:t>
            </a:r>
          </a:p>
          <a:p>
            <a:pPr marL="0" indent="0">
              <a:buNone/>
            </a:pPr>
            <a:endParaRPr lang="cs-CZ" sz="4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7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</a:p>
          <a:p>
            <a:pPr marL="0" indent="0">
              <a:buNone/>
            </a:pP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</a:t>
            </a:r>
            <a:r>
              <a:rPr lang="cs-CZ" sz="7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ustanovení čl. I. § 75 směnečného zákona vlastní směnka obsahuje: </a:t>
            </a:r>
            <a:endParaRPr lang="cs-CZ" sz="7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</a:pP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</a:t>
            </a:r>
            <a:r>
              <a:rPr lang="cs-CZ" sz="7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že jde o směnku, pojaté do vlastního textu listiny a vyjádřené v jazyku, ve kterém je tato listina </a:t>
            </a: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sepsána</a:t>
            </a:r>
          </a:p>
          <a:p>
            <a:pPr marL="514350" indent="-514350">
              <a:buAutoNum type="arabicPeriod"/>
            </a:pPr>
            <a:r>
              <a:rPr lang="cs-CZ" sz="7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bezpodmínečný slib zaplatit určitou peněžitou </a:t>
            </a: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sumu</a:t>
            </a:r>
          </a:p>
          <a:p>
            <a:pPr marL="514350" indent="-514350">
              <a:buAutoNum type="arabicPeriod"/>
            </a:pPr>
            <a:r>
              <a:rPr lang="cs-CZ" sz="7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údaj </a:t>
            </a: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splatnosti</a:t>
            </a:r>
            <a:r>
              <a:rPr lang="cs-CZ" sz="7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sz="7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</a:pPr>
            <a:r>
              <a:rPr lang="cs-CZ" sz="7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údaj místa, kde má být </a:t>
            </a: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placeno</a:t>
            </a:r>
          </a:p>
          <a:p>
            <a:pPr marL="514350" indent="-514350">
              <a:buAutoNum type="arabicPeriod"/>
            </a:pPr>
            <a:r>
              <a:rPr lang="cs-CZ" sz="7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jméno toho, komu nebo na jehož řad má být </a:t>
            </a: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placeno</a:t>
            </a:r>
          </a:p>
          <a:p>
            <a:pPr marL="514350" indent="-514350">
              <a:buAutoNum type="arabicPeriod"/>
            </a:pPr>
            <a:r>
              <a:rPr lang="cs-CZ" sz="7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a místo vystavení </a:t>
            </a: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směnky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cs-CZ" sz="7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podpis </a:t>
            </a: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výstavce</a:t>
            </a:r>
            <a:r>
              <a:rPr lang="cs-CZ" sz="7400" dirty="0"/>
              <a:t/>
            </a:r>
            <a:br>
              <a:rPr lang="cs-CZ" sz="7400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984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Formy peněz 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Obligace (dluhopisy)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Dlouhodobý cenný papír, vyjadřující dlužnický závazek emitenta vůči majiteli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části – plášť (dlužnický úpis)</a:t>
            </a:r>
          </a:p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- kuponový arch s talonem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– dle emitenta – státní, bankovní, podnikové,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komunální</a:t>
            </a:r>
          </a:p>
          <a:p>
            <a:pPr marL="0" indent="0"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- dle obchodovatelnosti – ano, ne</a:t>
            </a:r>
          </a:p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- dle podoby – listinné (rubopis), zaknihované (doručitel)</a:t>
            </a:r>
          </a:p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- dle druhu – na jméno; na majitele</a:t>
            </a:r>
          </a:p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- dle způsobu jištění – se zárukou, bez záruky</a:t>
            </a:r>
          </a:p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- dle formy výnosu – s pevným, pohyblivým či  					kombinovaným úrokem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Podléhají povolení státu (ministerstva financí)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3731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Ochrana hotovostních peněz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 proti padělání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Speciální bankovní papír</a:t>
            </a:r>
          </a:p>
          <a:p>
            <a:pPr marL="514350" indent="-514350">
              <a:buAutoNum type="arabicParenR"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lubotisk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Vodoznak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Okénkový proužek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Mikrotext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bankovek vyšších hodnot i soutisková značka, skrytý obrazec, opticky proměnlivá barva,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iridiscentní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pruh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27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3 a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b="1" dirty="0"/>
              <a:t>Navštivte níže uvedené stránky a seznamte se s konkrétními ochrannými prvky na českých </a:t>
            </a:r>
            <a:r>
              <a:rPr lang="cs-CZ" b="1" dirty="0" smtClean="0"/>
              <a:t>bankovkách</a:t>
            </a:r>
            <a:endParaRPr lang="cs-CZ" dirty="0">
              <a:hlinkClick r:id="rId2"/>
            </a:endParaRPr>
          </a:p>
          <a:p>
            <a:pPr marL="0" indent="0" algn="ctr">
              <a:buNone/>
            </a:pPr>
            <a:r>
              <a:rPr lang="cs-CZ" sz="2900" dirty="0" smtClean="0">
                <a:hlinkClick r:id="rId2"/>
              </a:rPr>
              <a:t>http</a:t>
            </a:r>
            <a:r>
              <a:rPr lang="cs-CZ" sz="2900" dirty="0">
                <a:hlinkClick r:id="rId2"/>
              </a:rPr>
              <a:t>://</a:t>
            </a:r>
            <a:r>
              <a:rPr lang="cs-CZ" sz="2900" dirty="0" smtClean="0">
                <a:hlinkClick r:id="rId2"/>
              </a:rPr>
              <a:t>www.cnb.cz/cs/platidla/bankovky/animace.html</a:t>
            </a:r>
            <a:endParaRPr lang="cs-CZ" sz="2900" dirty="0"/>
          </a:p>
          <a:p>
            <a:pPr marL="0" indent="0" algn="ctr">
              <a:buNone/>
            </a:pPr>
            <a:r>
              <a:rPr lang="cs-CZ" b="1" dirty="0" smtClean="0"/>
              <a:t>Na níže uvedeném odkazu přečtěte článek „Necelá bankovka“ a odpovězte na otázky</a:t>
            </a:r>
          </a:p>
          <a:p>
            <a:pPr marL="0" indent="0" algn="ctr">
              <a:buNone/>
            </a:pPr>
            <a:r>
              <a:rPr lang="cs-CZ" sz="2900" dirty="0">
                <a:hlinkClick r:id="rId3"/>
              </a:rPr>
              <a:t>http://</a:t>
            </a:r>
            <a:r>
              <a:rPr lang="cs-CZ" sz="2900" dirty="0" smtClean="0">
                <a:hlinkClick r:id="rId3"/>
              </a:rPr>
              <a:t>www.cnb.cz/cs/platidla/bankovky/poskozene_bankovky/forma_poskozeni_opotrebeni/necela_bankovka.html</a:t>
            </a:r>
            <a:endParaRPr lang="cs-CZ" sz="2900" dirty="0" smtClean="0"/>
          </a:p>
          <a:p>
            <a:pPr marL="0" indent="0" algn="ctr">
              <a:buNone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800" b="1" dirty="0" smtClean="0"/>
              <a:t>Přinesli jste do banky 70% ohořelé bankovky. Jakou dostanete náhradu?</a:t>
            </a:r>
          </a:p>
          <a:p>
            <a:pPr marL="0" indent="0">
              <a:buNone/>
            </a:pPr>
            <a:r>
              <a:rPr lang="cs-CZ" sz="2800" b="1" dirty="0" smtClean="0"/>
              <a:t>Žádnou, bankovka je nestandardně poškozena.</a:t>
            </a:r>
          </a:p>
          <a:p>
            <a:pPr marL="0" indent="0">
              <a:buNone/>
            </a:pPr>
            <a:r>
              <a:rPr lang="cs-CZ" sz="2800" b="1" dirty="0" smtClean="0"/>
              <a:t>2. </a:t>
            </a:r>
            <a:r>
              <a:rPr lang="cs-CZ" sz="2800" b="1" dirty="0"/>
              <a:t>Do banky jste přinesli </a:t>
            </a:r>
            <a:r>
              <a:rPr lang="cs-CZ" sz="2800" b="1" dirty="0" smtClean="0"/>
              <a:t>66% </a:t>
            </a:r>
            <a:r>
              <a:rPr lang="cs-CZ" sz="2800" b="1" dirty="0"/>
              <a:t>útržek bankovky. Jakou dostanete náhradu?</a:t>
            </a:r>
          </a:p>
          <a:p>
            <a:pPr marL="0" indent="0">
              <a:buNone/>
            </a:pPr>
            <a:r>
              <a:rPr lang="cs-CZ" sz="2800" b="1" dirty="0"/>
              <a:t>Dostanete celou bankovku v příslušné nominální </a:t>
            </a:r>
            <a:r>
              <a:rPr lang="cs-CZ" sz="2800" b="1" dirty="0" smtClean="0"/>
              <a:t>hodnotě.</a:t>
            </a:r>
          </a:p>
          <a:p>
            <a:pPr marL="0" indent="0">
              <a:buNone/>
            </a:pPr>
            <a:r>
              <a:rPr lang="cs-CZ" sz="2800" b="1" dirty="0"/>
              <a:t>3</a:t>
            </a:r>
            <a:r>
              <a:rPr lang="cs-CZ" sz="2800" b="1" dirty="0" smtClean="0"/>
              <a:t>. Do banky jste přinesli 60% útržek bankovky. Jakou dostanete náhradu?</a:t>
            </a:r>
          </a:p>
          <a:p>
            <a:pPr marL="0" indent="0">
              <a:buNone/>
            </a:pPr>
            <a:r>
              <a:rPr lang="cs-CZ" sz="2800" b="1" dirty="0" smtClean="0"/>
              <a:t>Dostanete celou bankovku v příslušné nominální hodnotě, musíte se však prokázat průkazem totožnosti.</a:t>
            </a:r>
          </a:p>
          <a:p>
            <a:pPr marL="0" indent="0">
              <a:buNone/>
            </a:pPr>
            <a:r>
              <a:rPr lang="cs-CZ" sz="2800" b="1" dirty="0" smtClean="0"/>
              <a:t>4. </a:t>
            </a:r>
            <a:r>
              <a:rPr lang="cs-CZ" sz="2800" b="1" dirty="0"/>
              <a:t>Do banky jste přinesli </a:t>
            </a:r>
            <a:r>
              <a:rPr lang="cs-CZ" sz="2800" b="1" dirty="0" smtClean="0"/>
              <a:t>40</a:t>
            </a:r>
            <a:r>
              <a:rPr lang="cs-CZ" sz="2800" b="1" dirty="0"/>
              <a:t>% útržek bankovky. Jakou dostanete náhradu?</a:t>
            </a:r>
          </a:p>
          <a:p>
            <a:pPr marL="0" indent="0">
              <a:buNone/>
            </a:pPr>
            <a:r>
              <a:rPr lang="cs-CZ" sz="2800" b="1" dirty="0" smtClean="0"/>
              <a:t>Žádnou.</a:t>
            </a:r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33928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Poptávka po penězích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39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Motivy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Transakční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přímá úměra k HDP (funkce 				HDP)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Opatrnostní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snaha vytvořit si peněžní 				zásobu – taktéž funkce HDP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peníze i zdroj bohatství – funkce 				úrokové míry – nepřímá úměra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5 :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sestrojte pomocí digitálního pera grafy závislosti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Mt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Mf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poptávky po penězích na HDP a úrokové míře z pohledu všech tří motivů</a:t>
            </a: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2100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Peníze jsou zvláštním druhem zboží – plní úlohu všeobecného ekvivalentu</a:t>
            </a:r>
          </a:p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Zatímco cena peněz dána úrokovou mírou, jejich hodnota dána důvěrou v ně samé</a:t>
            </a:r>
          </a:p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– prostředek směny, uchovatel hodnoty a zúčtovací jednotka</a:t>
            </a:r>
          </a:p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Geneze směny probíhala od naturální směny až po </a:t>
            </a:r>
            <a:r>
              <a:rPr lang="cs-CZ" sz="3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kvazipeníze</a:t>
            </a:r>
            <a:endParaRPr lang="cs-CZ" sz="3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- hotovostní a bezhotovostní forma</a:t>
            </a:r>
          </a:p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Důležitá je jejich ochrana před paděláním</a:t>
            </a:r>
          </a:p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Poptávka dána velikostí HDP a úrokové míry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76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b="1" dirty="0" smtClean="0"/>
              <a:t>Archiv autora</a:t>
            </a:r>
          </a:p>
          <a:p>
            <a:pPr marL="0" indent="0">
              <a:buNone/>
            </a:pPr>
            <a:r>
              <a:rPr lang="cs-CZ" sz="1900" b="1" i="1" dirty="0" smtClean="0"/>
              <a:t>Kolektiv autorů</a:t>
            </a:r>
            <a:r>
              <a:rPr lang="cs-CZ" sz="2000" b="1" i="1" dirty="0" smtClean="0"/>
              <a:t>. Přehled středoškolského učiva – Ekonomie – Univerzální příručka pro maturanty a uchazeče o studium na vysokých školách. </a:t>
            </a:r>
            <a:r>
              <a:rPr lang="cs-CZ" sz="2000" b="1" dirty="0" smtClean="0"/>
              <a:t>Praha: Orfeus, 1992. ISBN 80-8552-18-7, str. 65; 71.</a:t>
            </a:r>
          </a:p>
          <a:p>
            <a:pPr marL="0" indent="0">
              <a:buNone/>
            </a:pPr>
            <a:r>
              <a:rPr lang="cs-CZ" sz="2000" b="1" i="1" dirty="0" err="1" smtClean="0"/>
              <a:t>Sojka,M</a:t>
            </a:r>
            <a:r>
              <a:rPr lang="cs-CZ" sz="2000" b="1" i="1" dirty="0" smtClean="0"/>
              <a:t>.; </a:t>
            </a:r>
            <a:r>
              <a:rPr lang="cs-CZ" sz="2000" b="1" i="1" dirty="0" err="1" smtClean="0"/>
              <a:t>Pudlák,J</a:t>
            </a:r>
            <a:r>
              <a:rPr lang="cs-CZ" sz="2000" b="1" i="1" dirty="0" smtClean="0"/>
              <a:t>. Ekonomie pro střední školy. </a:t>
            </a:r>
            <a:r>
              <a:rPr lang="cs-CZ" sz="2000" b="1" dirty="0" smtClean="0"/>
              <a:t>Praha: Fortuna, 1994. ISBN 80-7168-115-6, druhé vydání, str. 117 – 119.</a:t>
            </a:r>
            <a:endParaRPr lang="cs-CZ" sz="2000" i="1" dirty="0" smtClean="0">
              <a:hlinkClick r:id="rId2"/>
            </a:endParaRP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://www.cnb.cz/cs/platidla/bankovky/animace.html</a:t>
            </a:r>
            <a:endParaRPr lang="cs-CZ" sz="2000" dirty="0"/>
          </a:p>
          <a:p>
            <a:pPr marL="0" indent="0">
              <a:buNone/>
            </a:pPr>
            <a:r>
              <a:rPr lang="cs-CZ" sz="2600" b="1" u="sng" dirty="0" smtClean="0"/>
              <a:t>Citace:</a:t>
            </a:r>
          </a:p>
          <a:p>
            <a:pPr marL="0" indent="0">
              <a:buNone/>
            </a:pPr>
            <a:r>
              <a:rPr lang="cs-CZ" sz="2000" b="1" dirty="0" smtClean="0"/>
              <a:t>Snímek č. 6: </a:t>
            </a:r>
            <a:r>
              <a:rPr lang="cs-CZ" sz="2000" b="1" i="1" dirty="0" smtClean="0"/>
              <a:t>Autor neznámý: Zlatý standard </a:t>
            </a:r>
            <a:r>
              <a:rPr lang="en-US" sz="2000" b="1" dirty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 smtClean="0"/>
              <a:t>1</a:t>
            </a:r>
            <a:r>
              <a:rPr lang="cs-CZ" sz="2000" b="1" dirty="0" smtClean="0"/>
              <a:t>1-</a:t>
            </a:r>
            <a:r>
              <a:rPr lang="cs-CZ" sz="2000" b="1" dirty="0" smtClean="0"/>
              <a:t>05</a:t>
            </a:r>
            <a:r>
              <a:rPr lang="en-US" sz="2000" b="1" dirty="0" smtClean="0"/>
              <a:t>]</a:t>
            </a:r>
            <a:r>
              <a:rPr lang="cs-CZ" sz="2000" b="1" dirty="0"/>
              <a:t>. Dostupný na </a:t>
            </a:r>
            <a:r>
              <a:rPr lang="en-US" sz="1800" b="1" dirty="0"/>
              <a:t>&lt;</a:t>
            </a:r>
            <a:r>
              <a:rPr lang="cs-CZ" sz="2000" dirty="0">
                <a:hlinkClick r:id="rId3"/>
              </a:rPr>
              <a:t> </a:t>
            </a:r>
            <a:r>
              <a:rPr lang="cs-CZ" sz="2000" dirty="0">
                <a:hlinkClick r:id="rId4"/>
              </a:rPr>
              <a:t>http://www.twicz.com/produkty-a-sluzby/zlato/zlaty-standard</a:t>
            </a:r>
            <a:r>
              <a:rPr lang="cs-CZ" sz="2000" dirty="0" smtClean="0">
                <a:hlinkClick r:id="rId4"/>
              </a:rPr>
              <a:t>/</a:t>
            </a:r>
            <a:r>
              <a:rPr lang="en-US" sz="2000" b="1" dirty="0" smtClean="0"/>
              <a:t>&gt;</a:t>
            </a:r>
            <a:endParaRPr lang="cs-CZ" sz="2000" b="1" u="sng" dirty="0" smtClean="0"/>
          </a:p>
          <a:p>
            <a:pPr marL="0" indent="0">
              <a:buNone/>
            </a:pPr>
            <a:r>
              <a:rPr lang="cs-CZ" sz="2000" b="1" dirty="0" smtClean="0"/>
              <a:t>Snímek č. 10: </a:t>
            </a:r>
            <a:r>
              <a:rPr lang="cs-CZ" sz="2000" b="1" i="1" dirty="0" smtClean="0"/>
              <a:t>Redakce(</a:t>
            </a:r>
            <a:r>
              <a:rPr lang="cs-CZ" sz="2000" b="1" i="1" dirty="0" err="1" smtClean="0"/>
              <a:t>jav</a:t>
            </a:r>
            <a:r>
              <a:rPr lang="cs-CZ" sz="2000" b="1" i="1" dirty="0" smtClean="0"/>
              <a:t>): Náležitosti obsahu směnky </a:t>
            </a:r>
            <a:r>
              <a:rPr lang="en-US" sz="2000" b="1" dirty="0" smtClean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 smtClean="0"/>
              <a:t>1</a:t>
            </a:r>
            <a:r>
              <a:rPr lang="cs-CZ" sz="2000" b="1" dirty="0" smtClean="0"/>
              <a:t>1-</a:t>
            </a:r>
            <a:r>
              <a:rPr lang="cs-CZ" sz="2000" b="1" dirty="0" smtClean="0"/>
              <a:t>05</a:t>
            </a:r>
            <a:r>
              <a:rPr lang="en-US" sz="2000" b="1" dirty="0" smtClean="0"/>
              <a:t>]</a:t>
            </a:r>
            <a:r>
              <a:rPr lang="cs-CZ" sz="2000" b="1" dirty="0"/>
              <a:t>. </a:t>
            </a:r>
            <a:r>
              <a:rPr lang="cs-CZ" sz="2000" b="1" dirty="0" smtClean="0"/>
              <a:t>Dostupný na </a:t>
            </a:r>
            <a:r>
              <a:rPr lang="en-US" sz="1800" b="1" dirty="0" smtClean="0"/>
              <a:t>&lt;</a:t>
            </a:r>
            <a:r>
              <a:rPr lang="cs-CZ" sz="2000" dirty="0">
                <a:hlinkClick r:id="rId3"/>
              </a:rPr>
              <a:t> http://</a:t>
            </a:r>
            <a:r>
              <a:rPr lang="cs-CZ" sz="2000" dirty="0" smtClean="0">
                <a:hlinkClick r:id="rId3"/>
              </a:rPr>
              <a:t>www.epravo.cz/top/soudni-rozhodnuti/nalezitosti-obsahu-smenky-77885.html</a:t>
            </a:r>
            <a:r>
              <a:rPr lang="en-US" sz="2000" b="1" dirty="0" smtClean="0"/>
              <a:t>&gt;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Snímek č. 12: </a:t>
            </a:r>
            <a:r>
              <a:rPr lang="cs-CZ" sz="2000" b="1" i="1" dirty="0" smtClean="0"/>
              <a:t>Autor neznámý: Necelá bankovka </a:t>
            </a:r>
            <a:r>
              <a:rPr lang="en-US" sz="2000" b="1" dirty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 smtClean="0"/>
              <a:t>1</a:t>
            </a:r>
            <a:r>
              <a:rPr lang="cs-CZ" sz="2000" b="1" smtClean="0"/>
              <a:t>1-</a:t>
            </a:r>
            <a:r>
              <a:rPr lang="cs-CZ" sz="2000" b="1" smtClean="0"/>
              <a:t>05</a:t>
            </a:r>
            <a:r>
              <a:rPr lang="en-US" sz="2000" b="1" smtClean="0"/>
              <a:t>]</a:t>
            </a:r>
            <a:r>
              <a:rPr lang="cs-CZ" sz="2000" b="1" dirty="0"/>
              <a:t>. Dostupný na </a:t>
            </a:r>
            <a:r>
              <a:rPr lang="en-US" sz="1800" b="1" dirty="0" smtClean="0"/>
              <a:t>&lt;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www.cnb.cz/cs/platidla/bankovky/poskozene_bankovky/forma_poskozeni_opotrebeni/necela_bankovka.html</a:t>
            </a:r>
            <a:r>
              <a:rPr lang="en-US" sz="2000" b="1" dirty="0" smtClean="0"/>
              <a:t>&gt;</a:t>
            </a:r>
            <a:endParaRPr lang="cs-CZ" sz="2000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  <a:hlinkClick r:id="rId5"/>
            </a:endParaRPr>
          </a:p>
          <a:p>
            <a:pPr marL="0" indent="0">
              <a:buNone/>
            </a:pPr>
            <a:endParaRPr lang="cs-CZ" sz="2000" dirty="0">
              <a:hlinkClick r:id="rId5"/>
            </a:endParaRP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7484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830</TotalTime>
  <Words>1089</Words>
  <Application>Microsoft Office PowerPoint</Application>
  <PresentationFormat>Předvádění na obrazovce (4:3)</PresentationFormat>
  <Paragraphs>156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Základní pojmy</vt:lpstr>
      <vt:lpstr>Funkce peněz</vt:lpstr>
      <vt:lpstr>Geneze směny</vt:lpstr>
      <vt:lpstr>Úkol č. 1</vt:lpstr>
      <vt:lpstr>Formy peněz I</vt:lpstr>
      <vt:lpstr>Formy peněz II</vt:lpstr>
      <vt:lpstr>Formy peněz III </vt:lpstr>
      <vt:lpstr>Úkol  č. 2</vt:lpstr>
      <vt:lpstr>Formy peněz IV</vt:lpstr>
      <vt:lpstr>Ochrana hotovostních peněz</vt:lpstr>
      <vt:lpstr>Úkol č. 3 a 4</vt:lpstr>
      <vt:lpstr>Poptávka po penězích</vt:lpstr>
      <vt:lpstr>Závěr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31</cp:revision>
  <dcterms:created xsi:type="dcterms:W3CDTF">2013-12-27T09:07:53Z</dcterms:created>
  <dcterms:modified xsi:type="dcterms:W3CDTF">2014-01-06T00:20:25Z</dcterms:modified>
</cp:coreProperties>
</file>