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7" r:id="rId10"/>
    <p:sldId id="266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86FF9-D201-45C4-8335-8A38FA09F81F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0F03B-4B2F-49C8-8232-062655FD11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5635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86FF9-D201-45C4-8335-8A38FA09F81F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0F03B-4B2F-49C8-8232-062655FD11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9613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86FF9-D201-45C4-8335-8A38FA09F81F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0F03B-4B2F-49C8-8232-062655FD11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9004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86FF9-D201-45C4-8335-8A38FA09F81F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0F03B-4B2F-49C8-8232-062655FD11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361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86FF9-D201-45C4-8335-8A38FA09F81F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0F03B-4B2F-49C8-8232-062655FD11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79551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86FF9-D201-45C4-8335-8A38FA09F81F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0F03B-4B2F-49C8-8232-062655FD11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7124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86FF9-D201-45C4-8335-8A38FA09F81F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0F03B-4B2F-49C8-8232-062655FD11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303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86FF9-D201-45C4-8335-8A38FA09F81F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0F03B-4B2F-49C8-8232-062655FD11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39003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86FF9-D201-45C4-8335-8A38FA09F81F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0F03B-4B2F-49C8-8232-062655FD11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38573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86FF9-D201-45C4-8335-8A38FA09F81F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0F03B-4B2F-49C8-8232-062655FD11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9805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86FF9-D201-45C4-8335-8A38FA09F81F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0F03B-4B2F-49C8-8232-062655FD11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55135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786FF9-D201-45C4-8335-8A38FA09F81F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10F03B-4B2F-49C8-8232-062655FD11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76158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urzy.cz/kurzy-men/kurzovni-listek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urzy.cz/kurzy-men/kurzovni-listek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urzy.cz/kurzy-men/kurzovni-liste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6188560"/>
              </p:ext>
            </p:extLst>
          </p:nvPr>
        </p:nvGraphicFramePr>
        <p:xfrm>
          <a:off x="467544" y="2492894"/>
          <a:ext cx="8136904" cy="39890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128000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Marcela Zahrádková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VY_62_INOVACE_01B_16_Měna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Finanční gramotnost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2.11.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6453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b="1" dirty="0"/>
              <a:t>Materiál je určen pro žáky v předmětu „Seminář z ekonomie – finanční gramotnost“</a:t>
            </a:r>
          </a:p>
          <a:p>
            <a:r>
              <a:rPr lang="cs-CZ" b="1" dirty="0"/>
              <a:t>Žáci se seznamují s pojmy </a:t>
            </a:r>
            <a:r>
              <a:rPr lang="cs-CZ" b="1" dirty="0" smtClean="0"/>
              <a:t>měna, valuty, devizy, kurzy nákup, prodej a střed; zhodnocení a znehodnocení měny, revalvace a devalvace měny</a:t>
            </a:r>
          </a:p>
          <a:p>
            <a:r>
              <a:rPr lang="cs-CZ" b="1" dirty="0" smtClean="0"/>
              <a:t>Na </a:t>
            </a:r>
            <a:r>
              <a:rPr lang="cs-CZ" b="1" dirty="0"/>
              <a:t>základě získaných poznatků </a:t>
            </a:r>
            <a:r>
              <a:rPr lang="cs-CZ" b="1" dirty="0" smtClean="0"/>
              <a:t>plní úkoly 1-3 zadané na snímcích 6-8. Snímek </a:t>
            </a:r>
            <a:r>
              <a:rPr lang="cs-CZ" b="1" dirty="0"/>
              <a:t>7</a:t>
            </a:r>
            <a:r>
              <a:rPr lang="cs-CZ" b="1" dirty="0" smtClean="0"/>
              <a:t> obsahuje i správné řešení</a:t>
            </a:r>
          </a:p>
          <a:p>
            <a:r>
              <a:rPr lang="cs-CZ" b="1" dirty="0" smtClean="0"/>
              <a:t>Cílem </a:t>
            </a:r>
            <a:r>
              <a:rPr lang="cs-CZ" b="1" dirty="0"/>
              <a:t>je </a:t>
            </a:r>
            <a:r>
              <a:rPr lang="cs-CZ" b="1" dirty="0" smtClean="0"/>
              <a:t>pochopení principu směny národních měn, kompetence ke správnému rozhodnutí při nákupu, prodeji či vedení účtu v cizích měnách a získání vědomostí o možnostech centrální banky ovlivňovat zhodnocení či znehodnocení měny, popřípadě provádět devalvaci či revalvaci měny kvůli inflaci či hospodářskému růstu</a:t>
            </a:r>
          </a:p>
          <a:p>
            <a:r>
              <a:rPr lang="cs-CZ" b="1" dirty="0" smtClean="0"/>
              <a:t>Časová </a:t>
            </a:r>
            <a:r>
              <a:rPr lang="cs-CZ" b="1" dirty="0"/>
              <a:t>dotace –  cca </a:t>
            </a:r>
            <a:r>
              <a:rPr lang="cs-CZ" b="1" dirty="0" smtClean="0"/>
              <a:t>45 minut</a:t>
            </a:r>
            <a:endParaRPr lang="cs-CZ" b="1" dirty="0"/>
          </a:p>
          <a:p>
            <a:endParaRPr lang="cs-CZ" b="1" dirty="0"/>
          </a:p>
          <a:p>
            <a:pPr marL="0" indent="0" algn="ctr">
              <a:buNone/>
            </a:pPr>
            <a:r>
              <a:rPr lang="cs-CZ" sz="5400" b="1" dirty="0">
                <a:solidFill>
                  <a:srgbClr val="FF0000"/>
                </a:solidFill>
              </a:rPr>
              <a:t>Materiál je určen k interaktivní </a:t>
            </a:r>
            <a:r>
              <a:rPr lang="cs-CZ" sz="5400" b="1" dirty="0" smtClean="0">
                <a:solidFill>
                  <a:srgbClr val="FF0000"/>
                </a:solidFill>
              </a:rPr>
              <a:t>výuce</a:t>
            </a:r>
            <a:endParaRPr lang="cs-CZ" sz="5400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549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pojmy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Měna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Valuty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Devizy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Kurz nákup, prodej, střed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Kurzovní lístek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Zhodnocení a znehodnocení měny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Revalvace a devalvace měny</a:t>
            </a:r>
          </a:p>
          <a:p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32939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Měna, valuty a devizy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Měna</a:t>
            </a:r>
          </a:p>
          <a:p>
            <a:pPr marL="0" indent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Soustava bankovek a mincí používaných na území státu.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Valuty</a:t>
            </a:r>
          </a:p>
          <a:p>
            <a:pPr marL="0" indent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Cizí měny v hotovosti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Devizy</a:t>
            </a:r>
          </a:p>
          <a:p>
            <a:pPr marL="0" indent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Cizí měny v bezhotovostní formě (na účtu v bance)</a:t>
            </a:r>
          </a:p>
          <a:p>
            <a:pPr marL="0" indent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Valuty a devizy můžeme získat výměnou za české koruny. Poměr, za který je můžeme vyměnit, se nazývá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kurz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6845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Kurzovní lístek obchodní banky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Kurzovní lístek nalezneme v každé bance či směnárně, nebo na internetu.</a:t>
            </a:r>
          </a:p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Rozlišuje se kurz pro valuty, devizy a kurz „střed“.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Kurz „nákup“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označuje poměr, za který banka nakupuje cizí měnu.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Kurz „prodej“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označuje poměr, za který banka prodává cizí měnu.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Kurz nákup je vždy nižší, než kurz prodej (rozdíl je zdrojem zisku banky).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Kurz „střed“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určen pro zúčtování některých plateb (platební karty), stanoven výší směnného kurzu ČNB.</a:t>
            </a:r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9951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Kurzovní lístky komerčních bank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www.kurzy.cz/kurzy-men/kurzovni-listek/</a:t>
            </a:r>
            <a:endParaRPr lang="cs-CZ" sz="2400" dirty="0" smtClean="0"/>
          </a:p>
          <a:p>
            <a:pPr marL="0" indent="0" algn="ctr">
              <a:buNone/>
            </a:pPr>
            <a:r>
              <a:rPr lang="cs-CZ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 č. 1 :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výše uvedených stránkách porovnejte kurzovní lístky jednotlivých komerčních bank a rozhodněte:</a:t>
            </a:r>
          </a:p>
          <a:p>
            <a:pPr marL="457200" indent="-457200" algn="ctr">
              <a:buAutoNum type="arabicPeriod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které z bank byste nejvýhodněji nakoupili 1000,- EUR v hotovosti a kolik byste za tuto transakci zaplatili českých korun.</a:t>
            </a:r>
          </a:p>
          <a:p>
            <a:pPr marL="457200" indent="-457200" algn="ctr">
              <a:buAutoNum type="arabicPeriod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které z bank byste nejvýhodněji uložili na účet 1000,- EUR a kolika českým korunám by tato částka byla ekvivalentem.</a:t>
            </a:r>
          </a:p>
          <a:p>
            <a:pPr marL="457200" indent="-457200" algn="ctr">
              <a:buAutoNum type="arabicPeriod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které z bank byste nejvýhodněji vyměnili svých 1000,- EUR v hotovosti za české koruny a kolik českých korun byste za tuto částku obdrželi.</a:t>
            </a:r>
          </a:p>
          <a:p>
            <a:pPr marL="0" indent="0" algn="ctr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21708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Kurzovní lístky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Směnit  měnu lze kromě komerčních bank i ve směnárnách (ne však mince)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Směnárny i banky si často za tuto transakci účtují poplatky vyjádřené procentem z celkové částky</a:t>
            </a: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 č. 2</a:t>
            </a:r>
          </a:p>
          <a:p>
            <a:pPr marL="0" indent="0" algn="ctr">
              <a:buNone/>
            </a:pP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Vypočítejte, kde bude výhodnější nakoupit a kde prodat 700 USD, jestliže:</a:t>
            </a:r>
          </a:p>
          <a:p>
            <a:pPr marL="0" indent="0">
              <a:buNone/>
            </a:pPr>
            <a:r>
              <a:rPr lang="cs-CZ" sz="2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Banka 1: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kurz prodej 16,88, nákup 16,10; poplatky 2%</a:t>
            </a:r>
          </a:p>
          <a:p>
            <a:pPr marL="0" indent="0">
              <a:buNone/>
            </a:pPr>
            <a:r>
              <a:rPr lang="cs-CZ" sz="2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Banka 2: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kurz prodej 16,52, nákup 15,71; poplatky 2,5%</a:t>
            </a:r>
          </a:p>
          <a:p>
            <a:pPr marL="0" indent="0">
              <a:buNone/>
            </a:pPr>
            <a:r>
              <a:rPr lang="cs-CZ" sz="26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 </a:t>
            </a:r>
            <a:r>
              <a:rPr lang="cs-CZ" sz="2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nákup valut je výhodnější u banky 2; prodej u banky 1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28059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Kurzovní lístek ČNB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ČNB vydává kurzovní lístek, i když za jiným účelem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Používají ho firmy pro účetnictví, celníci či ČSÚ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Obsahuje jen jeden, tzv. směnný (úřední) kurz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 je základem pro stanovení kurzů měn komerčních bank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 č. 3 :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Prostudujte na níže uvedených webových stránkách kurzovní lístek ČNB a komerčních bank a rozhodněte, zda je kurz „střed“ komerčních bank stejný, jako u ČNB. Pokud tomu tak není, zdůvodněte proč.</a:t>
            </a:r>
          </a:p>
          <a:p>
            <a:pPr marL="0" indent="0" algn="ctr">
              <a:buNone/>
            </a:pPr>
            <a:r>
              <a:rPr lang="cs-CZ" sz="2400" dirty="0">
                <a:hlinkClick r:id="rId2"/>
              </a:rPr>
              <a:t>http://www.kurzy.cz/kurzy-men/kurzovni-listek/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40080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Pohyby kurzů měn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Velikost kurzu v tržní ekonomice je dána poptávkou a nabídkou po národních měnách na finančním trhu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Centrální banka ovlivňuje tyto veličiny nákupem či prodejem národní měny či měn jiných států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Pokles kurzu znamená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znehodnocení měny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Zvýšení kurzu znamená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zhodnocení měny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„umělé“ (centrální bankou dané) zhodnocení nazýváme revalvací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„umělé“ (centrální bankou dané)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znehodnocení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nazýváme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devalvací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Centrální banka používá tento nástroj k ovlivnění inflace a hospodářského růstu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8672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Měna daného státu se směňuje za měnu jiného státu v poměru, který nazýváme kurz měny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Rozlišujeme valuty a devizy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Rozlišujeme kurzy nákupu a prodeje (vždy z pohledu banky!)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Kurz střed je směnný kurz centrální banky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Velikost kurzu dána poptávkou a nabídkou národní měny na trhu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Pohyby kurzu – zhodnocení a znehodnocení měny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Umělé ovlivnění kurzu – devalvace a revalvace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5612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/>
              <a:t>KLINSKÝ,P.; CHROMÁ,D.; TESAŘOVÁ,S. aj. </a:t>
            </a:r>
            <a:r>
              <a:rPr lang="cs-CZ" sz="2000" b="1" i="1" dirty="0"/>
              <a:t>Finanční gramotnost - obsah a příklady z praxe škol. </a:t>
            </a:r>
            <a:r>
              <a:rPr lang="cs-CZ" sz="2000" b="1" dirty="0"/>
              <a:t>Národní ústav odborného vzdělávání. Praha: NÚOV, 2008. ISBN 978-80-87063-13-2, str. </a:t>
            </a:r>
            <a:r>
              <a:rPr lang="cs-CZ" sz="2000" b="1" dirty="0" smtClean="0"/>
              <a:t>39 </a:t>
            </a:r>
            <a:r>
              <a:rPr lang="cs-CZ" sz="2000" b="1" dirty="0"/>
              <a:t>– </a:t>
            </a:r>
            <a:r>
              <a:rPr lang="cs-CZ" sz="2000" b="1" dirty="0" smtClean="0"/>
              <a:t>42.</a:t>
            </a:r>
            <a:endParaRPr lang="cs-CZ" sz="2000" b="1" dirty="0"/>
          </a:p>
          <a:p>
            <a:pPr marL="0" indent="0">
              <a:buNone/>
            </a:pPr>
            <a:r>
              <a:rPr lang="cs-CZ" sz="2000" b="1" dirty="0"/>
              <a:t>Archiv </a:t>
            </a:r>
            <a:r>
              <a:rPr lang="cs-CZ" sz="2000" b="1" dirty="0" smtClean="0"/>
              <a:t>autora</a:t>
            </a:r>
          </a:p>
          <a:p>
            <a:pPr marL="0" indent="0">
              <a:buNone/>
            </a:pPr>
            <a:r>
              <a:rPr lang="cs-CZ" sz="2000" b="1" dirty="0"/>
              <a:t>Snímek č. </a:t>
            </a:r>
            <a:r>
              <a:rPr lang="cs-CZ" sz="2000" b="1" dirty="0" smtClean="0"/>
              <a:t>6 a 8 </a:t>
            </a:r>
            <a:r>
              <a:rPr lang="cs-CZ" sz="2000" b="1" dirty="0"/>
              <a:t>: </a:t>
            </a:r>
            <a:r>
              <a:rPr lang="cs-CZ" sz="2000" b="1" i="1" dirty="0"/>
              <a:t>Autor neznámý. </a:t>
            </a:r>
            <a:r>
              <a:rPr lang="cs-CZ" sz="2000" b="1" i="1" dirty="0" smtClean="0"/>
              <a:t>Kurzovní lístek – kurzovní lístky všech bank </a:t>
            </a:r>
            <a:r>
              <a:rPr lang="en-US" sz="2000" b="1" dirty="0" smtClean="0"/>
              <a:t>[</a:t>
            </a:r>
            <a:r>
              <a:rPr lang="cs-CZ" sz="2000" b="1" dirty="0"/>
              <a:t>on line</a:t>
            </a:r>
            <a:r>
              <a:rPr lang="en-US" sz="2000" b="1" dirty="0"/>
              <a:t>]. [cit. 2013</a:t>
            </a:r>
            <a:r>
              <a:rPr lang="cs-CZ" sz="2000" b="1" dirty="0"/>
              <a:t>-</a:t>
            </a:r>
            <a:r>
              <a:rPr lang="en-US" sz="2000" b="1" dirty="0" smtClean="0"/>
              <a:t>1</a:t>
            </a:r>
            <a:r>
              <a:rPr lang="cs-CZ" sz="2000" b="1" dirty="0" smtClean="0"/>
              <a:t>1-02</a:t>
            </a:r>
            <a:r>
              <a:rPr lang="en-US" sz="2000" b="1" dirty="0" smtClean="0"/>
              <a:t>]</a:t>
            </a:r>
            <a:r>
              <a:rPr lang="cs-CZ" sz="2000" b="1" dirty="0"/>
              <a:t>. Dostupný na </a:t>
            </a:r>
            <a:r>
              <a:rPr lang="en-US" sz="2000" b="1" dirty="0" smtClean="0"/>
              <a:t>&lt;</a:t>
            </a:r>
            <a:r>
              <a:rPr lang="cs-CZ" sz="2000" dirty="0">
                <a:hlinkClick r:id="rId2"/>
              </a:rPr>
              <a:t>http://www.kurzy.cz/kurzy-men/kurzovni-listek</a:t>
            </a:r>
            <a:r>
              <a:rPr lang="cs-CZ" sz="2000" dirty="0" smtClean="0">
                <a:hlinkClick r:id="rId2"/>
              </a:rPr>
              <a:t>/</a:t>
            </a:r>
            <a:r>
              <a:rPr lang="en-US" sz="2000" b="1" dirty="0" smtClean="0"/>
              <a:t>&gt;</a:t>
            </a:r>
            <a:endParaRPr lang="cs-CZ" sz="2000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1647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813</Words>
  <Application>Microsoft Office PowerPoint</Application>
  <PresentationFormat>Předvádění na obrazovce (4:3)</PresentationFormat>
  <Paragraphs>86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Základní pojmy</vt:lpstr>
      <vt:lpstr>Měna, valuty a devizy</vt:lpstr>
      <vt:lpstr>Kurzovní lístek obchodní banky</vt:lpstr>
      <vt:lpstr>Kurzovní lístky komerčních bank</vt:lpstr>
      <vt:lpstr>Kurzovní lístky II</vt:lpstr>
      <vt:lpstr>Kurzovní lístek ČNB</vt:lpstr>
      <vt:lpstr>Pohyby kurzů měn</vt:lpstr>
      <vt:lpstr>Závěr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 Zahrádka</dc:creator>
  <cp:lastModifiedBy>Jaroslav Zahrádka</cp:lastModifiedBy>
  <cp:revision>14</cp:revision>
  <dcterms:created xsi:type="dcterms:W3CDTF">2014-01-03T15:58:14Z</dcterms:created>
  <dcterms:modified xsi:type="dcterms:W3CDTF">2014-01-05T22:59:59Z</dcterms:modified>
</cp:coreProperties>
</file>