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77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041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206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892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402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881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52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444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736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18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170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AA917-5637-4636-8FFF-60F486C7C020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E61F1-AAFE-4BF0-8631-25519D7CC5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87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dohled_financni_trh/vykon_dohledu/informacni_povinnosti/uverejnovani_druzstevni_zalozny.html" TargetMode="External"/><Relationship Id="rId2" Type="http://schemas.openxmlformats.org/officeDocument/2006/relationships/hyperlink" Target="http://www.cnb.cz/cs/dohled_financni_trh/vykon_dohledu/informacni_povinnosti/uverejnovani_banky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dohled_financni_trh/vykon_dohledu/informacni_povinnosti/uverejnovani_banky.html" TargetMode="External"/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nb.cz/cs/dohled_financni_trh/vykon_dohledu/informacni_povinnosti/uverejnovani_druzstevni_zalozn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869434"/>
              </p:ext>
            </p:extLst>
          </p:nvPr>
        </p:nvGraphicFramePr>
        <p:xfrm>
          <a:off x="467544" y="2492894"/>
          <a:ext cx="8136904" cy="4087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VY_62_INOVACE_01B_18_Instituce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inanční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ho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trhu_komerční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banky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1.12. 2013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596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800" b="1" dirty="0"/>
              <a:t>Materiál je určen pro žáky v předmětu „Seminář z ekonomie – finanční gramotnost“</a:t>
            </a:r>
          </a:p>
          <a:p>
            <a:r>
              <a:rPr lang="cs-CZ" sz="3800" b="1" dirty="0"/>
              <a:t>Žáci se seznamují s pojmy </a:t>
            </a:r>
            <a:r>
              <a:rPr lang="cs-CZ" sz="3800" b="1" dirty="0" smtClean="0"/>
              <a:t>obchodní banka, kampelička, úroková marže, aktivní a pasivní operace OB, termínovaný vklad, různé druhy úvěrů, zajištění úvěrů, druhy bankovních služeb apod.</a:t>
            </a:r>
          </a:p>
          <a:p>
            <a:r>
              <a:rPr lang="cs-CZ" sz="3800" b="1" dirty="0" smtClean="0"/>
              <a:t>Žáci využívají on line prostředí při vytváření představy o struktuře obchodních bank a družstevních záložen v ČR</a:t>
            </a:r>
          </a:p>
          <a:p>
            <a:r>
              <a:rPr lang="cs-CZ" sz="3800" b="1" dirty="0" smtClean="0"/>
              <a:t>Snímek č. 11 obsahuje otázky k opakování včetně správného řešení</a:t>
            </a:r>
          </a:p>
          <a:p>
            <a:r>
              <a:rPr lang="cs-CZ" sz="3800" b="1" dirty="0" smtClean="0"/>
              <a:t>Cílem </a:t>
            </a:r>
            <a:r>
              <a:rPr lang="cs-CZ" sz="3800" b="1" dirty="0"/>
              <a:t>je </a:t>
            </a:r>
            <a:r>
              <a:rPr lang="cs-CZ" sz="3800" b="1" dirty="0" smtClean="0"/>
              <a:t>získání kompetence k vytvoření reálné představy o principu a cílech fungování OB</a:t>
            </a:r>
          </a:p>
          <a:p>
            <a:r>
              <a:rPr lang="cs-CZ" sz="3800" b="1" dirty="0" smtClean="0"/>
              <a:t>Časová </a:t>
            </a:r>
            <a:r>
              <a:rPr lang="cs-CZ" sz="3800" b="1" dirty="0"/>
              <a:t>dotace –  cca </a:t>
            </a:r>
            <a:r>
              <a:rPr lang="cs-CZ" sz="3800" b="1" dirty="0" smtClean="0"/>
              <a:t>45 minut</a:t>
            </a:r>
            <a:endParaRPr lang="cs-CZ" sz="3800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575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banka, družstevní záložna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 a pasivní operace OB, služby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Úroková marže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Termínovaný vklad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druhy úvěrů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Zajištění úvěrů</a:t>
            </a:r>
          </a:p>
        </p:txBody>
      </p:sp>
    </p:spTree>
    <p:extLst>
      <p:ext uri="{BB962C8B-B14F-4D97-AF65-F5344CB8AC3E}">
        <p14:creationId xmlns:p14="http://schemas.microsoft.com/office/powerpoint/2010/main" val="21241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Komerční (obchodní) banka a kampelička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je úvěrově finanční instituce, která soustřeďuje volné peníze a následně je půjčuje za účelem dosažení zisku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Kampelička – družstevní záložna – je obdoba OB, rozdíl je v tom, že kampeličku řídí členové družstva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Zdrojem zisku úroková marže – rozdíl mezi úrokem z úvěru a vkladu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dobou roste vliv placených služeb poskytovaných bankou, které generují větší zisky než úrokové marže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401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Pasivní úvěrové operace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přijímá vklady, je v dlužnické pozici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Vklady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Netermínované (na viděnou)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klient je kdykoliv může vybrat – nízké % úročení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na pevný termín – termínované účty, vkladní knížky (výpovědní lhůty) – při porušení sankce, ale vyšší úročení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Korunové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Devizové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zákona pojištěny do výše náhrady 90%,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ekvivalentu 25 000 EUR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21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Pasivní úvěrové operace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Jiné zdroje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Úvěry od CB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refinanční operace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sazba), lombardní úvěr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Úvěry od KB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korunové úvěry za sazbu PRIBOR (dána CB) – denní až roční úvěry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 bankovních obligací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větší banky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 hypotečních zástavních listů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nutná hypotekární licence (v ČR 10 bank)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64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Aktivní úvěrové operace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vystupuje v roli věřitele, poskytuje úvěry na základě smluvního vztahu (není na ně nárok)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sleduje dva cíle – výnosnost  a návratnost</a:t>
            </a:r>
          </a:p>
          <a:p>
            <a:pPr marL="0" indent="0" algn="ctr">
              <a:buNone/>
            </a:pP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úvěrů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Kontokorentní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kombinace běžného účtu s možností čerpat krátkodobý úvěr do výše úvěrového limitu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Eskontní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souvisí s odkoupením směnky klienta před dobou splatnosti bankou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Akceptační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banka neposkytne přímo peníze, ale akceptuje cizí směnku vystavenou klientem (dává jej jen nejlepším klientům)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Revolvingový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umožnění opakovaného čerpání úvěru bez nové smlouvy o úvěru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Lombardní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jištěný zástavou movité věci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Hypoteční úvěr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jištěný zástavou nemovitosti</a:t>
            </a:r>
          </a:p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Spotřební půjčky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42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Aktivní úvěrové operace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Speciální forma úvěru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Faktoring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odkup krátkodobých pohledávek (do jednoho roku)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Forfaiting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odkup dlouhodobých pohledávek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Zajištění návratnosti úvěru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Bonita klienta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Podnikatelský záměr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Likvidita – schopnost přeměny majetku na hotovost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Zástava nemovitosti či movitosti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Ručitelé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Vinkulace (zablokování) vkladu dlužníka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Postoupení pohledávek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18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Bankovní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Zakládání a vedení účtů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Bezhotovostní platební styk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Platební karty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Šeky</a:t>
            </a:r>
          </a:p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Homebanking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Směnárenská činnost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Devizové operace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Zprostředkování obchodů s cennými papíry pro klienty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Bezpečnostní schránky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Poradenské služby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81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www.cnb.cz/cs/dohled_financni_trh/vykon_dohledu/informacni_povinnosti/uverejnovani_banky.html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výše uvedeném dokumentu zjistěte, kolik obchodních bank v současnosti registruje ČNB v ČR.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Odpověď: 23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www.cnb.cz/cs/dohled_financni_trh/vykon_dohledu/informacni_povinnosti/uverejnovani_druzstevni_zalozny.html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výše uvedeném dokumentu zjistěte, kolik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družstevních záložen, vykonávajících činnost obchodních bank, 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registruje ČNB v ČR.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Odpověď: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Vypište na tabuli digitálním perem 5 pro vás nejznámějších obchodních bank.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7475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    Co je to obchodní banka?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úvěrová instituce.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Jakého cíle chce dosáhnout?</a:t>
            </a:r>
          </a:p>
          <a:p>
            <a:pPr marL="514350" indent="-514350">
              <a:buAutoNum type="arabicPeriod" startAt="2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Zisku.</a:t>
            </a:r>
          </a:p>
          <a:p>
            <a:pPr marL="514350" indent="-514350">
              <a:buAutoNum type="arabicPeriod" startAt="2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zdrojem zisku OB?</a:t>
            </a:r>
          </a:p>
          <a:p>
            <a:pPr marL="514350" indent="-514350">
              <a:buAutoNum type="arabicPeriod" startAt="3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mezi úrokovou sazbou z úvěru a vkladu, sekundárně poskytování služeb.</a:t>
            </a:r>
          </a:p>
          <a:p>
            <a:pPr marL="514350" indent="-514350">
              <a:buAutoNum type="arabicPeriod" startAt="3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základní druhy vkladů v OB?</a:t>
            </a:r>
          </a:p>
          <a:p>
            <a:pPr marL="514350" indent="-514350">
              <a:buAutoNum type="arabicPeriod" startAt="4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viděnou, termínované, korunové, devizové.</a:t>
            </a:r>
          </a:p>
          <a:p>
            <a:pPr marL="514350" indent="-514350">
              <a:buAutoNum type="arabicPeriod" startAt="4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vklady v ČR pojištěny?</a:t>
            </a:r>
          </a:p>
          <a:p>
            <a:pPr marL="514350" indent="-514350">
              <a:buAutoNum type="arabicPeriod" startAt="5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Ano, 90%, ale pouze do výše ekvivalentu 25tis. EUR.</a:t>
            </a:r>
          </a:p>
          <a:p>
            <a:pPr marL="514350" indent="-514350">
              <a:buAutoNum type="arabicPeriod" startAt="5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Uveďte alespoň  4 druhy aktivních úvěrových operací.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      Např. revolvingový, kontokorentní, lombardní či hypoteční úvěr.</a:t>
            </a:r>
          </a:p>
          <a:p>
            <a:pPr marL="514350" indent="-514350">
              <a:buAutoNum type="arabicPeriod" startAt="7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nástroje zajištění úvěru?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      Např. bonita klienta, vinkulace, likvidita, zástava nemovitosti, ručitelé…</a:t>
            </a:r>
          </a:p>
          <a:p>
            <a:pPr marL="514350" indent="-514350">
              <a:buAutoNum type="arabicPeriod" startAt="8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mohou poskytovat obchodní banky služby?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      Bezpečnostní schránky, vedení účtů, platební styk, platební karty, pojištění,…</a:t>
            </a:r>
          </a:p>
          <a:p>
            <a:pPr marL="514350" indent="-514350">
              <a:buAutoNum type="arabicPeriod" startAt="7"/>
            </a:pPr>
            <a:endParaRPr lang="cs-CZ" dirty="0" smtClean="0"/>
          </a:p>
          <a:p>
            <a:pPr marL="514350" indent="-514350">
              <a:buAutoNum type="arabicPeriod" startAt="7"/>
            </a:pPr>
            <a:endParaRPr lang="cs-CZ" dirty="0" smtClean="0"/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91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banky jako finančně-úvěrové instituce vznikají za účelem dosahování zisku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Provádí pasivní a aktivní operace, poskytují služby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Zdrojem zisku je úroková marže, v poslední době ji kvantitativně předstihly poplatky za poskytování služeb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poskytování úvěrů je pro banku rozhodující zajištění návratnosti úvěru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46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b="1" dirty="0"/>
              <a:t>KLINSKÝ,P.; CHROMÁ,D.; TESAŘOVÁ,S. aj. </a:t>
            </a:r>
            <a:r>
              <a:rPr lang="cs-CZ" sz="2400" b="1" i="1" dirty="0"/>
              <a:t>Finanční gramotnost - obsah a příklady z praxe škol. </a:t>
            </a:r>
            <a:r>
              <a:rPr lang="cs-CZ" sz="2400" b="1" dirty="0"/>
              <a:t>Národní ústav odborného vzdělávání. Praha: NÚOV, 2008. ISBN 978-80-87063-13-2, str. </a:t>
            </a:r>
            <a:r>
              <a:rPr lang="cs-CZ" sz="2400" b="1" dirty="0" smtClean="0"/>
              <a:t>45 </a:t>
            </a:r>
            <a:r>
              <a:rPr lang="cs-CZ" sz="2400" b="1" dirty="0"/>
              <a:t>– </a:t>
            </a:r>
            <a:r>
              <a:rPr lang="cs-CZ" sz="2400" b="1" dirty="0" smtClean="0"/>
              <a:t>46.</a:t>
            </a:r>
          </a:p>
          <a:p>
            <a:pPr marL="0" indent="0">
              <a:buNone/>
            </a:pPr>
            <a:r>
              <a:rPr lang="cs-CZ" sz="2400" b="1" dirty="0"/>
              <a:t>ŠVARCOVÁ,J. a kol. </a:t>
            </a:r>
            <a:r>
              <a:rPr lang="cs-CZ" sz="2400" b="1" i="1" dirty="0"/>
              <a:t>Ekonomie – stručný přehled.</a:t>
            </a:r>
            <a:r>
              <a:rPr lang="cs-CZ" sz="2400" b="1" dirty="0"/>
              <a:t> Zlín: CEED, 2013. ISBN 978-80-87301-17-3, str. </a:t>
            </a:r>
            <a:r>
              <a:rPr lang="cs-CZ" sz="2400" b="1" dirty="0" smtClean="0"/>
              <a:t>263-268.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Archiv </a:t>
            </a:r>
            <a:r>
              <a:rPr lang="cs-CZ" sz="2400" b="1" dirty="0" smtClean="0"/>
              <a:t>autora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http://www.cnb.cz</a:t>
            </a:r>
            <a:endParaRPr lang="cs-CZ" sz="2400" dirty="0"/>
          </a:p>
          <a:p>
            <a:pPr marL="0" indent="0">
              <a:buNone/>
            </a:pPr>
            <a:r>
              <a:rPr lang="cs-CZ" sz="2400" b="1" u="sng" dirty="0" smtClean="0"/>
              <a:t>Citace:</a:t>
            </a:r>
            <a:endParaRPr lang="cs-CZ" sz="2400" b="1" u="sng" dirty="0"/>
          </a:p>
          <a:p>
            <a:pPr marL="0" indent="0">
              <a:buNone/>
            </a:pPr>
            <a:r>
              <a:rPr lang="cs-CZ" sz="2400" b="1" dirty="0"/>
              <a:t>Snímek č. </a:t>
            </a:r>
            <a:r>
              <a:rPr lang="cs-CZ" sz="2400" b="1" dirty="0" smtClean="0"/>
              <a:t>10 </a:t>
            </a:r>
            <a:r>
              <a:rPr lang="cs-CZ" sz="2400" b="1" dirty="0"/>
              <a:t>: </a:t>
            </a:r>
            <a:r>
              <a:rPr lang="cs-CZ" sz="2400" b="1" i="1" dirty="0" smtClean="0"/>
              <a:t>ČNB.</a:t>
            </a:r>
            <a:r>
              <a:rPr lang="cs-CZ" sz="2400" b="1" i="1" dirty="0"/>
              <a:t> </a:t>
            </a:r>
            <a:r>
              <a:rPr lang="cs-CZ" sz="2400" b="1" i="1" dirty="0" smtClean="0"/>
              <a:t>Přehled odkazů na webové stránky bank obsahující povinné informace k uveřejnění </a:t>
            </a:r>
            <a:r>
              <a:rPr lang="en-US" sz="2400" b="1" dirty="0"/>
              <a:t>[</a:t>
            </a:r>
            <a:r>
              <a:rPr lang="cs-CZ" sz="2400" b="1" dirty="0"/>
              <a:t>on line</a:t>
            </a:r>
            <a:r>
              <a:rPr lang="en-US" sz="2400" b="1" dirty="0"/>
              <a:t>]. [cit. 2013</a:t>
            </a:r>
            <a:r>
              <a:rPr lang="cs-CZ" sz="2400" b="1" dirty="0"/>
              <a:t>-</a:t>
            </a:r>
            <a:r>
              <a:rPr lang="en-US" sz="2400" b="1" dirty="0" smtClean="0"/>
              <a:t>1</a:t>
            </a:r>
            <a:r>
              <a:rPr lang="cs-CZ" sz="2400" b="1" dirty="0" smtClean="0"/>
              <a:t>2-01</a:t>
            </a:r>
            <a:r>
              <a:rPr lang="en-US" sz="2400" b="1" dirty="0" smtClean="0"/>
              <a:t>]</a:t>
            </a:r>
            <a:r>
              <a:rPr lang="cs-CZ" sz="2400" b="1" dirty="0"/>
              <a:t>. Dostupný na </a:t>
            </a:r>
            <a:r>
              <a:rPr lang="en-US" sz="2400" b="1" dirty="0" smtClean="0"/>
              <a:t>&lt;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www.cnb.cz/cs/dohled_financni_trh/vykon_dohledu/informacni_povinnosti/uverejnovani_banky.html</a:t>
            </a:r>
            <a:r>
              <a:rPr lang="en-US" sz="2400" b="1" dirty="0" smtClean="0"/>
              <a:t>&gt;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Snímek č. 10 : </a:t>
            </a:r>
            <a:r>
              <a:rPr lang="cs-CZ" sz="2400" b="1" i="1" dirty="0"/>
              <a:t>ČNB. Přehled odkazů na webové stránky bank obsahující povinné informace k </a:t>
            </a:r>
            <a:r>
              <a:rPr lang="cs-CZ" sz="2400" b="1" i="1" dirty="0" smtClean="0"/>
              <a:t>uveřejnění </a:t>
            </a:r>
            <a:r>
              <a:rPr lang="en-US" sz="2400" b="1" dirty="0" smtClean="0"/>
              <a:t>[</a:t>
            </a:r>
            <a:r>
              <a:rPr lang="cs-CZ" sz="2400" b="1" dirty="0"/>
              <a:t>on line</a:t>
            </a:r>
            <a:r>
              <a:rPr lang="en-US" sz="2400" b="1" dirty="0"/>
              <a:t>]. [cit. 2013</a:t>
            </a:r>
            <a:r>
              <a:rPr lang="cs-CZ" sz="2400" b="1" dirty="0"/>
              <a:t>-</a:t>
            </a:r>
            <a:r>
              <a:rPr lang="en-US" sz="2400" b="1" dirty="0"/>
              <a:t>1</a:t>
            </a:r>
            <a:r>
              <a:rPr lang="cs-CZ" sz="2400" b="1" dirty="0"/>
              <a:t>2-01</a:t>
            </a:r>
            <a:r>
              <a:rPr lang="en-US" sz="2400" b="1" dirty="0"/>
              <a:t>]</a:t>
            </a:r>
            <a:r>
              <a:rPr lang="cs-CZ" sz="2400" b="1" dirty="0"/>
              <a:t>. Dostupný na </a:t>
            </a:r>
            <a:r>
              <a:rPr lang="en-US" sz="2400" b="1" dirty="0" smtClean="0"/>
              <a:t>&lt;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www.cnb.cz/cs/dohled_financni_trh/vykon_dohledu/informacni_povinnosti/uverejnovani_druzstevni_zalozny.html</a:t>
            </a:r>
            <a:r>
              <a:rPr lang="en-US" sz="2400" b="1" dirty="0" smtClean="0"/>
              <a:t>&gt;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68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939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Základní pojmy</vt:lpstr>
      <vt:lpstr>Komerční (obchodní) banka a kampelička</vt:lpstr>
      <vt:lpstr>Pasivní úvěrové operace I.</vt:lpstr>
      <vt:lpstr>Pasivní úvěrové operace II.</vt:lpstr>
      <vt:lpstr>Aktivní úvěrové operace I.</vt:lpstr>
      <vt:lpstr>Aktivní úvěrové operace II.</vt:lpstr>
      <vt:lpstr>Bankovní služby</vt:lpstr>
      <vt:lpstr>Úkol</vt:lpstr>
      <vt:lpstr>Opakování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16</cp:revision>
  <dcterms:created xsi:type="dcterms:W3CDTF">2014-01-05T10:47:37Z</dcterms:created>
  <dcterms:modified xsi:type="dcterms:W3CDTF">2014-01-05T23:00:26Z</dcterms:modified>
</cp:coreProperties>
</file>