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3" r:id="rId2"/>
    <p:sldId id="274" r:id="rId3"/>
    <p:sldId id="275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7" r:id="rId12"/>
    <p:sldId id="264" r:id="rId13"/>
    <p:sldId id="265" r:id="rId14"/>
    <p:sldId id="266" r:id="rId15"/>
    <p:sldId id="268" r:id="rId16"/>
    <p:sldId id="277" r:id="rId17"/>
    <p:sldId id="269" r:id="rId18"/>
    <p:sldId id="270" r:id="rId19"/>
    <p:sldId id="271" r:id="rId20"/>
    <p:sldId id="276" r:id="rId2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536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3922A8-4814-499F-8E1A-155521D8FC36}" type="datetimeFigureOut">
              <a:rPr lang="cs-CZ" smtClean="0"/>
              <a:t>5.1.2014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43FA6D-D3B0-4852-A594-A3D594785EF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700152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3922A8-4814-499F-8E1A-155521D8FC36}" type="datetimeFigureOut">
              <a:rPr lang="cs-CZ" smtClean="0"/>
              <a:t>5.1.2014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43FA6D-D3B0-4852-A594-A3D594785EF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844570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3922A8-4814-499F-8E1A-155521D8FC36}" type="datetimeFigureOut">
              <a:rPr lang="cs-CZ" smtClean="0"/>
              <a:t>5.1.2014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43FA6D-D3B0-4852-A594-A3D594785EF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6868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3922A8-4814-499F-8E1A-155521D8FC36}" type="datetimeFigureOut">
              <a:rPr lang="cs-CZ" smtClean="0"/>
              <a:t>5.1.2014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43FA6D-D3B0-4852-A594-A3D594785EF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562369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3922A8-4814-499F-8E1A-155521D8FC36}" type="datetimeFigureOut">
              <a:rPr lang="cs-CZ" smtClean="0"/>
              <a:t>5.1.2014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43FA6D-D3B0-4852-A594-A3D594785EF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401581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3922A8-4814-499F-8E1A-155521D8FC36}" type="datetimeFigureOut">
              <a:rPr lang="cs-CZ" smtClean="0"/>
              <a:t>5.1.2014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43FA6D-D3B0-4852-A594-A3D594785EF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078291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3922A8-4814-499F-8E1A-155521D8FC36}" type="datetimeFigureOut">
              <a:rPr lang="cs-CZ" smtClean="0"/>
              <a:t>5.1.2014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43FA6D-D3B0-4852-A594-A3D594785EF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579883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3922A8-4814-499F-8E1A-155521D8FC36}" type="datetimeFigureOut">
              <a:rPr lang="cs-CZ" smtClean="0"/>
              <a:t>5.1.2014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43FA6D-D3B0-4852-A594-A3D594785EF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563986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3922A8-4814-499F-8E1A-155521D8FC36}" type="datetimeFigureOut">
              <a:rPr lang="cs-CZ" smtClean="0"/>
              <a:t>5.1.2014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43FA6D-D3B0-4852-A594-A3D594785EF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090539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3922A8-4814-499F-8E1A-155521D8FC36}" type="datetimeFigureOut">
              <a:rPr lang="cs-CZ" smtClean="0"/>
              <a:t>5.1.2014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43FA6D-D3B0-4852-A594-A3D594785EF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666943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3922A8-4814-499F-8E1A-155521D8FC36}" type="datetimeFigureOut">
              <a:rPr lang="cs-CZ" smtClean="0"/>
              <a:t>5.1.2014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43FA6D-D3B0-4852-A594-A3D594785EF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230314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3922A8-4814-499F-8E1A-155521D8FC36}" type="datetimeFigureOut">
              <a:rPr lang="cs-CZ" smtClean="0"/>
              <a:t>5.1.2014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43FA6D-D3B0-4852-A594-A3D594785EF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582998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http://www.verejnydluh.cz/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hyperlink" Target="http://www.mesec.cz/dane/dan-z-prijmu/pruvodce/slevy-na-dani/" TargetMode="Externa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mesec.cz/dane/dan-z-prijmu/pruvodce/slevy-na-dani/" TargetMode="External"/><Relationship Id="rId2" Type="http://schemas.openxmlformats.org/officeDocument/2006/relationships/hyperlink" Target="http://www.verejnydluh.cz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908720"/>
            <a:ext cx="5407152" cy="1045464"/>
          </a:xfrm>
          <a:prstGeom prst="rect">
            <a:avLst/>
          </a:prstGeom>
        </p:spPr>
      </p:pic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34813559"/>
              </p:ext>
            </p:extLst>
          </p:nvPr>
        </p:nvGraphicFramePr>
        <p:xfrm>
          <a:off x="467544" y="2492894"/>
          <a:ext cx="8136904" cy="398904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40940"/>
                <a:gridCol w="6195964"/>
              </a:tblGrid>
              <a:tr h="128000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dirty="0" smtClean="0">
                          <a:solidFill>
                            <a:srgbClr val="2C3036"/>
                          </a:solidFill>
                          <a:latin typeface="Calibri" pitchFamily="34" charset="0"/>
                        </a:rPr>
                        <a:t>ŠKOLA: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dirty="0" smtClean="0">
                          <a:solidFill>
                            <a:srgbClr val="2C3036"/>
                          </a:solidFill>
                          <a:latin typeface="Calibri" pitchFamily="34" charset="0"/>
                        </a:rPr>
                        <a:t>Gymnázium, Chomutov, Mostecká 3000, příspěvková organizace</a:t>
                      </a:r>
                      <a:endParaRPr lang="cs-CZ" sz="1800" dirty="0"/>
                    </a:p>
                  </a:txBody>
                  <a:tcPr anchor="ctr"/>
                </a:tc>
              </a:tr>
              <a:tr h="541808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AUTOR: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Marcela Zahrádková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  <a:tr h="541808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NÁZEV: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VY_62_INOVACE_01B_20_Fiskální</a:t>
                      </a:r>
                      <a:r>
                        <a:rPr lang="cs-CZ" sz="1800" b="1" kern="1200" baseline="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 politika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  <a:tr h="541808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TEMA: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Finanční gramotnost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  <a:tr h="541808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ČÍSLO PROJEKTU: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CZ.1.07/1.5.00/34.0816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  <a:tr h="541808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DATUM TVORBY: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10.11</a:t>
                      </a:r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. 2013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716497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/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Anotace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cs-CZ" b="1" dirty="0"/>
              <a:t>Materiál je určen pro žáky v předmětu „Seminář z ekonomie – finanční gramotnost“</a:t>
            </a:r>
          </a:p>
          <a:p>
            <a:r>
              <a:rPr lang="cs-CZ" b="1" dirty="0"/>
              <a:t>Žáci se seznamují s pojmy </a:t>
            </a:r>
            <a:r>
              <a:rPr lang="cs-CZ" b="1" dirty="0" smtClean="0"/>
              <a:t>fiskální politika, veřejné rozpočty, státní rozpočet, státní dluh, příjmy a výdaje SR, daňový systém, daně z příjmů, majetkové daně</a:t>
            </a:r>
            <a:endParaRPr lang="cs-CZ" b="1" dirty="0" smtClean="0"/>
          </a:p>
          <a:p>
            <a:r>
              <a:rPr lang="cs-CZ" b="1" dirty="0" smtClean="0"/>
              <a:t>Na </a:t>
            </a:r>
            <a:r>
              <a:rPr lang="cs-CZ" b="1" dirty="0"/>
              <a:t>základě získaných poznatků </a:t>
            </a:r>
            <a:r>
              <a:rPr lang="cs-CZ" b="1" dirty="0" smtClean="0"/>
              <a:t>prostřednictvím digitálního pera  </a:t>
            </a:r>
            <a:r>
              <a:rPr lang="cs-CZ" b="1" dirty="0" smtClean="0"/>
              <a:t>či ústně plní </a:t>
            </a:r>
            <a:r>
              <a:rPr lang="cs-CZ" b="1" dirty="0" smtClean="0"/>
              <a:t>úkoly </a:t>
            </a:r>
            <a:r>
              <a:rPr lang="cs-CZ" b="1" dirty="0" smtClean="0"/>
              <a:t> </a:t>
            </a:r>
            <a:r>
              <a:rPr lang="cs-CZ" b="1" dirty="0" smtClean="0"/>
              <a:t>zadané na </a:t>
            </a:r>
            <a:r>
              <a:rPr lang="cs-CZ" b="1" dirty="0" smtClean="0"/>
              <a:t>snímcích 5; 6 a 16. Snímek 17 obsahuje správné řešení. Žáci </a:t>
            </a:r>
            <a:r>
              <a:rPr lang="cs-CZ" b="1" dirty="0" smtClean="0"/>
              <a:t>využívají on line prostředí k získání dalších vědomostí</a:t>
            </a:r>
          </a:p>
          <a:p>
            <a:r>
              <a:rPr lang="cs-CZ" b="1" dirty="0" smtClean="0"/>
              <a:t>Cílem </a:t>
            </a:r>
            <a:r>
              <a:rPr lang="cs-CZ" b="1" dirty="0"/>
              <a:t>je </a:t>
            </a:r>
            <a:r>
              <a:rPr lang="cs-CZ" b="1" dirty="0" smtClean="0"/>
              <a:t>získání kompetence k základní orientaci </a:t>
            </a:r>
            <a:r>
              <a:rPr lang="cs-CZ" b="1" dirty="0" smtClean="0"/>
              <a:t>v problematice zadlužování státu a výběru a velikosti jednotlivých daní. Dokáží vypočítat z hrubé mzdy mzdu čistou</a:t>
            </a:r>
          </a:p>
          <a:p>
            <a:r>
              <a:rPr lang="cs-CZ" b="1" dirty="0" smtClean="0"/>
              <a:t>Časová </a:t>
            </a:r>
            <a:r>
              <a:rPr lang="cs-CZ" b="1" dirty="0"/>
              <a:t>dotace –  cca </a:t>
            </a:r>
            <a:r>
              <a:rPr lang="cs-CZ" b="1" dirty="0" smtClean="0"/>
              <a:t>45 minut</a:t>
            </a:r>
            <a:endParaRPr lang="cs-CZ" b="1" dirty="0"/>
          </a:p>
          <a:p>
            <a:endParaRPr lang="cs-CZ" b="1" dirty="0"/>
          </a:p>
          <a:p>
            <a:pPr marL="0" indent="0" algn="ctr">
              <a:buNone/>
            </a:pPr>
            <a:r>
              <a:rPr lang="cs-CZ" sz="5400" b="1" dirty="0">
                <a:solidFill>
                  <a:srgbClr val="FF0000"/>
                </a:solidFill>
              </a:rPr>
              <a:t>Materiál je určen k interaktivní </a:t>
            </a:r>
            <a:r>
              <a:rPr lang="cs-CZ" sz="5400" b="1" dirty="0" smtClean="0">
                <a:solidFill>
                  <a:srgbClr val="FF0000"/>
                </a:solidFill>
              </a:rPr>
              <a:t>výuce</a:t>
            </a:r>
            <a:endParaRPr lang="cs-CZ" sz="5400" b="1" dirty="0">
              <a:solidFill>
                <a:srgbClr val="FF0000"/>
              </a:solidFill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550997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/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Základní pojmy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Fiskální politika</a:t>
            </a:r>
          </a:p>
          <a:p>
            <a:r>
              <a:rPr lang="cs-CZ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Veřejné rozpočty, státní rozpočet</a:t>
            </a:r>
          </a:p>
          <a:p>
            <a:r>
              <a:rPr lang="cs-CZ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Deficit státního rozpočtu</a:t>
            </a:r>
          </a:p>
          <a:p>
            <a:r>
              <a:rPr lang="cs-CZ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Státní dluh</a:t>
            </a:r>
          </a:p>
          <a:p>
            <a:r>
              <a:rPr lang="cs-CZ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Příjmy a výdaje SR</a:t>
            </a:r>
          </a:p>
          <a:p>
            <a:r>
              <a:rPr lang="cs-CZ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Daňový systém</a:t>
            </a:r>
          </a:p>
          <a:p>
            <a:r>
              <a:rPr lang="cs-CZ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Daně z příjmu</a:t>
            </a:r>
          </a:p>
          <a:p>
            <a:r>
              <a:rPr lang="cs-CZ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Majetkové daně</a:t>
            </a:r>
          </a:p>
          <a:p>
            <a:endParaRPr lang="cs-CZ" sz="4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cs-CZ" sz="4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7161832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/>
              <a:t>Fiskální politika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Hlavním cílem = přerozdělování finančních prostředků</a:t>
            </a:r>
          </a:p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Reguluje tím ekonomický  a sociální vývoj společnosti</a:t>
            </a:r>
          </a:p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Realizuje se pomocí veřejných rozpočtů</a:t>
            </a:r>
          </a:p>
          <a:p>
            <a:pPr marL="0" indent="0">
              <a:buNone/>
            </a:pPr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státní rozpočet – 77% z celkového počtu</a:t>
            </a:r>
          </a:p>
          <a:p>
            <a:pPr marL="0" indent="0">
              <a:buNone/>
            </a:pPr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rozpočty obcí a 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krajů – 23 %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7530366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/>
              <a:t>STÁTNÍ ROZPOČET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0" indent="0" algn="ctr">
              <a:buNone/>
            </a:pPr>
            <a:r>
              <a:rPr lang="cs-CZ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Dělení podle poměru příjmů a výdajů:</a:t>
            </a:r>
          </a:p>
          <a:p>
            <a:pPr marL="0" indent="0">
              <a:buNone/>
            </a:pPr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</a:t>
            </a:r>
            <a:r>
              <a:rPr lang="cs-CZ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a)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vyrovnaný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(příjmy = výdaje)</a:t>
            </a:r>
          </a:p>
          <a:p>
            <a:pPr marL="0" indent="0">
              <a:buNone/>
            </a:pPr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</a:t>
            </a:r>
            <a:r>
              <a:rPr lang="cs-CZ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b)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přebytkový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(příjmy </a:t>
            </a: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&gt; 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výdaje)</a:t>
            </a:r>
          </a:p>
          <a:p>
            <a:pPr marL="0" indent="0">
              <a:buNone/>
            </a:pPr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</a:t>
            </a:r>
            <a:r>
              <a:rPr lang="cs-CZ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c) schodkový 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 příjmy </a:t>
            </a: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&lt; 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výdaje) – většina států světa – schodek státního rozpočtu vytváří státní dluh – neekonomické, nezodpovědné, zadlužuje mladou 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generaci – opakováním vzniká státní (</a:t>
            </a:r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veřejný) dluh </a:t>
            </a:r>
            <a:endParaRPr lang="cs-CZ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r>
              <a:rPr lang="cs-CZ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Úkol: </a:t>
            </a:r>
            <a:r>
              <a:rPr lang="cs-CZ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 níže uvedených stránkách zjistěte aktuální výši státního dluhu, veřejných dluhů, poměru k HDP, velikosti dluhu na jednoho občana ČR a množství Kč, o které se zvětšil státní dluh během vaší návštěvy tohoto webu</a:t>
            </a:r>
            <a:endParaRPr lang="cs-CZ" b="1" dirty="0" smtClean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algn="ctr">
              <a:buNone/>
            </a:pPr>
            <a:r>
              <a:rPr lang="cs-CZ" dirty="0"/>
              <a:t> </a:t>
            </a:r>
            <a:r>
              <a:rPr lang="cs-CZ" dirty="0" smtClean="0"/>
              <a:t>        </a:t>
            </a:r>
            <a:r>
              <a:rPr lang="cs-CZ" dirty="0" smtClean="0">
                <a:hlinkClick r:id="rId2"/>
              </a:rPr>
              <a:t>http://www.verejnydluh.cz/</a:t>
            </a:r>
            <a:endParaRPr lang="cs-CZ" dirty="0" smtClean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840587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/>
              <a:t>Státní rozpočet a EU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cs-CZ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Evropská unie stanovila tzv. </a:t>
            </a:r>
            <a:r>
              <a:rPr lang="cs-CZ" b="1" i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konvergenční kritéria</a:t>
            </a:r>
            <a:r>
              <a:rPr lang="cs-CZ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jako podmínku pro vstup států do EU:</a:t>
            </a:r>
          </a:p>
          <a:p>
            <a:pPr marL="514350" indent="-514350">
              <a:buFont typeface="+mj-lt"/>
              <a:buAutoNum type="arabicPeriod"/>
            </a:pP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Schodek státního rozpočtu nesmí být vyšší než 3% HDP</a:t>
            </a:r>
          </a:p>
          <a:p>
            <a:pPr marL="514350" indent="-514350">
              <a:buFont typeface="+mj-lt"/>
              <a:buAutoNum type="arabicPeriod"/>
            </a:pP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Státní dluh nesmí přesáhnout 60% HDP</a:t>
            </a:r>
          </a:p>
          <a:p>
            <a:pPr marL="0" indent="0" algn="ctr">
              <a:buNone/>
            </a:pPr>
            <a:r>
              <a:rPr lang="cs-CZ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Splňuje ČR tato kritéria?</a:t>
            </a:r>
          </a:p>
          <a:p>
            <a:pPr marL="0" indent="0" algn="ctr">
              <a:buNone/>
            </a:pPr>
            <a:r>
              <a:rPr lang="cs-CZ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Jak tato kritéria splňuje Řecko, Itálie, Německo?</a:t>
            </a:r>
          </a:p>
          <a:p>
            <a:pPr marL="0" indent="0" algn="ctr">
              <a:buNone/>
            </a:pP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Zjisti za DÚ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4160997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cs-CZ" dirty="0" smtClean="0"/>
              <a:t>Příjmy státního rozpočtu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Daně</a:t>
            </a:r>
            <a:endParaRPr lang="cs-CZ" sz="4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Sociální </a:t>
            </a:r>
            <a:r>
              <a:rPr lang="cs-CZ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pojištění</a:t>
            </a:r>
          </a:p>
          <a:p>
            <a:r>
              <a:rPr lang="cs-CZ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Zdravotní pojištění</a:t>
            </a:r>
            <a:endParaRPr lang="cs-CZ" sz="4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Ostatní příjmy</a:t>
            </a:r>
            <a:endParaRPr lang="cs-CZ" sz="2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Příjmy z rozpočtu </a:t>
            </a:r>
            <a:r>
              <a:rPr lang="cs-CZ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EU</a:t>
            </a:r>
          </a:p>
          <a:p>
            <a:r>
              <a:rPr lang="cs-CZ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Mimořádné příjmy (privatizace)</a:t>
            </a:r>
            <a:endParaRPr lang="cs-CZ" sz="4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8998826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/>
              <a:t>Výdaje státního rozpočtu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Státní správa (úřady)</a:t>
            </a:r>
          </a:p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Obrana státu</a:t>
            </a:r>
          </a:p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Školství, zdravotnictví</a:t>
            </a:r>
          </a:p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Transfery (důchody, dávky)</a:t>
            </a:r>
          </a:p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Státní zakázky</a:t>
            </a:r>
          </a:p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Investice do životního prostředí</a:t>
            </a:r>
          </a:p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Investice do kultury</a:t>
            </a:r>
          </a:p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Odvody do rozpočtu EU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062155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/>
              <a:t>Daňový systém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Daň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= příjem veřejných rozpočtů, který ze zákona odčerpává část důchodu subjektu na nenávratném principu</a:t>
            </a:r>
          </a:p>
          <a:p>
            <a:r>
              <a:rPr lang="cs-CZ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Princip solidarity</a:t>
            </a:r>
          </a:p>
          <a:p>
            <a:r>
              <a:rPr lang="cs-CZ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Tlaky působící na daňový systém: </a:t>
            </a:r>
          </a:p>
          <a:p>
            <a:pPr marL="0" indent="0">
              <a:buNone/>
            </a:pPr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- stát chce vybrat co nejvíce (</a:t>
            </a:r>
            <a:r>
              <a:rPr lang="cs-CZ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Lafferova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křivka)</a:t>
            </a:r>
          </a:p>
          <a:p>
            <a:pPr marL="0" indent="0">
              <a:buNone/>
            </a:pPr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- občané a firmy chtějí odvádět co nejméně </a:t>
            </a:r>
          </a:p>
          <a:p>
            <a:pPr marL="0" indent="0">
              <a:buNone/>
            </a:pPr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(Den daňové 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svobody – v ČR v půlce června)</a:t>
            </a:r>
            <a:endParaRPr lang="cs-CZ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- sociální únosnost daní (daňové výjimky, úlevy)</a:t>
            </a:r>
          </a:p>
          <a:p>
            <a:pPr marL="0" indent="0">
              <a:buNone/>
            </a:pPr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- vymahatelnost a </a:t>
            </a:r>
            <a:r>
              <a:rPr lang="cs-CZ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vybíratelnost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0427717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cs-CZ" dirty="0" smtClean="0"/>
              <a:t>Základní pojmy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b="1" i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Poplatník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– fyzická či právnická osoba, z jejichž peněz je daň placena</a:t>
            </a:r>
          </a:p>
          <a:p>
            <a:r>
              <a:rPr lang="cs-CZ" b="1" i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Plátce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– fyzická či právnická osoba, která má ze zákona povinnost daň odvést státu</a:t>
            </a:r>
          </a:p>
          <a:p>
            <a:r>
              <a:rPr lang="cs-CZ" b="1" i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Základ daně 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částka, ze které se určitým % vypočítá daň</a:t>
            </a:r>
          </a:p>
          <a:p>
            <a:r>
              <a:rPr lang="cs-CZ" b="1" i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Daň</a:t>
            </a:r>
            <a:r>
              <a:rPr lang="cs-CZ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částka, kterou plátce odvede finančnímu úřadu</a:t>
            </a:r>
          </a:p>
          <a:p>
            <a:r>
              <a:rPr lang="cs-CZ" b="1" i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Sazba daně 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procentem vyjádřený poměr daně k základu daně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3902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/>
          <a:lstStyle/>
          <a:p>
            <a:r>
              <a:rPr lang="cs-CZ" b="1" dirty="0" smtClean="0"/>
              <a:t>Základní pojmy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484784"/>
            <a:ext cx="8229600" cy="4525963"/>
          </a:xfrm>
        </p:spPr>
        <p:txBody>
          <a:bodyPr>
            <a:normAutofit lnSpcReduction="10000"/>
          </a:bodyPr>
          <a:lstStyle/>
          <a:p>
            <a:r>
              <a:rPr lang="cs-CZ" sz="2800" b="1" i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Sleva na dani </a:t>
            </a:r>
            <a:r>
              <a:rPr lang="cs-CZ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snižuje konečnou vypočítanou daň </a:t>
            </a:r>
            <a:endParaRPr lang="cs-CZ" sz="2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endParaRPr lang="cs-CZ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r>
              <a:rPr lang="cs-CZ" sz="2400" dirty="0">
                <a:hlinkClick r:id="rId2"/>
              </a:rPr>
              <a:t>http://www.mesec.cz/dane/dan-z-prijmu/pruvodce/slevy-na-dani</a:t>
            </a:r>
            <a:r>
              <a:rPr lang="cs-CZ" sz="2400" dirty="0" smtClean="0">
                <a:hlinkClick r:id="rId2"/>
              </a:rPr>
              <a:t>/</a:t>
            </a:r>
            <a:endParaRPr lang="cs-CZ" sz="2400" dirty="0" smtClean="0"/>
          </a:p>
          <a:p>
            <a:r>
              <a:rPr lang="cs-CZ" b="1" i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Nezdanitelná část základu daně </a:t>
            </a:r>
          </a:p>
          <a:p>
            <a:pPr marL="0" indent="0">
              <a:buNone/>
            </a:pP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 u fyzických os. - hodnota daru,</a:t>
            </a:r>
          </a:p>
          <a:p>
            <a:pPr marL="0" indent="0">
              <a:buNone/>
            </a:pPr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    - penzijní připojištění </a:t>
            </a:r>
          </a:p>
          <a:p>
            <a:pPr>
              <a:buFontTx/>
              <a:buChar char="-"/>
            </a:pP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 právnických osob – hodnota daru(sponzoring)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008682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/>
              <a:t>Dělení daní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 algn="ctr">
              <a:buNone/>
            </a:pPr>
            <a:r>
              <a:rPr lang="cs-CZ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Přímé</a:t>
            </a:r>
            <a:r>
              <a:rPr lang="cs-CZ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endParaRPr lang="cs-CZ" b="1" u="sng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algn="ctr">
              <a:buNone/>
            </a:pP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(plátce je současně poplatníkem)</a:t>
            </a:r>
          </a:p>
          <a:p>
            <a:pPr marL="0" indent="0">
              <a:buNone/>
            </a:pP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</a:t>
            </a:r>
            <a:r>
              <a:rPr lang="cs-CZ" b="1" i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důchodové</a:t>
            </a:r>
            <a:r>
              <a:rPr lang="cs-CZ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= daň z příjmu fyzických osob</a:t>
            </a:r>
          </a:p>
          <a:p>
            <a:pPr marL="0" indent="0">
              <a:buNone/>
            </a:pPr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= daň z příjmu právnických os.</a:t>
            </a:r>
          </a:p>
          <a:p>
            <a:pPr marL="0" indent="0" algn="ctr">
              <a:buNone/>
            </a:pPr>
            <a:r>
              <a:rPr lang="cs-CZ" b="1" i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b="1" i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lineární x </a:t>
            </a:r>
            <a:r>
              <a:rPr lang="cs-CZ" b="1" i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progresivní x „daň z hlavy“ (středověk)</a:t>
            </a:r>
            <a:endParaRPr lang="cs-CZ" b="1" i="1" dirty="0" smtClean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</a:t>
            </a:r>
            <a:r>
              <a:rPr lang="cs-CZ" b="1" i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majetkové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= daň z nemovitosti</a:t>
            </a:r>
          </a:p>
          <a:p>
            <a:pPr marL="0" indent="0">
              <a:buNone/>
            </a:pPr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= 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daň z převodu nemovitosti</a:t>
            </a:r>
          </a:p>
          <a:p>
            <a:pPr marL="0" indent="0">
              <a:buNone/>
            </a:pPr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=  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dědická a darovací daň</a:t>
            </a:r>
          </a:p>
          <a:p>
            <a:pPr marL="0" indent="0">
              <a:buNone/>
            </a:pPr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=  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silniční daň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7433060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/>
              <a:t>Dělení daní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 algn="ctr">
              <a:buNone/>
            </a:pPr>
            <a:r>
              <a:rPr lang="cs-CZ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Nepřímé</a:t>
            </a:r>
          </a:p>
          <a:p>
            <a:pPr marL="0" indent="0" algn="ctr">
              <a:buNone/>
            </a:pP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kupující 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zaplatí daň v ceně výrobku, prodávající ji odvede finančnímu 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úřadu</a:t>
            </a:r>
            <a:endParaRPr lang="cs-CZ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</a:t>
            </a:r>
            <a:r>
              <a:rPr lang="cs-CZ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</a:t>
            </a:r>
            <a:r>
              <a:rPr lang="cs-CZ" b="1" i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univerzální</a:t>
            </a:r>
            <a:r>
              <a:rPr lang="cs-CZ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= daň z přidané hodnoty (DPH)</a:t>
            </a:r>
          </a:p>
          <a:p>
            <a:pPr marL="0" indent="0">
              <a:buNone/>
            </a:pPr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       (platí </a:t>
            </a:r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 v ceně 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každého zboží)</a:t>
            </a:r>
          </a:p>
          <a:p>
            <a:pPr marL="0" indent="0">
              <a:buNone/>
            </a:pPr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         dvojí sazba </a:t>
            </a:r>
          </a:p>
          <a:p>
            <a:pPr marL="0" indent="0">
              <a:buNone/>
            </a:pPr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</a:t>
            </a:r>
            <a:r>
              <a:rPr lang="cs-CZ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</a:t>
            </a:r>
            <a:r>
              <a:rPr lang="cs-CZ" b="1" i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selektivní 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= spotřební daň 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(akcíz, prohibitivní daň, daň z obratu)</a:t>
            </a:r>
            <a:endParaRPr lang="cs-CZ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  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- jen </a:t>
            </a:r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 toho zboží, kde 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chceme</a:t>
            </a:r>
          </a:p>
          <a:p>
            <a:pPr marL="0" indent="0">
              <a:buNone/>
            </a:pPr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      omezit 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spotřebu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689655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cs-CZ" b="1" dirty="0" smtClean="0"/>
              <a:t>Daně z příjmu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marL="0" indent="0" algn="ctr">
              <a:buNone/>
            </a:pPr>
            <a:r>
              <a:rPr lang="cs-CZ" sz="4600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Daň z příjmu fyzických osob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</a:t>
            </a:r>
            <a:r>
              <a:rPr lang="cs-CZ" b="1" dirty="0" smtClean="0"/>
              <a:t>1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Plátci daně:  </a:t>
            </a:r>
          </a:p>
          <a:p>
            <a:pPr marL="0" indent="0">
              <a:buNone/>
            </a:pPr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- </a:t>
            </a:r>
            <a:r>
              <a:rPr lang="cs-CZ" b="1" i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podnikatelé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- platí sami za sebe</a:t>
            </a:r>
          </a:p>
          <a:p>
            <a:pPr marL="0" indent="0">
              <a:buNone/>
            </a:pPr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</a:t>
            </a:r>
            <a:r>
              <a:rPr lang="cs-CZ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</a:t>
            </a:r>
            <a:r>
              <a:rPr lang="cs-CZ" b="1" i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zaměstnanci</a:t>
            </a:r>
            <a:r>
              <a:rPr lang="cs-CZ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zaměstnavatel </a:t>
            </a:r>
          </a:p>
          <a:p>
            <a:pPr marL="0" indent="0">
              <a:buNone/>
            </a:pP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za ně odvádí zálohy na daň, </a:t>
            </a:r>
          </a:p>
          <a:p>
            <a:pPr marL="0" indent="0">
              <a:buNone/>
            </a:pPr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1x za rok vyúčtování daně</a:t>
            </a:r>
          </a:p>
          <a:p>
            <a:pPr marL="0" indent="0">
              <a:buNone/>
            </a:pP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2. Předmět daně: příjmy </a:t>
            </a:r>
            <a:r>
              <a:rPr lang="cs-CZ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ze zaměstnání</a:t>
            </a:r>
          </a:p>
          <a:p>
            <a:pPr marL="0" indent="0">
              <a:buNone/>
            </a:pPr>
            <a:r>
              <a:rPr lang="cs-CZ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                      - podnikání</a:t>
            </a:r>
          </a:p>
          <a:p>
            <a:pPr marL="0" indent="0">
              <a:buNone/>
            </a:pPr>
            <a:r>
              <a:rPr lang="cs-CZ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                      - z kapitálového majetku  </a:t>
            </a:r>
          </a:p>
          <a:p>
            <a:pPr marL="0" indent="0">
              <a:buNone/>
            </a:pPr>
            <a:r>
              <a:rPr lang="cs-CZ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                      - z pronájmu</a:t>
            </a:r>
          </a:p>
          <a:p>
            <a:pPr marL="0" indent="0">
              <a:buNone/>
            </a:pPr>
            <a:r>
              <a:rPr lang="cs-CZ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                      - ostatní příjmy (výhry, atd.) </a:t>
            </a:r>
          </a:p>
          <a:p>
            <a:pPr marL="0" indent="0">
              <a:buNone/>
            </a:pPr>
            <a:r>
              <a:rPr lang="cs-CZ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Sazba daně  =  15% ze </a:t>
            </a:r>
            <a:r>
              <a:rPr lang="cs-CZ" sz="40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superhrubé</a:t>
            </a:r>
            <a:r>
              <a:rPr lang="cs-CZ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mzdy                                                </a:t>
            </a:r>
            <a:endParaRPr lang="cs-CZ" sz="4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1154922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/>
              <a:t>Vzorový příklad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25000" lnSpcReduction="20000"/>
          </a:bodyPr>
          <a:lstStyle/>
          <a:p>
            <a:pPr marL="0" indent="0" algn="ctr">
              <a:buNone/>
            </a:pPr>
            <a:r>
              <a:rPr lang="cs-CZ" sz="7200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Pan Novák má hrubou mzdu 20 000 Kč</a:t>
            </a:r>
          </a:p>
          <a:p>
            <a:r>
              <a:rPr lang="cs-CZ" sz="72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Výpočet výše daně a čisté mzdy.</a:t>
            </a:r>
          </a:p>
          <a:p>
            <a:pPr marL="0" indent="0">
              <a:buNone/>
            </a:pPr>
            <a:endParaRPr lang="cs-CZ" sz="72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r>
              <a:rPr lang="cs-CZ" sz="7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20 000 x 1,34 = </a:t>
            </a:r>
            <a:r>
              <a:rPr lang="cs-CZ" sz="72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superhrubá</a:t>
            </a:r>
            <a:r>
              <a:rPr lang="cs-CZ" sz="7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mzda = 26 800 Kč</a:t>
            </a:r>
          </a:p>
          <a:p>
            <a:pPr marL="0" indent="0">
              <a:buNone/>
            </a:pPr>
            <a:r>
              <a:rPr lang="cs-CZ" sz="7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7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34% odvádí zaměstnavatel </a:t>
            </a:r>
          </a:p>
          <a:p>
            <a:pPr marL="0" indent="0">
              <a:buNone/>
            </a:pPr>
            <a:r>
              <a:rPr lang="cs-CZ" sz="7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7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     na sociálním (25 %) a zdravotním (9 %) pojištění</a:t>
            </a:r>
          </a:p>
          <a:p>
            <a:pPr marL="0" indent="0">
              <a:buNone/>
            </a:pPr>
            <a:r>
              <a:rPr lang="cs-CZ" sz="72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Sociální a zdravotní pojištění </a:t>
            </a:r>
            <a:r>
              <a:rPr lang="cs-CZ" sz="7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11% odvádí zaměstnanec,  vypočítáme z hrubé mzdy. </a:t>
            </a:r>
          </a:p>
          <a:p>
            <a:pPr marL="0" indent="0">
              <a:buNone/>
            </a:pPr>
            <a:r>
              <a:rPr lang="cs-CZ" sz="7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(20 000 x 0,11) = 2 200 Kč</a:t>
            </a:r>
          </a:p>
          <a:p>
            <a:pPr marL="0" indent="0">
              <a:buNone/>
            </a:pPr>
            <a:r>
              <a:rPr lang="cs-CZ" sz="7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Daň z příjmu – 15 % ze </a:t>
            </a:r>
            <a:r>
              <a:rPr lang="cs-CZ" sz="72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superhrubé</a:t>
            </a:r>
            <a:r>
              <a:rPr lang="cs-CZ" sz="7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mzdy. </a:t>
            </a:r>
          </a:p>
          <a:p>
            <a:pPr marL="0" indent="0">
              <a:buNone/>
            </a:pPr>
            <a:r>
              <a:rPr lang="cs-CZ" sz="7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(26 800 x 0,15) = 4 020 Kč</a:t>
            </a:r>
          </a:p>
          <a:p>
            <a:pPr marL="0" indent="0">
              <a:buNone/>
            </a:pPr>
            <a:r>
              <a:rPr lang="cs-CZ" sz="7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Celkem odvody státu = 2 200 + 4 020 = 6 220 Kč</a:t>
            </a:r>
          </a:p>
          <a:p>
            <a:pPr marL="0" indent="0">
              <a:buNone/>
            </a:pPr>
            <a:r>
              <a:rPr lang="cs-CZ" sz="7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Uplatní slevu na poplatníka = 2 080 Kč. ( 6 220 – 2 080 = 4 140)</a:t>
            </a:r>
          </a:p>
          <a:p>
            <a:pPr marL="0" indent="0">
              <a:buNone/>
            </a:pPr>
            <a:r>
              <a:rPr lang="cs-CZ" sz="7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Celkem odvede na dani a sociálním a zdravotním pojištění ze své hrubé mzdy</a:t>
            </a:r>
          </a:p>
          <a:p>
            <a:pPr marL="0" indent="0">
              <a:buNone/>
            </a:pPr>
            <a:r>
              <a:rPr lang="cs-CZ" sz="7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                                  </a:t>
            </a:r>
            <a:r>
              <a:rPr lang="cs-CZ" sz="7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4 140 Kč.</a:t>
            </a:r>
          </a:p>
          <a:p>
            <a:pPr marL="0" indent="0">
              <a:buNone/>
            </a:pPr>
            <a:r>
              <a:rPr lang="cs-CZ" sz="7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Čistá mzda bude činit             </a:t>
            </a:r>
            <a:r>
              <a:rPr lang="cs-CZ" sz="7200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15 860 Kč  </a:t>
            </a:r>
            <a:r>
              <a:rPr lang="cs-CZ" sz="7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7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(20 000 Kč – 4 140 Kč )</a:t>
            </a:r>
          </a:p>
          <a:p>
            <a:pPr marL="0" indent="0">
              <a:buNone/>
            </a:pPr>
            <a:r>
              <a:rPr lang="cs-CZ" dirty="0" smtClean="0"/>
              <a:t>  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186585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/>
              <a:t>Úkol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Vypočítejte čistou mzdu paní Novákové, která si vydělá 24 </a:t>
            </a:r>
            <a:r>
              <a:rPr lang="cs-CZ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</a:t>
            </a:r>
            <a:r>
              <a:rPr lang="cs-CZ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00,- Kč měsíčně hrubého (to cca odpovídá průměrné mzdě v ČR).</a:t>
            </a:r>
          </a:p>
          <a:p>
            <a:pPr marL="0" indent="0">
              <a:buNone/>
            </a:pPr>
            <a:endParaRPr lang="cs-CZ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algn="ctr">
              <a:buNone/>
            </a:pPr>
            <a:r>
              <a:rPr lang="cs-CZ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Výsledek</a:t>
            </a:r>
          </a:p>
          <a:p>
            <a:pPr marL="0" indent="0" algn="ctr">
              <a:buNone/>
            </a:pPr>
            <a:r>
              <a:rPr lang="cs-CZ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čistá mzda paní Novákové činí 18 960,- Kč</a:t>
            </a:r>
            <a:endParaRPr lang="cs-CZ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5940093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/>
          <a:lstStyle/>
          <a:p>
            <a:r>
              <a:rPr lang="cs-CZ" b="1" dirty="0" smtClean="0"/>
              <a:t>Daně z příjmu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0" indent="0" algn="ctr">
              <a:buNone/>
            </a:pPr>
            <a:r>
              <a:rPr lang="cs-CZ" sz="3800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Daň z příjmu právnických osob</a:t>
            </a:r>
          </a:p>
          <a:p>
            <a:pPr marL="0" indent="0">
              <a:buNone/>
            </a:pPr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1. Plátce daně – právnická osoba </a:t>
            </a:r>
          </a:p>
          <a:p>
            <a:pPr marL="0" indent="0">
              <a:buNone/>
            </a:pPr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(firmy, občanská sdružení, nadace…)</a:t>
            </a:r>
          </a:p>
          <a:p>
            <a:pPr marL="0" indent="0">
              <a:buNone/>
            </a:pPr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2. Zdaňovací období – kalendářní rok, </a:t>
            </a:r>
          </a:p>
          <a:p>
            <a:pPr marL="0" indent="0">
              <a:buNone/>
            </a:pPr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                  hospodářský rok</a:t>
            </a:r>
          </a:p>
          <a:p>
            <a:pPr marL="0" indent="0">
              <a:buNone/>
            </a:pPr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3. Předmět daně – výnosy z veškeré činnosti</a:t>
            </a:r>
          </a:p>
          <a:p>
            <a:pPr marL="0" indent="0">
              <a:buNone/>
            </a:pPr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4. Základ daně – zisk = výnosy – náklady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5. </a:t>
            </a:r>
            <a:r>
              <a:rPr lang="cs-CZ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Sazba daně – rok 2013 = 19%</a:t>
            </a:r>
          </a:p>
          <a:p>
            <a:pPr marL="0" indent="0">
              <a:buNone/>
            </a:pPr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6. Položka snižující základ daně = hodnota daru</a:t>
            </a:r>
          </a:p>
          <a:p>
            <a:pPr marL="0" indent="0">
              <a:buNone/>
            </a:pPr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( min. 2 000kč, max. 5% ze základu daně)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228788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/>
          <a:lstStyle/>
          <a:p>
            <a:r>
              <a:rPr lang="cs-CZ" b="1" dirty="0" smtClean="0"/>
              <a:t>Majetkové daně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0" indent="0" algn="ctr">
              <a:buNone/>
            </a:pPr>
            <a:r>
              <a:rPr lang="cs-CZ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Silniční daň</a:t>
            </a:r>
          </a:p>
          <a:p>
            <a:pPr marL="0" indent="0" algn="ctr">
              <a:buNone/>
            </a:pP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</a:t>
            </a:r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Předmět daně – motorová vozidla k podnikání</a:t>
            </a:r>
          </a:p>
          <a:p>
            <a:pPr marL="0" indent="0" algn="ctr">
              <a:buNone/>
            </a:pPr>
            <a:r>
              <a:rPr lang="cs-CZ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Plátce – majitel vozidla</a:t>
            </a:r>
          </a:p>
          <a:p>
            <a:pPr marL="0" indent="0" algn="ctr">
              <a:buNone/>
            </a:pPr>
            <a:r>
              <a:rPr lang="cs-CZ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Sazba daně – u os. vozidla dle objemu válců v motoru</a:t>
            </a:r>
          </a:p>
          <a:p>
            <a:pPr marL="0" indent="0" algn="ctr">
              <a:buNone/>
            </a:pPr>
            <a:r>
              <a:rPr lang="cs-CZ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  - u nákladního vozidla dle hmotnosti a počtu </a:t>
            </a:r>
          </a:p>
          <a:p>
            <a:pPr marL="0" indent="0" algn="ctr">
              <a:buNone/>
            </a:pPr>
            <a:r>
              <a:rPr lang="cs-CZ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     náprav</a:t>
            </a:r>
          </a:p>
          <a:p>
            <a:pPr marL="0" indent="0" algn="ctr">
              <a:buNone/>
            </a:pPr>
            <a:r>
              <a:rPr lang="cs-CZ" sz="3300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Daň z nemovitosti</a:t>
            </a:r>
          </a:p>
          <a:p>
            <a:pPr marL="0" indent="0" algn="ctr">
              <a:buNone/>
            </a:pPr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</a:t>
            </a:r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Předmět daně – nemovitost (zvlášť pozemky, stavby)</a:t>
            </a:r>
          </a:p>
          <a:p>
            <a:pPr marL="0" indent="0" algn="ctr">
              <a:buNone/>
            </a:pPr>
            <a:r>
              <a:rPr lang="cs-CZ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Sazba daně – u nemovitosti závisí na zastavěné ploše, </a:t>
            </a:r>
          </a:p>
          <a:p>
            <a:pPr marL="0" indent="0" algn="ctr">
              <a:buNone/>
            </a:pPr>
            <a:r>
              <a:rPr lang="cs-CZ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   na velikosti obce, kde se nachází.</a:t>
            </a:r>
          </a:p>
          <a:p>
            <a:pPr marL="0" indent="0" algn="ctr">
              <a:buNone/>
            </a:pPr>
            <a:r>
              <a:rPr lang="cs-CZ" sz="3300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Daň z převodu nemovitosti </a:t>
            </a:r>
            <a:endParaRPr lang="cs-CZ" sz="3300" b="1" u="sng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algn="ctr">
              <a:buNone/>
            </a:pPr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</a:t>
            </a:r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% z vyšší ceny (kupní x odhadní)</a:t>
            </a:r>
          </a:p>
          <a:p>
            <a:pPr marL="0" indent="0" algn="ctr">
              <a:buNone/>
            </a:pPr>
            <a:r>
              <a:rPr lang="cs-CZ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daň odvede prodávající, jde o jednorázovou daň</a:t>
            </a:r>
          </a:p>
          <a:p>
            <a:pPr marL="0" indent="0">
              <a:buNone/>
            </a:pP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25452611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/>
          <a:lstStyle/>
          <a:p>
            <a:r>
              <a:rPr lang="cs-CZ" b="1" dirty="0" smtClean="0"/>
              <a:t>Majetkové daně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0" indent="0" algn="ctr">
              <a:buNone/>
            </a:pPr>
            <a:r>
              <a:rPr lang="cs-CZ" sz="4200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Daň dědická a darovací</a:t>
            </a:r>
          </a:p>
          <a:p>
            <a:pPr marL="0" indent="0">
              <a:buNone/>
            </a:pPr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- jednorázová daň, daňové přiznání do 30 dnů</a:t>
            </a:r>
          </a:p>
          <a:p>
            <a:pPr marL="0" indent="0">
              <a:buNone/>
            </a:pPr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od vyřízení dědictví nebo darování.</a:t>
            </a:r>
          </a:p>
          <a:p>
            <a:pPr marL="0" indent="0">
              <a:buNone/>
            </a:pPr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-  sazba daně závisí na výši majetku a vztahu </a:t>
            </a:r>
          </a:p>
          <a:p>
            <a:pPr marL="0" indent="0">
              <a:buNone/>
            </a:pPr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mezi zúčastněnými osobami</a:t>
            </a:r>
          </a:p>
          <a:p>
            <a:pPr marL="0" indent="0">
              <a:buNone/>
            </a:pPr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I. Skupina – příbuzní v přímé linii a manželé</a:t>
            </a:r>
          </a:p>
          <a:p>
            <a:pPr marL="0" indent="0">
              <a:buNone/>
            </a:pPr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II. Skupina – příbuzní v boční linii</a:t>
            </a:r>
          </a:p>
          <a:p>
            <a:pPr marL="0" indent="0">
              <a:buNone/>
            </a:pPr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III. Skupina – ostatní</a:t>
            </a:r>
          </a:p>
          <a:p>
            <a:pPr marL="0" indent="0">
              <a:buNone/>
            </a:pP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Poplatník = obdarovaný, dědic</a:t>
            </a:r>
          </a:p>
          <a:p>
            <a:pPr marL="0" indent="0">
              <a:buNone/>
            </a:pPr>
            <a:r>
              <a:rPr lang="cs-CZ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Daň platí pouze obdarovaní či dědicové ve III. skupině!           </a:t>
            </a:r>
            <a:endParaRPr lang="cs-CZ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4155991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2000" b="1" dirty="0" smtClean="0"/>
              <a:t>ŠVARCOVÁ,J</a:t>
            </a:r>
            <a:r>
              <a:rPr lang="cs-CZ" sz="2000" b="1" dirty="0"/>
              <a:t>. a kol. </a:t>
            </a:r>
            <a:r>
              <a:rPr lang="cs-CZ" sz="2000" b="1" i="1" dirty="0"/>
              <a:t>Ekonomie – stručný přehled.</a:t>
            </a:r>
            <a:r>
              <a:rPr lang="cs-CZ" sz="2000" b="1" dirty="0"/>
              <a:t> Zlín: CEED, 2013. ISBN 978-80-87301-17-3, str. </a:t>
            </a:r>
            <a:r>
              <a:rPr lang="cs-CZ" sz="2000" b="1" dirty="0" smtClean="0"/>
              <a:t>220-238.</a:t>
            </a:r>
            <a:endParaRPr lang="cs-CZ" sz="2000" b="1" dirty="0"/>
          </a:p>
          <a:p>
            <a:pPr marL="0" indent="0">
              <a:buNone/>
            </a:pPr>
            <a:r>
              <a:rPr lang="cs-CZ" sz="2000" b="1" dirty="0"/>
              <a:t>Archiv </a:t>
            </a:r>
            <a:r>
              <a:rPr lang="cs-CZ" sz="2000" b="1" dirty="0" smtClean="0"/>
              <a:t>autora</a:t>
            </a:r>
          </a:p>
          <a:p>
            <a:pPr marL="0" indent="0">
              <a:buNone/>
            </a:pPr>
            <a:r>
              <a:rPr lang="cs-CZ" sz="2000" dirty="0">
                <a:hlinkClick r:id="rId2"/>
              </a:rPr>
              <a:t>http://www.verejnydluh.cz/</a:t>
            </a:r>
            <a:endParaRPr lang="cs-CZ" sz="2000" dirty="0"/>
          </a:p>
          <a:p>
            <a:pPr marL="0" indent="0">
              <a:buNone/>
            </a:pPr>
            <a:endParaRPr lang="cs-CZ" sz="2000" b="1" dirty="0" smtClean="0"/>
          </a:p>
          <a:p>
            <a:pPr marL="0" indent="0">
              <a:buNone/>
            </a:pPr>
            <a:r>
              <a:rPr lang="cs-CZ" sz="2400" b="1" u="sng" dirty="0" smtClean="0"/>
              <a:t>Citace:</a:t>
            </a:r>
            <a:endParaRPr lang="cs-CZ" sz="2400" b="1" u="sng" dirty="0"/>
          </a:p>
          <a:p>
            <a:pPr marL="0" indent="0">
              <a:buNone/>
            </a:pPr>
            <a:r>
              <a:rPr lang="cs-CZ" sz="2000" b="1" dirty="0"/>
              <a:t>Snímek č. </a:t>
            </a:r>
            <a:r>
              <a:rPr lang="cs-CZ" sz="2000" b="1" dirty="0" smtClean="0"/>
              <a:t>11 </a:t>
            </a:r>
            <a:r>
              <a:rPr lang="cs-CZ" sz="2000" b="1" dirty="0" smtClean="0"/>
              <a:t>: </a:t>
            </a:r>
            <a:r>
              <a:rPr lang="cs-CZ" sz="2000" b="1" i="1" dirty="0" smtClean="0"/>
              <a:t>Autor neznámý. </a:t>
            </a:r>
            <a:r>
              <a:rPr lang="cs-CZ" sz="2000" b="1" i="1" dirty="0" smtClean="0"/>
              <a:t>Slevy na dani pro jednotlivé roky</a:t>
            </a:r>
            <a:r>
              <a:rPr lang="en-US" sz="2000" b="1" dirty="0" smtClean="0"/>
              <a:t>[</a:t>
            </a:r>
            <a:r>
              <a:rPr lang="cs-CZ" sz="2000" b="1" dirty="0"/>
              <a:t>on line</a:t>
            </a:r>
            <a:r>
              <a:rPr lang="en-US" sz="2000" b="1" dirty="0"/>
              <a:t>]. [cit. 2013</a:t>
            </a:r>
            <a:r>
              <a:rPr lang="cs-CZ" sz="2000" b="1" dirty="0"/>
              <a:t>-</a:t>
            </a:r>
            <a:r>
              <a:rPr lang="en-US" sz="2000" b="1" dirty="0"/>
              <a:t>1</a:t>
            </a:r>
            <a:r>
              <a:rPr lang="cs-CZ" sz="2000" b="1" dirty="0" smtClean="0"/>
              <a:t>1-10</a:t>
            </a:r>
            <a:r>
              <a:rPr lang="en-US" sz="2000" b="1" dirty="0" smtClean="0"/>
              <a:t>]</a:t>
            </a:r>
            <a:r>
              <a:rPr lang="cs-CZ" sz="2000" b="1" dirty="0"/>
              <a:t>. Dostupný </a:t>
            </a:r>
            <a:r>
              <a:rPr lang="cs-CZ" sz="2000" b="1" dirty="0" smtClean="0"/>
              <a:t>na </a:t>
            </a:r>
            <a:r>
              <a:rPr lang="en-US" sz="2000" b="1" dirty="0" smtClean="0"/>
              <a:t>&lt;</a:t>
            </a:r>
            <a:r>
              <a:rPr lang="cs-CZ" sz="2000" dirty="0">
                <a:hlinkClick r:id="rId3"/>
              </a:rPr>
              <a:t>http://www.mesec.cz/dane/dan-z-prijmu/pruvodce/slevy-na-dani</a:t>
            </a:r>
            <a:r>
              <a:rPr lang="cs-CZ" sz="2000" dirty="0" smtClean="0">
                <a:hlinkClick r:id="rId3"/>
              </a:rPr>
              <a:t>/</a:t>
            </a:r>
            <a:r>
              <a:rPr lang="en-US" sz="2000" b="1" dirty="0" smtClean="0"/>
              <a:t>&gt;</a:t>
            </a:r>
            <a:endParaRPr lang="cs-CZ" sz="2000" b="1" dirty="0" smtClean="0"/>
          </a:p>
          <a:p>
            <a:pPr marL="0" indent="0">
              <a:buNone/>
            </a:pP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18671535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144</TotalTime>
  <Words>1340</Words>
  <Application>Microsoft Office PowerPoint</Application>
  <PresentationFormat>Předvádění na obrazovce (4:3)</PresentationFormat>
  <Paragraphs>185</Paragraphs>
  <Slides>20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20</vt:i4>
      </vt:variant>
    </vt:vector>
  </HeadingPairs>
  <TitlesOfParts>
    <vt:vector size="21" baseType="lpstr">
      <vt:lpstr>Motiv systému Office</vt:lpstr>
      <vt:lpstr>Prezentace aplikace PowerPoint</vt:lpstr>
      <vt:lpstr>Anotace</vt:lpstr>
      <vt:lpstr>Základní pojmy</vt:lpstr>
      <vt:lpstr>Fiskální politika</vt:lpstr>
      <vt:lpstr>STÁTNÍ ROZPOČET</vt:lpstr>
      <vt:lpstr>Státní rozpočet a EU</vt:lpstr>
      <vt:lpstr>Příjmy státního rozpočtu</vt:lpstr>
      <vt:lpstr>Výdaje státního rozpočtu</vt:lpstr>
      <vt:lpstr>Daňový systém</vt:lpstr>
      <vt:lpstr>Základní pojmy</vt:lpstr>
      <vt:lpstr>Základní pojmy</vt:lpstr>
      <vt:lpstr>Dělení daní</vt:lpstr>
      <vt:lpstr>Dělení daní</vt:lpstr>
      <vt:lpstr>Daně z příjmu</vt:lpstr>
      <vt:lpstr>Vzorový příklad</vt:lpstr>
      <vt:lpstr>Úkol</vt:lpstr>
      <vt:lpstr>Daně z příjmu</vt:lpstr>
      <vt:lpstr>Majetkové daně</vt:lpstr>
      <vt:lpstr>Majetkové daně</vt:lpstr>
      <vt:lpstr>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FISKÁLNÍ (rozpočtová) POLITIKA</dc:title>
  <dc:creator>Jaroslav Zahrádka</dc:creator>
  <cp:lastModifiedBy>Jaroslav Zahrádka</cp:lastModifiedBy>
  <cp:revision>16</cp:revision>
  <dcterms:modified xsi:type="dcterms:W3CDTF">2014-01-05T23:58:06Z</dcterms:modified>
</cp:coreProperties>
</file>