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sldIdLst>
    <p:sldId id="274" r:id="rId3"/>
    <p:sldId id="256" r:id="rId4"/>
    <p:sldId id="280" r:id="rId5"/>
    <p:sldId id="258" r:id="rId6"/>
    <p:sldId id="275" r:id="rId7"/>
    <p:sldId id="259" r:id="rId8"/>
    <p:sldId id="260" r:id="rId9"/>
    <p:sldId id="282" r:id="rId10"/>
    <p:sldId id="285" r:id="rId11"/>
    <p:sldId id="261" r:id="rId12"/>
    <p:sldId id="277" r:id="rId13"/>
    <p:sldId id="278" r:id="rId14"/>
    <p:sldId id="28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D296F7A-DF30-47EA-8252-94E32B9D6162}">
          <p14:sldIdLst>
            <p14:sldId id="274"/>
            <p14:sldId id="256"/>
            <p14:sldId id="280"/>
            <p14:sldId id="258"/>
            <p14:sldId id="275"/>
          </p14:sldIdLst>
        </p14:section>
        <p14:section name="Oddíl bez názvu" id="{5F4D1450-347F-4E69-B69C-00CD6BB513F4}">
          <p14:sldIdLst>
            <p14:sldId id="259"/>
            <p14:sldId id="260"/>
            <p14:sldId id="282"/>
            <p14:sldId id="285"/>
            <p14:sldId id="261"/>
            <p14:sldId id="277"/>
            <p14:sldId id="278"/>
            <p14:sldId id="28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5596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167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341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8273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181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332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19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5814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202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640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3950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655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oewenjagd_-645-635_Niniveh.JPG" TargetMode="External"/><Relationship Id="rId3" Type="http://schemas.openxmlformats.org/officeDocument/2006/relationships/hyperlink" Target="http://cs.wikipedia.org/wiki/Soubor:GilgameshTablet.jpg" TargetMode="External"/><Relationship Id="rId7" Type="http://schemas.openxmlformats.org/officeDocument/2006/relationships/hyperlink" Target="http://www.zsvltava.cz/informatika/index.php?art=pismo" TargetMode="External"/><Relationship Id="rId2" Type="http://schemas.openxmlformats.org/officeDocument/2006/relationships/hyperlink" Target="http://www.wikipedia.org/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Soubor:Tigr-euph.png" TargetMode="External"/><Relationship Id="rId5" Type="http://schemas.openxmlformats.org/officeDocument/2006/relationships/hyperlink" Target="http://cs.wikipedia.org/wiki/Soubor:Hammurabi's_Babylonia_Locator_Map_1.svg" TargetMode="External"/><Relationship Id="rId4" Type="http://schemas.openxmlformats.org/officeDocument/2006/relationships/hyperlink" Target="http://cs.wikipedia.org/wiki/Soubor:British_Museum_Flood_Tablet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35596" y="1844824"/>
            <a:ext cx="7272808" cy="4392637"/>
          </a:xfrm>
        </p:spPr>
        <p:txBody>
          <a:bodyPr>
            <a:normAutofit/>
          </a:bodyPr>
          <a:lstStyle/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ŠKOLA:		Gymnázium, Tanvald, Školní 305, příspěvková 		organizace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ČÍSLO ŠABLONY:	III/2 Inovace a zkvalitnění výuky </a:t>
            </a:r>
            <a:r>
              <a:rPr lang="cs-CZ" sz="1400" dirty="0" smtClean="0">
                <a:solidFill>
                  <a:schemeClr val="tx1"/>
                </a:solidFill>
              </a:rPr>
              <a:t>prostřednictvím ICT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AUTOR</a:t>
            </a:r>
            <a:r>
              <a:rPr lang="cs-CZ" sz="1400" dirty="0" smtClean="0">
                <a:solidFill>
                  <a:schemeClr val="tx1"/>
                </a:solidFill>
              </a:rPr>
              <a:t>:                                Mgr. Hana KEPROVÁ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TEMATICKÁ OBLAST</a:t>
            </a:r>
            <a:r>
              <a:rPr lang="cs-CZ" sz="1400" dirty="0" smtClean="0">
                <a:solidFill>
                  <a:schemeClr val="tx1"/>
                </a:solidFill>
              </a:rPr>
              <a:t>:         </a:t>
            </a:r>
            <a:r>
              <a:rPr lang="cs-CZ" sz="1400" dirty="0">
                <a:solidFill>
                  <a:schemeClr val="tx1"/>
                </a:solidFill>
              </a:rPr>
              <a:t>ČESKÝ JAZYK</a:t>
            </a: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NÁZEV </a:t>
            </a:r>
            <a:r>
              <a:rPr lang="cs-CZ" sz="1400" dirty="0" err="1">
                <a:solidFill>
                  <a:schemeClr val="tx1"/>
                </a:solidFill>
              </a:rPr>
              <a:t>DUMu</a:t>
            </a:r>
            <a:r>
              <a:rPr lang="cs-CZ" sz="1400" dirty="0" smtClean="0">
                <a:solidFill>
                  <a:schemeClr val="tx1"/>
                </a:solidFill>
              </a:rPr>
              <a:t>:                   Nejstarší památky světa - MEZOPOTÁMIE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POŘADOVÉ ČÍSLO </a:t>
            </a:r>
            <a:r>
              <a:rPr lang="cs-CZ" sz="1400" dirty="0" err="1">
                <a:solidFill>
                  <a:schemeClr val="tx1"/>
                </a:solidFill>
              </a:rPr>
              <a:t>DUMu</a:t>
            </a:r>
            <a:r>
              <a:rPr lang="cs-CZ" sz="1400" dirty="0" smtClean="0">
                <a:solidFill>
                  <a:schemeClr val="tx1"/>
                </a:solidFill>
              </a:rPr>
              <a:t>:   6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KÓD </a:t>
            </a:r>
            <a:r>
              <a:rPr lang="cs-CZ" sz="1400" dirty="0" err="1">
                <a:solidFill>
                  <a:schemeClr val="tx1"/>
                </a:solidFill>
              </a:rPr>
              <a:t>DUMu</a:t>
            </a:r>
            <a:r>
              <a:rPr lang="cs-CZ" sz="1400" dirty="0" smtClean="0">
                <a:solidFill>
                  <a:schemeClr val="tx1"/>
                </a:solidFill>
              </a:rPr>
              <a:t>:                        HK_CJ1R_06</a:t>
            </a: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DATUM </a:t>
            </a:r>
            <a:r>
              <a:rPr lang="cs-CZ" sz="1400" dirty="0">
                <a:solidFill>
                  <a:schemeClr val="tx1"/>
                </a:solidFill>
              </a:rPr>
              <a:t>TVORBY</a:t>
            </a:r>
            <a:r>
              <a:rPr lang="cs-CZ" sz="1400" dirty="0" smtClean="0">
                <a:solidFill>
                  <a:schemeClr val="tx1"/>
                </a:solidFill>
              </a:rPr>
              <a:t>:               20.9.2013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ANOTACE (ROČNÍK</a:t>
            </a:r>
            <a:r>
              <a:rPr lang="cs-CZ" sz="1400" dirty="0" smtClean="0">
                <a:solidFill>
                  <a:schemeClr val="tx1"/>
                </a:solidFill>
              </a:rPr>
              <a:t>):         1.ročník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                                              Materiál slouží k  podpoře výkladu týkajícího se nejstarších památek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                                              starověké </a:t>
            </a:r>
            <a:r>
              <a:rPr lang="cs-CZ" sz="1400" dirty="0" smtClean="0">
                <a:solidFill>
                  <a:schemeClr val="tx1"/>
                </a:solidFill>
              </a:rPr>
              <a:t>Mezopotámie.  V úvodu seznamuje s územím Mezopotámie, </a:t>
            </a: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                                              jeho členěním, pak s písmem a literárními  památkami – Eposem o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                                              </a:t>
            </a:r>
            <a:r>
              <a:rPr lang="cs-CZ" sz="1400" dirty="0" err="1" smtClean="0">
                <a:solidFill>
                  <a:schemeClr val="tx1"/>
                </a:solidFill>
              </a:rPr>
              <a:t>Gilgamešovi</a:t>
            </a:r>
            <a:r>
              <a:rPr lang="cs-CZ" sz="1400" dirty="0" smtClean="0">
                <a:solidFill>
                  <a:schemeClr val="tx1"/>
                </a:solidFill>
              </a:rPr>
              <a:t> a </a:t>
            </a:r>
            <a:r>
              <a:rPr lang="cs-CZ" sz="1400" dirty="0" err="1" smtClean="0">
                <a:solidFill>
                  <a:schemeClr val="tx1"/>
                </a:solidFill>
              </a:rPr>
              <a:t>Chammurapiho</a:t>
            </a:r>
            <a:r>
              <a:rPr lang="cs-CZ" sz="1400" dirty="0" smtClean="0">
                <a:solidFill>
                  <a:schemeClr val="tx1"/>
                </a:solidFill>
              </a:rPr>
              <a:t> zákoníkem. Pro názornost je prezentace</a:t>
            </a: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                                              doplněna o obrázky a ukázku ze zákoníku.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METODICKÝ POKYN</a:t>
            </a:r>
            <a:r>
              <a:rPr lang="cs-CZ" sz="1400" dirty="0" smtClean="0">
                <a:solidFill>
                  <a:schemeClr val="tx1"/>
                </a:solidFill>
              </a:rPr>
              <a:t>:   ---</a:t>
            </a:r>
            <a:endParaRPr lang="cs-CZ" sz="1400" dirty="0">
              <a:solidFill>
                <a:schemeClr val="tx1"/>
              </a:solidFill>
            </a:endParaRPr>
          </a:p>
        </p:txBody>
      </p:sp>
      <p:pic>
        <p:nvPicPr>
          <p:cNvPr id="2052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0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MEZOPOTÁMIE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NEJSTARŠÍ PAMÁTKY SVĚTA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419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MEZOPOTÁMIE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775191"/>
            <a:ext cx="8003232" cy="4625609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r>
              <a:rPr lang="cs-CZ" sz="2400" b="1" dirty="0" smtClean="0"/>
              <a:t>Mezopotámie</a:t>
            </a:r>
          </a:p>
          <a:p>
            <a:pPr marL="118872" indent="0">
              <a:buNone/>
            </a:pPr>
            <a:endParaRPr lang="cs-CZ" sz="2400" b="1" dirty="0" smtClean="0"/>
          </a:p>
          <a:p>
            <a:r>
              <a:rPr lang="cs-CZ" sz="2400" dirty="0" smtClean="0"/>
              <a:t>severní Asýrie</a:t>
            </a:r>
          </a:p>
          <a:p>
            <a:r>
              <a:rPr lang="cs-CZ" sz="2400" dirty="0" smtClean="0"/>
              <a:t>jižní Babylonie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(= Akad </a:t>
            </a:r>
            <a:r>
              <a:rPr lang="cs-CZ" sz="2400" dirty="0"/>
              <a:t>a Sumer)</a:t>
            </a:r>
          </a:p>
          <a:p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556792"/>
            <a:ext cx="5147468" cy="517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1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SUMERSKÁ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16832"/>
            <a:ext cx="8003232" cy="4483968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endParaRPr lang="cs-CZ" sz="2800" dirty="0" smtClean="0"/>
          </a:p>
          <a:p>
            <a:r>
              <a:rPr lang="cs-CZ" sz="2400" dirty="0" smtClean="0"/>
              <a:t>Mezopotámie &gt; Sumerové – průkopníci písma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dirty="0" smtClean="0"/>
              <a:t>obrázkové &gt; klínové písmo</a:t>
            </a:r>
          </a:p>
          <a:p>
            <a:endParaRPr lang="cs-CZ" sz="2400" dirty="0" smtClean="0"/>
          </a:p>
          <a:p>
            <a:r>
              <a:rPr lang="cs-CZ" sz="2400" dirty="0" smtClean="0"/>
              <a:t>knihovny – dochované hliněné destičky</a:t>
            </a:r>
          </a:p>
          <a:p>
            <a:endParaRPr lang="cs-CZ" sz="2400" dirty="0"/>
          </a:p>
          <a:p>
            <a:r>
              <a:rPr lang="cs-CZ" sz="2400" b="1" dirty="0" smtClean="0"/>
              <a:t>Ninive</a:t>
            </a:r>
            <a:r>
              <a:rPr lang="cs-CZ" sz="2400" dirty="0" smtClean="0"/>
              <a:t> –nejstarší knihovna (7.stol.př.n.l.)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6803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dirty="0"/>
              <a:t>SUMERSKÁ LITERATURA 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klínové písmo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46320" y="2420888"/>
            <a:ext cx="3610744" cy="1080120"/>
          </a:xfrm>
        </p:spPr>
        <p:txBody>
          <a:bodyPr>
            <a:normAutofit/>
          </a:bodyPr>
          <a:lstStyle/>
          <a:p>
            <a:r>
              <a:rPr lang="cs-CZ" sz="1800" b="0" i="1" cap="none" dirty="0" err="1" smtClean="0"/>
              <a:t>Aššupbapinal</a:t>
            </a:r>
            <a:r>
              <a:rPr lang="cs-CZ" sz="1800" b="0" i="1" cap="none" dirty="0" smtClean="0"/>
              <a:t>, zakladatel knihovny, jediný vzdělaný asyrský král, na královském lovu</a:t>
            </a:r>
            <a:endParaRPr lang="cs-CZ" sz="1800" b="0" i="1" cap="none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579696" y="3654570"/>
            <a:ext cx="4041775" cy="263325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7" y="2420888"/>
            <a:ext cx="4066529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28" y="3592331"/>
            <a:ext cx="4090108" cy="271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654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 SUMERSKÁ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775191"/>
            <a:ext cx="8064896" cy="4625609"/>
          </a:xfrm>
        </p:spPr>
        <p:txBody>
          <a:bodyPr/>
          <a:lstStyle/>
          <a:p>
            <a:r>
              <a:rPr lang="cs-CZ" sz="2400" dirty="0" smtClean="0"/>
              <a:t>básně o městě </a:t>
            </a:r>
            <a:r>
              <a:rPr lang="cs-CZ" sz="2400" dirty="0" err="1" smtClean="0"/>
              <a:t>Uruku</a:t>
            </a:r>
            <a:r>
              <a:rPr lang="cs-CZ" sz="2400" dirty="0" smtClean="0"/>
              <a:t> &gt; předloha pro epos</a:t>
            </a:r>
          </a:p>
          <a:p>
            <a:pPr marL="118872" indent="0">
              <a:buNone/>
            </a:pPr>
            <a:endParaRPr lang="cs-CZ" sz="2400" dirty="0" smtClean="0"/>
          </a:p>
          <a:p>
            <a:pPr marL="118872" indent="0">
              <a:buNone/>
            </a:pPr>
            <a:r>
              <a:rPr lang="cs-CZ" sz="2400" b="1" u="sng" dirty="0" smtClean="0">
                <a:solidFill>
                  <a:schemeClr val="accent1">
                    <a:lumMod val="75000"/>
                  </a:schemeClr>
                </a:solidFill>
              </a:rPr>
              <a:t>EPOS O GILGAMEŠOVI </a:t>
            </a:r>
            <a:r>
              <a:rPr lang="cs-CZ" sz="2400" dirty="0" smtClean="0"/>
              <a:t>(asi 1700 př.n.l.)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dirty="0" smtClean="0"/>
              <a:t>nejstarší dílo světa</a:t>
            </a:r>
          </a:p>
          <a:p>
            <a:r>
              <a:rPr lang="cs-CZ" sz="2400" dirty="0" err="1" smtClean="0"/>
              <a:t>pův</a:t>
            </a:r>
            <a:r>
              <a:rPr lang="cs-CZ" sz="2400" dirty="0" smtClean="0"/>
              <a:t>. epizody - bez dějové návaznosti &gt; jednotně koncipovaný celek</a:t>
            </a:r>
          </a:p>
          <a:p>
            <a:r>
              <a:rPr lang="cs-CZ" sz="2400" dirty="0" smtClean="0"/>
              <a:t>dochována část na 12 deskách</a:t>
            </a:r>
          </a:p>
          <a:p>
            <a:r>
              <a:rPr lang="cs-CZ" sz="2400" dirty="0" smtClean="0"/>
              <a:t>neznámý autor</a:t>
            </a:r>
          </a:p>
          <a:p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317580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8748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SUMERSKÁ LITERATURA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775191"/>
            <a:ext cx="8003232" cy="4625609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r>
              <a:rPr lang="cs-CZ" sz="2400" b="1" u="sng" dirty="0">
                <a:solidFill>
                  <a:schemeClr val="accent1">
                    <a:lumMod val="75000"/>
                  </a:schemeClr>
                </a:solidFill>
              </a:rPr>
              <a:t>EPOS O </a:t>
            </a:r>
            <a:r>
              <a:rPr lang="cs-CZ" sz="2400" b="1" u="sng" dirty="0" smtClean="0">
                <a:solidFill>
                  <a:schemeClr val="accent1">
                    <a:lumMod val="75000"/>
                  </a:schemeClr>
                </a:solidFill>
              </a:rPr>
              <a:t>GILGAMEŠOVI  </a:t>
            </a:r>
          </a:p>
          <a:p>
            <a:pPr marL="118872" indent="0">
              <a:buNone/>
            </a:pPr>
            <a:endParaRPr lang="cs-CZ" sz="2400" b="1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118872" indent="0">
              <a:buNone/>
            </a:pPr>
            <a:r>
              <a:rPr lang="cs-CZ" sz="2400" b="1" dirty="0"/>
              <a:t>hrdina</a:t>
            </a:r>
            <a:r>
              <a:rPr lang="cs-CZ" sz="2400" dirty="0"/>
              <a:t>: </a:t>
            </a:r>
            <a:endParaRPr lang="cs-CZ" sz="2400" dirty="0" smtClean="0"/>
          </a:p>
          <a:p>
            <a:r>
              <a:rPr lang="cs-CZ" sz="2400" dirty="0" err="1">
                <a:solidFill>
                  <a:schemeClr val="tx2">
                    <a:lumMod val="75000"/>
                  </a:schemeClr>
                </a:solidFill>
              </a:rPr>
              <a:t>Gilgameš</a:t>
            </a:r>
            <a:r>
              <a:rPr lang="cs-CZ" sz="2400" dirty="0"/>
              <a:t> </a:t>
            </a:r>
            <a:r>
              <a:rPr lang="cs-CZ" sz="2400" dirty="0" smtClean="0"/>
              <a:t>– ⅓ člověk</a:t>
            </a:r>
            <a:r>
              <a:rPr lang="cs-CZ" sz="2400" dirty="0"/>
              <a:t>, </a:t>
            </a:r>
            <a:r>
              <a:rPr lang="cs-CZ" sz="2400" dirty="0" smtClean="0"/>
              <a:t>⅔ bůh</a:t>
            </a:r>
            <a:r>
              <a:rPr lang="cs-CZ" sz="2400" dirty="0"/>
              <a:t>, král </a:t>
            </a:r>
            <a:r>
              <a:rPr lang="cs-CZ" sz="2400" dirty="0" err="1" smtClean="0"/>
              <a:t>Uruku</a:t>
            </a:r>
            <a:endParaRPr lang="cs-CZ" sz="2400" dirty="0" smtClean="0"/>
          </a:p>
          <a:p>
            <a:r>
              <a:rPr lang="cs-CZ" sz="2400" dirty="0"/>
              <a:t> přítel </a:t>
            </a:r>
            <a:r>
              <a:rPr lang="cs-CZ" sz="2400" dirty="0" err="1">
                <a:solidFill>
                  <a:schemeClr val="tx2">
                    <a:lumMod val="75000"/>
                  </a:schemeClr>
                </a:solidFill>
              </a:rPr>
              <a:t>Enkidu</a:t>
            </a:r>
            <a:r>
              <a:rPr lang="cs-CZ" sz="2400" dirty="0"/>
              <a:t> – polodivoký </a:t>
            </a:r>
            <a:r>
              <a:rPr lang="cs-CZ" sz="2400" dirty="0" smtClean="0"/>
              <a:t>člověk </a:t>
            </a:r>
          </a:p>
          <a:p>
            <a:pPr marL="118872" indent="0">
              <a:buNone/>
            </a:pPr>
            <a:endParaRPr lang="cs-CZ" sz="2400" dirty="0" smtClean="0"/>
          </a:p>
          <a:p>
            <a:pPr marL="118872" indent="0">
              <a:buNone/>
            </a:pPr>
            <a:r>
              <a:rPr lang="cs-CZ" sz="2400" b="1" dirty="0" smtClean="0"/>
              <a:t>děj</a:t>
            </a:r>
            <a:r>
              <a:rPr lang="cs-CZ" sz="2400" dirty="0" smtClean="0"/>
              <a:t>: </a:t>
            </a:r>
          </a:p>
          <a:p>
            <a:r>
              <a:rPr lang="cs-CZ" sz="2400" dirty="0" smtClean="0"/>
              <a:t>řada dobrodružství při cestě za nesmrtelností</a:t>
            </a:r>
          </a:p>
          <a:p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 smrti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Enkidua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hledá tajemství věčného života</a:t>
            </a:r>
          </a:p>
          <a:p>
            <a:pPr marL="118872" indent="0">
              <a:buNone/>
            </a:pP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18872" indent="0">
              <a:buNone/>
            </a:pP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závěr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nesmrtelnost získává člověk svými činy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580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EPOS O GILGAMEŠOVI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4040188" cy="715355"/>
          </a:xfrm>
        </p:spPr>
        <p:txBody>
          <a:bodyPr>
            <a:normAutofit/>
          </a:bodyPr>
          <a:lstStyle/>
          <a:p>
            <a:r>
              <a:rPr lang="cs-CZ" sz="1800" b="0" i="1" cap="none" dirty="0" smtClean="0"/>
              <a:t>Tabulka s částí eposu psaná</a:t>
            </a:r>
          </a:p>
          <a:p>
            <a:r>
              <a:rPr lang="cs-CZ" sz="1800" b="0" i="1" cap="none" dirty="0" smtClean="0"/>
              <a:t>v akkadštině</a:t>
            </a:r>
            <a:endParaRPr lang="cs-CZ" sz="1800" b="0" i="1" cap="none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81370" y="5921696"/>
            <a:ext cx="4041775" cy="675655"/>
          </a:xfrm>
        </p:spPr>
        <p:txBody>
          <a:bodyPr>
            <a:normAutofit/>
          </a:bodyPr>
          <a:lstStyle/>
          <a:p>
            <a:r>
              <a:rPr lang="cs-CZ" sz="1800" b="0" i="1" cap="none" dirty="0" smtClean="0"/>
              <a:t>11.tabulka vyprávějící o potopě</a:t>
            </a:r>
            <a:endParaRPr lang="cs-CZ" sz="1800" b="0" i="1" cap="none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 flipV="1">
            <a:off x="4645025" y="6400800"/>
            <a:ext cx="4041775" cy="700608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8873"/>
            <a:ext cx="3744416" cy="4558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104" y="1412776"/>
            <a:ext cx="4260516" cy="4508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75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54782"/>
          </a:xfrm>
        </p:spPr>
        <p:txBody>
          <a:bodyPr>
            <a:normAutofit fontScale="90000"/>
          </a:bodyPr>
          <a:lstStyle/>
          <a:p>
            <a:r>
              <a:rPr lang="cs-CZ" sz="4800" dirty="0" smtClean="0"/>
              <a:t>  </a:t>
            </a:r>
            <a:r>
              <a:rPr lang="cs-CZ" sz="4800" dirty="0" err="1" smtClean="0"/>
              <a:t>Chammurapi</a:t>
            </a:r>
            <a:r>
              <a:rPr lang="cs-CZ" sz="4800" dirty="0" smtClean="0"/>
              <a:t> </a:t>
            </a:r>
            <a:r>
              <a:rPr lang="cs-CZ" sz="4800" dirty="0"/>
              <a:t>(též </a:t>
            </a:r>
            <a:r>
              <a:rPr lang="cs-CZ" sz="4800" dirty="0" err="1"/>
              <a:t>Chammurabi</a:t>
            </a:r>
            <a:r>
              <a:rPr lang="cs-CZ" sz="4800" dirty="0"/>
              <a:t>) </a:t>
            </a:r>
            <a:br>
              <a:rPr lang="cs-CZ" sz="4800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2204864"/>
            <a:ext cx="4064768" cy="4192888"/>
          </a:xfrm>
        </p:spPr>
        <p:txBody>
          <a:bodyPr>
            <a:normAutofit fontScale="92500" lnSpcReduction="10000"/>
          </a:bodyPr>
          <a:lstStyle/>
          <a:p>
            <a:r>
              <a:rPr lang="cs-CZ" sz="2600" dirty="0"/>
              <a:t>šestý král starobabylonské </a:t>
            </a:r>
            <a:r>
              <a:rPr lang="cs-CZ" sz="2600" dirty="0" smtClean="0"/>
              <a:t>říše</a:t>
            </a:r>
          </a:p>
          <a:p>
            <a:pPr marL="118872" indent="0">
              <a:buNone/>
            </a:pPr>
            <a:endParaRPr lang="cs-CZ" sz="2600" dirty="0"/>
          </a:p>
          <a:p>
            <a:r>
              <a:rPr lang="cs-CZ" sz="2600" dirty="0"/>
              <a:t>vládl v letech 1792-1750 př.n.l</a:t>
            </a:r>
            <a:r>
              <a:rPr lang="cs-CZ" sz="2600" dirty="0" smtClean="0"/>
              <a:t>.</a:t>
            </a:r>
          </a:p>
          <a:p>
            <a:endParaRPr lang="cs-CZ" sz="2600" dirty="0"/>
          </a:p>
          <a:p>
            <a:r>
              <a:rPr lang="cs-CZ" sz="2600" dirty="0"/>
              <a:t>proslul jako zákonodárce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sz="1800" dirty="0" smtClean="0"/>
          </a:p>
          <a:p>
            <a:pPr marL="118872" indent="0">
              <a:buNone/>
            </a:pPr>
            <a:r>
              <a:rPr lang="cs-CZ" sz="1900" i="1" dirty="0" smtClean="0"/>
              <a:t>Babylonie za vlády </a:t>
            </a:r>
            <a:r>
              <a:rPr lang="cs-CZ" sz="1900" i="1" dirty="0" err="1" smtClean="0"/>
              <a:t>Chammurapiho</a:t>
            </a:r>
            <a:endParaRPr lang="cs-CZ" sz="19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153" y="1628800"/>
            <a:ext cx="4806217" cy="4297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609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594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SUMERSKÁ LITERATURA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801091"/>
            <a:ext cx="7931224" cy="4873205"/>
          </a:xfrm>
        </p:spPr>
        <p:txBody>
          <a:bodyPr/>
          <a:lstStyle/>
          <a:p>
            <a:pPr marL="118872" indent="0">
              <a:buNone/>
            </a:pPr>
            <a:r>
              <a:rPr lang="cs-CZ" sz="2400" b="1" u="sng" dirty="0" smtClean="0">
                <a:solidFill>
                  <a:schemeClr val="accent1">
                    <a:lumMod val="75000"/>
                  </a:schemeClr>
                </a:solidFill>
              </a:rPr>
              <a:t>CHAMMURAPIHO ZÁKONÍK </a:t>
            </a:r>
          </a:p>
          <a:p>
            <a:pPr marL="118872" indent="0">
              <a:buNone/>
            </a:pPr>
            <a:r>
              <a:rPr lang="cs-CZ" sz="2400" dirty="0" smtClean="0"/>
              <a:t>(1780 př.n.l.)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dirty="0" smtClean="0"/>
              <a:t>1. psaný kodex</a:t>
            </a:r>
          </a:p>
          <a:p>
            <a:r>
              <a:rPr lang="cs-CZ" sz="2400" dirty="0" smtClean="0"/>
              <a:t>tesaný do kamene</a:t>
            </a:r>
          </a:p>
          <a:p>
            <a:endParaRPr lang="cs-CZ" sz="2400" dirty="0" smtClean="0"/>
          </a:p>
          <a:p>
            <a:r>
              <a:rPr lang="cs-CZ" sz="2400" dirty="0" smtClean="0"/>
              <a:t>základy občanského, rodinného, trestního práva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dirty="0" smtClean="0"/>
              <a:t>princip: </a:t>
            </a:r>
            <a:r>
              <a:rPr lang="cs-CZ" sz="2400" b="1" dirty="0" smtClean="0"/>
              <a:t>oko za oko, zub za zub</a:t>
            </a:r>
          </a:p>
          <a:p>
            <a:endParaRPr lang="cs-CZ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Najděte příklady tohoto principu v následující ukázce.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 descr="emoce,emotikony,ksichtík,ksichtíky,myšlení,otázky,otazníky,rozhodnutí,rozhodování,smajlíci,smajlík,smajlíky,symboly,tváře,úsměvy,volby,výrazy,zamyšlený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33256"/>
            <a:ext cx="1008112" cy="941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580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Z </a:t>
            </a:r>
            <a:r>
              <a:rPr lang="cs-CZ" dirty="0" err="1" smtClean="0"/>
              <a:t>Chammurapiho</a:t>
            </a:r>
            <a:r>
              <a:rPr lang="cs-CZ" dirty="0" smtClean="0"/>
              <a:t> zákoníku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267944"/>
          </a:xfrm>
        </p:spPr>
        <p:txBody>
          <a:bodyPr>
            <a:normAutofit fontScale="77500" lnSpcReduction="20000"/>
          </a:bodyPr>
          <a:lstStyle/>
          <a:p>
            <a:r>
              <a:rPr lang="cs-CZ" sz="3100" i="1" dirty="0"/>
              <a:t>1. Jestliže někdo někoho obvinil a uvrhl naň podezření z vraždy, avšak neusvědčil jej, bude ten, kdo ho obvinil, usmrcen.</a:t>
            </a:r>
            <a:endParaRPr lang="cs-CZ" sz="3100" dirty="0"/>
          </a:p>
          <a:p>
            <a:r>
              <a:rPr lang="cs-CZ" sz="3100" i="1" dirty="0"/>
              <a:t>16. Jestliže někdo ukryl ve svém domě buď otroka, nebo otrokyni, uprchlé z paláce nebo nevolníkovi, a na výzvu hlasatele je nevydá, tento majitel domu bude usmrcen.</a:t>
            </a:r>
            <a:endParaRPr lang="cs-CZ" sz="3100" dirty="0"/>
          </a:p>
          <a:p>
            <a:r>
              <a:rPr lang="cs-CZ" sz="3100" i="1" dirty="0"/>
              <a:t>22. Jestliže se někdo dopustil loupeže a bude dopaden, tento člověk bude usmrcen.</a:t>
            </a:r>
            <a:endParaRPr lang="cs-CZ" sz="3100" dirty="0"/>
          </a:p>
          <a:p>
            <a:r>
              <a:rPr lang="cs-CZ" sz="3100" i="1" dirty="0"/>
              <a:t>109. Jestliže šenkýřka, v jejímž domě se scházeli zločinci, tyto zločince nezadržela a do paláce nepřivedla, bude tato šenkýřka usmrcena.</a:t>
            </a:r>
            <a:endParaRPr lang="cs-CZ" sz="3100" dirty="0"/>
          </a:p>
          <a:p>
            <a:r>
              <a:rPr lang="cs-CZ" sz="3100" i="1" dirty="0"/>
              <a:t>195. Jestliže dítě udeřilo svého otce, uříznou mu jeho ruku.</a:t>
            </a:r>
            <a:endParaRPr lang="cs-CZ" sz="3100" dirty="0"/>
          </a:p>
          <a:p>
            <a:pPr marL="118872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048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Z </a:t>
            </a:r>
            <a:r>
              <a:rPr lang="cs-CZ" dirty="0" err="1"/>
              <a:t>Chammurapiho</a:t>
            </a:r>
            <a:r>
              <a:rPr lang="cs-CZ" dirty="0"/>
              <a:t> zákoníku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i="1" dirty="0"/>
              <a:t>196. Jestliže právoplatný občan vyrazil oko příslušníku plnoprávných občanů, vyrvou mu oko.</a:t>
            </a:r>
            <a:endParaRPr lang="cs-CZ" sz="2400" dirty="0"/>
          </a:p>
          <a:p>
            <a:r>
              <a:rPr lang="cs-CZ" sz="2400" i="1" dirty="0"/>
              <a:t>197. Jestliže zlomil kost plnoprávného občana, zlomí mu kost.</a:t>
            </a:r>
            <a:endParaRPr lang="cs-CZ" sz="2400" dirty="0"/>
          </a:p>
          <a:p>
            <a:r>
              <a:rPr lang="cs-CZ" sz="2400" i="1" dirty="0"/>
              <a:t>198. Jestliže vyrval oko nevolníka nebo zlomil kost nevolníka, zaplatí jednu minu stříbra.</a:t>
            </a:r>
            <a:endParaRPr lang="cs-CZ" sz="2400" dirty="0"/>
          </a:p>
          <a:p>
            <a:r>
              <a:rPr lang="cs-CZ" sz="2400" i="1" dirty="0"/>
              <a:t>205. Jestliže otrok jiné osoby udeřil příslušníka třídy plnoprávných občanů ve tvář, uříznou mu ucho.</a:t>
            </a:r>
            <a:endParaRPr lang="cs-CZ" sz="2400" dirty="0"/>
          </a:p>
          <a:p>
            <a:r>
              <a:rPr lang="cs-CZ" sz="2400" i="1" dirty="0"/>
              <a:t>233. Jestliže stavitel postavil někomu dům a neudělal své dílo pevně a zeď spadne, tento stavitel pevně vystaví tuto zeď ze svých vlastních prostředků.</a:t>
            </a:r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6142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700" dirty="0"/>
              <a:t>Sochorová Marie: </a:t>
            </a:r>
            <a:r>
              <a:rPr lang="cs-CZ" sz="1700" i="1" dirty="0"/>
              <a:t>Literatura v kostce pro SŠ</a:t>
            </a:r>
            <a:r>
              <a:rPr lang="cs-CZ" sz="1700" dirty="0"/>
              <a:t>, Fragment, 2007, ISBN 978-80-253-0652-9</a:t>
            </a:r>
          </a:p>
          <a:p>
            <a:r>
              <a:rPr lang="cs-CZ" sz="1700" dirty="0"/>
              <a:t>Hrabák Josef: </a:t>
            </a:r>
            <a:r>
              <a:rPr lang="cs-CZ" sz="1700" i="1" dirty="0"/>
              <a:t>Literatura pro 1.ročník středních škol</a:t>
            </a:r>
            <a:r>
              <a:rPr lang="cs-CZ" sz="1700" dirty="0"/>
              <a:t>, SPN, 1977, publikace č. </a:t>
            </a:r>
            <a:r>
              <a:rPr lang="cs-CZ" sz="1700" dirty="0" smtClean="0"/>
              <a:t>71-15-11</a:t>
            </a:r>
          </a:p>
          <a:p>
            <a:r>
              <a:rPr lang="cs-CZ" sz="1700" dirty="0"/>
              <a:t>Prokop Vladimír: </a:t>
            </a:r>
            <a:r>
              <a:rPr lang="cs-CZ" sz="1700" i="1" dirty="0"/>
              <a:t>Dějiny literatury od starověku do počátku 19.století</a:t>
            </a:r>
            <a:r>
              <a:rPr lang="cs-CZ" sz="1700" dirty="0"/>
              <a:t>, O.K.-Soft, 2003</a:t>
            </a:r>
          </a:p>
          <a:p>
            <a:r>
              <a:rPr lang="cs-CZ" sz="1700" dirty="0" smtClean="0">
                <a:hlinkClick r:id="rId2"/>
              </a:rPr>
              <a:t>www.wikipedia.org</a:t>
            </a:r>
            <a:endParaRPr lang="cs-CZ" sz="1700" dirty="0" smtClean="0"/>
          </a:p>
          <a:p>
            <a:pPr marL="118872" indent="0">
              <a:buNone/>
            </a:pPr>
            <a:endParaRPr lang="cs-CZ" sz="1700" dirty="0"/>
          </a:p>
          <a:p>
            <a:pPr marL="118872" indent="0">
              <a:buNone/>
            </a:pPr>
            <a:endParaRPr lang="cs-CZ" sz="1700" dirty="0"/>
          </a:p>
          <a:p>
            <a:endParaRPr lang="cs-CZ" sz="1700" dirty="0" smtClean="0"/>
          </a:p>
          <a:p>
            <a:r>
              <a:rPr lang="cs-CZ" sz="1700" dirty="0" smtClean="0"/>
              <a:t>VOLNÉ </a:t>
            </a:r>
            <a:r>
              <a:rPr lang="cs-CZ" sz="1700" dirty="0"/>
              <a:t>DÍLO. </a:t>
            </a:r>
            <a:r>
              <a:rPr lang="cs-CZ" sz="1700" i="1" dirty="0"/>
              <a:t>Wikipedia.cz</a:t>
            </a:r>
            <a:r>
              <a:rPr lang="cs-CZ" sz="1700" dirty="0"/>
              <a:t> [online]. [cit. 2.10.2013]. Dostupný na WWW: </a:t>
            </a:r>
            <a:r>
              <a:rPr lang="cs-CZ" sz="1700" dirty="0">
                <a:hlinkClick r:id="rId3"/>
              </a:rPr>
              <a:t>http://</a:t>
            </a:r>
            <a:r>
              <a:rPr lang="cs-CZ" sz="1700" dirty="0" smtClean="0">
                <a:hlinkClick r:id="rId3"/>
              </a:rPr>
              <a:t>cs.wikipedia.org/wiki/Soubor:GilgameshTablet.jpg</a:t>
            </a:r>
            <a:endParaRPr lang="cs-CZ" sz="1700" dirty="0" smtClean="0"/>
          </a:p>
          <a:p>
            <a:r>
              <a:rPr lang="cs-CZ" sz="1700" dirty="0"/>
              <a:t>MIKE PEEL. </a:t>
            </a:r>
            <a:r>
              <a:rPr lang="cs-CZ" sz="1700" i="1" dirty="0"/>
              <a:t>Wikipedia.cz</a:t>
            </a:r>
            <a:r>
              <a:rPr lang="cs-CZ" sz="1700" dirty="0"/>
              <a:t> [online]. [cit. 2.10.2013]. Dostupný na WWW: </a:t>
            </a:r>
            <a:r>
              <a:rPr lang="cs-CZ" sz="1700" dirty="0">
                <a:hlinkClick r:id="rId4"/>
              </a:rPr>
              <a:t>http://</a:t>
            </a:r>
            <a:r>
              <a:rPr lang="cs-CZ" sz="1700" dirty="0" smtClean="0">
                <a:hlinkClick r:id="rId4"/>
              </a:rPr>
              <a:t>cs.wikipedia.org/wiki/Soubor:British_Museum_Flood_Tablet_1.jpg</a:t>
            </a:r>
            <a:endParaRPr lang="cs-CZ" sz="1700" dirty="0" smtClean="0"/>
          </a:p>
          <a:p>
            <a:r>
              <a:rPr lang="cs-CZ" sz="1700" dirty="0" smtClean="0"/>
              <a:t> </a:t>
            </a:r>
            <a:r>
              <a:rPr lang="cs-CZ" sz="1700" dirty="0"/>
              <a:t>MAPMASTER. </a:t>
            </a:r>
            <a:r>
              <a:rPr lang="cs-CZ" sz="1700" i="1" dirty="0"/>
              <a:t>Wikipedia.cz</a:t>
            </a:r>
            <a:r>
              <a:rPr lang="cs-CZ" sz="1700" dirty="0"/>
              <a:t> [online]. [cit. 2.10.2013]. Dostupný na WWW: </a:t>
            </a:r>
            <a:r>
              <a:rPr lang="cs-CZ" sz="1700" dirty="0">
                <a:hlinkClick r:id="rId5"/>
              </a:rPr>
              <a:t>http://</a:t>
            </a:r>
            <a:r>
              <a:rPr lang="cs-CZ" sz="1700" dirty="0" smtClean="0">
                <a:hlinkClick r:id="rId5"/>
              </a:rPr>
              <a:t>cs.wikipedia.org/wiki/Soubor:Hammurabi%27s_Babylonia_Locator_Map_1.svg</a:t>
            </a:r>
            <a:endParaRPr lang="cs-CZ" sz="1700" dirty="0" smtClean="0"/>
          </a:p>
          <a:p>
            <a:r>
              <a:rPr lang="cs-CZ" sz="1700" dirty="0"/>
              <a:t>KARL MUSSER. </a:t>
            </a:r>
            <a:r>
              <a:rPr lang="cs-CZ" sz="1700" i="1" dirty="0"/>
              <a:t>Wikipedia.cz</a:t>
            </a:r>
            <a:r>
              <a:rPr lang="cs-CZ" sz="1700" dirty="0"/>
              <a:t> [online]. [cit. 2.10.2013]. Dostupný na WWW: </a:t>
            </a:r>
            <a:r>
              <a:rPr lang="cs-CZ" sz="1700" dirty="0">
                <a:hlinkClick r:id="rId6"/>
              </a:rPr>
              <a:t>http://</a:t>
            </a:r>
            <a:r>
              <a:rPr lang="cs-CZ" sz="1700" dirty="0" smtClean="0">
                <a:hlinkClick r:id="rId6"/>
              </a:rPr>
              <a:t>cs.wikipedia.org/wiki/Soubor:Tigr-euph.png</a:t>
            </a:r>
            <a:endParaRPr lang="cs-CZ" sz="1700" dirty="0" smtClean="0"/>
          </a:p>
          <a:p>
            <a:r>
              <a:rPr lang="cs-CZ" sz="1700" dirty="0"/>
              <a:t>PŘEVZATO. </a:t>
            </a:r>
            <a:r>
              <a:rPr lang="cs-CZ" sz="1700" i="1" dirty="0"/>
              <a:t>Seznam.cz</a:t>
            </a:r>
            <a:r>
              <a:rPr lang="cs-CZ" sz="1700" dirty="0"/>
              <a:t> [online]. [cit. 30.9.2013]. Dostupný na WWW: </a:t>
            </a:r>
            <a:r>
              <a:rPr lang="cs-CZ" sz="1700" dirty="0">
                <a:hlinkClick r:id="rId7"/>
              </a:rPr>
              <a:t>http://www.zsvltava.cz/informatika/index.php?art=pismo</a:t>
            </a:r>
            <a:endParaRPr lang="cs-CZ" sz="1700" dirty="0"/>
          </a:p>
          <a:p>
            <a:r>
              <a:rPr lang="cs-CZ" sz="1700" dirty="0"/>
              <a:t>AIWOK. </a:t>
            </a:r>
            <a:r>
              <a:rPr lang="cs-CZ" sz="1700" i="1" dirty="0"/>
              <a:t>Wikipedia.cz</a:t>
            </a:r>
            <a:r>
              <a:rPr lang="cs-CZ" sz="1700" dirty="0"/>
              <a:t> [online]. [cit. 30.9.2013]. Dostupný na WWW: </a:t>
            </a:r>
            <a:r>
              <a:rPr lang="cs-CZ" sz="1700" dirty="0">
                <a:hlinkClick r:id="rId8"/>
              </a:rPr>
              <a:t>http://cs.wikipedia.org/wiki/Soubor:Loewenjagd_-645-635_Niniveh.JPG</a:t>
            </a:r>
            <a:endParaRPr lang="cs-CZ" sz="1700" dirty="0"/>
          </a:p>
          <a:p>
            <a:pPr marL="118872" indent="0">
              <a:buNone/>
            </a:pPr>
            <a:r>
              <a:rPr lang="cs-CZ" sz="1700" dirty="0"/>
              <a:t> </a:t>
            </a:r>
          </a:p>
          <a:p>
            <a:pPr marL="118872" indent="0">
              <a:buNone/>
            </a:pPr>
            <a:endParaRPr lang="cs-CZ" sz="1600" dirty="0" smtClean="0"/>
          </a:p>
          <a:p>
            <a:pPr marL="118872" indent="0">
              <a:buNone/>
            </a:pPr>
            <a:r>
              <a:rPr lang="cs-CZ" sz="1600" dirty="0" smtClean="0"/>
              <a:t> 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249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ul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</TotalTime>
  <Words>600</Words>
  <Application>Microsoft Office PowerPoint</Application>
  <PresentationFormat>Předvádění na obrazovce (4:3)</PresentationFormat>
  <Paragraphs>134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systému Office</vt:lpstr>
      <vt:lpstr>Modul</vt:lpstr>
      <vt:lpstr>Prezentace aplikace PowerPoint</vt:lpstr>
      <vt:lpstr>MEZOPOTÁMIE</vt:lpstr>
      <vt:lpstr>  MEZOPOTÁMIE</vt:lpstr>
      <vt:lpstr>   SUMERSKÁ LITERATURA</vt:lpstr>
      <vt:lpstr> SUMERSKÁ LITERATURA </vt:lpstr>
      <vt:lpstr>   SUMERSKÁ LITERATURA</vt:lpstr>
      <vt:lpstr>SUMERSKÁ LITERATURA </vt:lpstr>
      <vt:lpstr>EPOS O GILGAMEŠOVI</vt:lpstr>
      <vt:lpstr>  Chammurapi (též Chammurabi)  </vt:lpstr>
      <vt:lpstr>   SUMERSKÁ LITERATURA </vt:lpstr>
      <vt:lpstr>  Z Chammurapiho zákoníku</vt:lpstr>
      <vt:lpstr>  Z Chammurapiho zákoníku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Hana Keprová</cp:lastModifiedBy>
  <cp:revision>36</cp:revision>
  <dcterms:created xsi:type="dcterms:W3CDTF">2013-08-16T12:49:52Z</dcterms:created>
  <dcterms:modified xsi:type="dcterms:W3CDTF">2014-01-06T13:10:01Z</dcterms:modified>
</cp:coreProperties>
</file>