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7" r:id="rId2"/>
    <p:sldId id="268" r:id="rId3"/>
    <p:sldId id="281" r:id="rId4"/>
    <p:sldId id="284" r:id="rId5"/>
    <p:sldId id="285" r:id="rId6"/>
    <p:sldId id="286" r:id="rId7"/>
    <p:sldId id="287" r:id="rId8"/>
    <p:sldId id="288" r:id="rId9"/>
    <p:sldId id="274" r:id="rId10"/>
    <p:sldId id="269" r:id="rId1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7210609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Základy automatického řízení 1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Mechanizace, automatizace, řízení, ovládání, regulace,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regulační obvod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/>
              <a:t>Základy automatického řízení </a:t>
            </a:r>
            <a:r>
              <a:rPr lang="cs-CZ" altLang="cs-CZ" sz="2400" b="1" dirty="0" smtClean="0"/>
              <a:t>1</a:t>
            </a:r>
            <a:endParaRPr lang="cs-CZ" altLang="cs-CZ" sz="2400" b="1" dirty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VY_32_INOVACE_37_736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61604" y="2009869"/>
            <a:ext cx="8337550" cy="3874882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ZÁKLADY </a:t>
            </a:r>
          </a:p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AUTOMATICKÉHO </a:t>
            </a:r>
          </a:p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ŘÍZENÍ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74484" y="506995"/>
            <a:ext cx="7944416" cy="552261"/>
          </a:xfrm>
        </p:spPr>
        <p:txBody>
          <a:bodyPr/>
          <a:lstStyle/>
          <a:p>
            <a:pPr algn="ctr"/>
            <a:r>
              <a:rPr lang="cs-CZ" sz="2800" dirty="0" smtClean="0"/>
              <a:t> </a:t>
            </a:r>
            <a:r>
              <a:rPr lang="cs-CZ" sz="2800" u="sng" dirty="0"/>
              <a:t>ZÁKLADY TEORIE AUTOMATICKÉHO </a:t>
            </a:r>
            <a:r>
              <a:rPr lang="cs-CZ" sz="2800" u="sng" dirty="0" smtClean="0"/>
              <a:t>ŘÍZENÍ</a:t>
            </a:r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04085" y="1645003"/>
            <a:ext cx="8089271" cy="4475140"/>
          </a:xfrm>
        </p:spPr>
        <p:txBody>
          <a:bodyPr/>
          <a:lstStyle/>
          <a:p>
            <a:pPr lvl="0"/>
            <a:r>
              <a:rPr lang="cs-CZ" sz="2000" b="1" i="1" dirty="0">
                <a:latin typeface="Calibri" panose="020F0502020204030204" pitchFamily="34" charset="0"/>
              </a:rPr>
              <a:t>Mechanizace: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r>
              <a:rPr lang="cs-CZ" sz="2000" dirty="0">
                <a:latin typeface="Calibri" panose="020F0502020204030204" pitchFamily="34" charset="0"/>
              </a:rPr>
              <a:t>Proces vývoje techniky, kde se používá technických zařízení k osvobození člověka od namáhavé a opakující se fyzické práce.</a:t>
            </a:r>
          </a:p>
          <a:p>
            <a:pPr lvl="0"/>
            <a:r>
              <a:rPr lang="cs-CZ" sz="2000" b="1" i="1" dirty="0">
                <a:latin typeface="Calibri" panose="020F0502020204030204" pitchFamily="34" charset="0"/>
              </a:rPr>
              <a:t>Automatizace: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r>
              <a:rPr lang="cs-CZ" sz="2000" dirty="0">
                <a:latin typeface="Calibri" panose="020F0502020204030204" pitchFamily="34" charset="0"/>
              </a:rPr>
              <a:t>Proces vývoje techniky využívající samočinných technických zařízení k osvobození člověka od fyzické, ale hlavně duševní řídící práce.</a:t>
            </a:r>
          </a:p>
          <a:p>
            <a:pPr lvl="0"/>
            <a:r>
              <a:rPr lang="cs-CZ" sz="2000" b="1" i="1" dirty="0">
                <a:latin typeface="Calibri" panose="020F0502020204030204" pitchFamily="34" charset="0"/>
              </a:rPr>
              <a:t>Řízení: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r>
              <a:rPr lang="cs-CZ" sz="2000" dirty="0">
                <a:latin typeface="Calibri" panose="020F0502020204030204" pitchFamily="34" charset="0"/>
              </a:rPr>
              <a:t>Je to působení řídícího členu na člen řízený. Je to činnost, při níž se hodnotí a zpracovávají informace o řízeném objektu nebo procesu a podle nich se ovládají příslušná zařízení, aby bylo dosaženo požadovaného cíle. </a:t>
            </a:r>
          </a:p>
          <a:p>
            <a:pPr lvl="0"/>
            <a:r>
              <a:rPr lang="cs-CZ" sz="2000" b="1" i="1" dirty="0">
                <a:latin typeface="Calibri" panose="020F0502020204030204" pitchFamily="34" charset="0"/>
              </a:rPr>
              <a:t>Ovládání: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r>
              <a:rPr lang="cs-CZ" sz="2000" dirty="0">
                <a:latin typeface="Calibri" panose="020F0502020204030204" pitchFamily="34" charset="0"/>
              </a:rPr>
              <a:t>Je to </a:t>
            </a:r>
            <a:r>
              <a:rPr lang="cs-CZ" sz="2000" i="1" dirty="0">
                <a:latin typeface="Calibri" panose="020F0502020204030204" pitchFamily="34" charset="0"/>
              </a:rPr>
              <a:t>řízení bez zpětné vazby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04085" y="1183338"/>
            <a:ext cx="24477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latin typeface="Calibri" panose="020F0502020204030204" pitchFamily="34" charset="0"/>
              </a:rPr>
              <a:t>ZÁKLADNÍ POJMY</a:t>
            </a:r>
            <a:endParaRPr lang="cs-CZ" sz="2400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88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74484" y="506995"/>
            <a:ext cx="7944416" cy="552261"/>
          </a:xfrm>
        </p:spPr>
        <p:txBody>
          <a:bodyPr/>
          <a:lstStyle/>
          <a:p>
            <a:pPr algn="ctr"/>
            <a:r>
              <a:rPr lang="cs-CZ" sz="2800" dirty="0" smtClean="0"/>
              <a:t> </a:t>
            </a:r>
            <a:r>
              <a:rPr lang="cs-CZ" sz="2800" u="sng" dirty="0"/>
              <a:t>ZÁKLADY TEORIE AUTOMATICKÉHO </a:t>
            </a:r>
            <a:r>
              <a:rPr lang="cs-CZ" sz="2800" u="sng" dirty="0" smtClean="0"/>
              <a:t>ŘÍZENÍ</a:t>
            </a:r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04085" y="2016195"/>
            <a:ext cx="8089271" cy="4475140"/>
          </a:xfrm>
        </p:spPr>
        <p:txBody>
          <a:bodyPr/>
          <a:lstStyle/>
          <a:p>
            <a:pPr lvl="0"/>
            <a:r>
              <a:rPr lang="cs-CZ" sz="2400" b="1" i="1" dirty="0">
                <a:latin typeface="Calibri" panose="020F0502020204030204" pitchFamily="34" charset="0"/>
              </a:rPr>
              <a:t>Regulace: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</a:p>
          <a:p>
            <a:r>
              <a:rPr lang="cs-CZ" sz="2400" dirty="0">
                <a:latin typeface="Calibri" panose="020F0502020204030204" pitchFamily="34" charset="0"/>
              </a:rPr>
              <a:t>Je to udržování nějaké fyzikální veličiny na předem stanovených hodnotách. Skutečná hodnota této veličiny se zjišťuje měřením a porovnává s hodnotou žádanou. </a:t>
            </a:r>
          </a:p>
          <a:p>
            <a:r>
              <a:rPr lang="cs-CZ" sz="2400" dirty="0">
                <a:latin typeface="Calibri" panose="020F0502020204030204" pitchFamily="34" charset="0"/>
              </a:rPr>
              <a:t>Regulace je tedy </a:t>
            </a:r>
            <a:r>
              <a:rPr lang="cs-CZ" sz="2400" b="1" i="1" dirty="0">
                <a:solidFill>
                  <a:srgbClr val="0033CC"/>
                </a:solidFill>
                <a:latin typeface="Calibri" panose="020F0502020204030204" pitchFamily="34" charset="0"/>
              </a:rPr>
              <a:t>řízení se zpětnou vazbou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r>
              <a:rPr lang="cs-CZ" sz="1000" dirty="0" smtClean="0">
                <a:latin typeface="Calibri" panose="020F0502020204030204" pitchFamily="34" charset="0"/>
              </a:rPr>
              <a:t>  </a:t>
            </a:r>
          </a:p>
          <a:p>
            <a:r>
              <a:rPr lang="cs-CZ" sz="2400" dirty="0" smtClean="0">
                <a:latin typeface="Calibri" panose="020F0502020204030204" pitchFamily="34" charset="0"/>
              </a:rPr>
              <a:t>Uskutečňuje </a:t>
            </a:r>
            <a:r>
              <a:rPr lang="cs-CZ" sz="2400" dirty="0">
                <a:latin typeface="Calibri" panose="020F0502020204030204" pitchFamily="34" charset="0"/>
              </a:rPr>
              <a:t>se působením akční veličiny na RS.</a:t>
            </a:r>
          </a:p>
          <a:p>
            <a:pPr lvl="0"/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04085" y="1183338"/>
            <a:ext cx="24477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latin typeface="Calibri" panose="020F0502020204030204" pitchFamily="34" charset="0"/>
              </a:rPr>
              <a:t>ZÁKLADNÍ POJMY</a:t>
            </a:r>
            <a:endParaRPr lang="cs-CZ" sz="2400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581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74484" y="506995"/>
            <a:ext cx="7944416" cy="552261"/>
          </a:xfrm>
        </p:spPr>
        <p:txBody>
          <a:bodyPr/>
          <a:lstStyle/>
          <a:p>
            <a:pPr algn="ctr"/>
            <a:r>
              <a:rPr lang="cs-CZ" sz="2800" dirty="0" smtClean="0"/>
              <a:t> </a:t>
            </a:r>
            <a:r>
              <a:rPr lang="cs-CZ" sz="2800" u="sng" dirty="0"/>
              <a:t>ZÁKLADY TEORIE AUTOMATICKÉHO </a:t>
            </a:r>
            <a:r>
              <a:rPr lang="cs-CZ" sz="2800" u="sng" dirty="0" smtClean="0"/>
              <a:t>ŘÍZENÍ</a:t>
            </a:r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04085" y="1907553"/>
            <a:ext cx="8089271" cy="4085841"/>
          </a:xfrm>
        </p:spPr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200" b="1" i="1" dirty="0" smtClean="0">
                <a:latin typeface="Calibri" panose="020F0502020204030204" pitchFamily="34" charset="0"/>
              </a:rPr>
              <a:t>ruční </a:t>
            </a:r>
            <a:r>
              <a:rPr lang="cs-CZ" sz="2200" b="1" i="1" dirty="0">
                <a:latin typeface="Calibri" panose="020F0502020204030204" pitchFamily="34" charset="0"/>
              </a:rPr>
              <a:t>regulace</a:t>
            </a:r>
            <a:r>
              <a:rPr lang="cs-CZ" sz="2200" i="1" dirty="0">
                <a:latin typeface="Calibri" panose="020F0502020204030204" pitchFamily="34" charset="0"/>
              </a:rPr>
              <a:t>	      </a:t>
            </a:r>
            <a:endParaRPr lang="cs-CZ" sz="2200" i="1" dirty="0" smtClean="0">
              <a:latin typeface="Calibri" panose="020F0502020204030204" pitchFamily="34" charset="0"/>
            </a:endParaRPr>
          </a:p>
          <a:p>
            <a:pPr lvl="0"/>
            <a:r>
              <a:rPr lang="cs-CZ" sz="2200" i="1" dirty="0" smtClean="0">
                <a:latin typeface="Calibri" panose="020F0502020204030204" pitchFamily="34" charset="0"/>
              </a:rPr>
              <a:t>-</a:t>
            </a:r>
            <a:r>
              <a:rPr lang="cs-CZ" sz="2200" dirty="0" smtClean="0">
                <a:latin typeface="Calibri" panose="020F0502020204030204" pitchFamily="34" charset="0"/>
              </a:rPr>
              <a:t> činnost </a:t>
            </a:r>
            <a:r>
              <a:rPr lang="cs-CZ" sz="2200" dirty="0">
                <a:latin typeface="Calibri" panose="020F0502020204030204" pitchFamily="34" charset="0"/>
              </a:rPr>
              <a:t>(akční zásah) koná </a:t>
            </a:r>
            <a:r>
              <a:rPr lang="cs-CZ" sz="2200" dirty="0" smtClean="0">
                <a:latin typeface="Calibri" panose="020F0502020204030204" pitchFamily="34" charset="0"/>
              </a:rPr>
              <a:t>člověk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200" b="1" i="1" dirty="0" smtClean="0">
                <a:latin typeface="Calibri" panose="020F0502020204030204" pitchFamily="34" charset="0"/>
              </a:rPr>
              <a:t>automatická </a:t>
            </a:r>
            <a:r>
              <a:rPr lang="cs-CZ" sz="2200" b="1" i="1" dirty="0">
                <a:latin typeface="Calibri" panose="020F0502020204030204" pitchFamily="34" charset="0"/>
              </a:rPr>
              <a:t>regulace </a:t>
            </a:r>
            <a:endParaRPr lang="cs-CZ" sz="2200" b="1" i="1" dirty="0" smtClean="0">
              <a:latin typeface="Calibri" panose="020F0502020204030204" pitchFamily="34" charset="0"/>
            </a:endParaRPr>
          </a:p>
          <a:p>
            <a:pPr lvl="0"/>
            <a:r>
              <a:rPr lang="cs-CZ" sz="2200" i="1" dirty="0" smtClean="0">
                <a:latin typeface="Calibri" panose="020F0502020204030204" pitchFamily="34" charset="0"/>
              </a:rPr>
              <a:t>-</a:t>
            </a:r>
            <a:r>
              <a:rPr lang="cs-CZ" sz="2200" dirty="0" smtClean="0">
                <a:latin typeface="Calibri" panose="020F0502020204030204" pitchFamily="34" charset="0"/>
              </a:rPr>
              <a:t> </a:t>
            </a:r>
            <a:r>
              <a:rPr lang="cs-CZ" sz="2200" dirty="0">
                <a:latin typeface="Calibri" panose="020F0502020204030204" pitchFamily="34" charset="0"/>
              </a:rPr>
              <a:t>činnost je uskutečňována </a:t>
            </a:r>
            <a:r>
              <a:rPr lang="cs-CZ" sz="2200" dirty="0" smtClean="0">
                <a:latin typeface="Calibri" panose="020F0502020204030204" pitchFamily="34" charset="0"/>
              </a:rPr>
              <a:t>samočinně nějakým </a:t>
            </a:r>
            <a:r>
              <a:rPr lang="cs-CZ" sz="2200" dirty="0">
                <a:latin typeface="Calibri" panose="020F0502020204030204" pitchFamily="34" charset="0"/>
              </a:rPr>
              <a:t>technickým zařízením</a:t>
            </a:r>
          </a:p>
          <a:p>
            <a:pPr lvl="0"/>
            <a:r>
              <a:rPr lang="cs-CZ" sz="2200" b="1" i="1" dirty="0" smtClean="0">
                <a:latin typeface="Calibri" panose="020F0502020204030204" pitchFamily="34" charset="0"/>
              </a:rPr>
              <a:t>Automatické </a:t>
            </a:r>
            <a:r>
              <a:rPr lang="cs-CZ" sz="2200" b="1" i="1" dirty="0">
                <a:latin typeface="Calibri" panose="020F0502020204030204" pitchFamily="34" charset="0"/>
              </a:rPr>
              <a:t>zařízení:</a:t>
            </a:r>
            <a:endParaRPr lang="cs-CZ" sz="2200" dirty="0">
              <a:latin typeface="Calibri" panose="020F0502020204030204" pitchFamily="34" charset="0"/>
            </a:endParaRPr>
          </a:p>
          <a:p>
            <a:r>
              <a:rPr lang="cs-CZ" sz="2200" dirty="0" smtClean="0">
                <a:latin typeface="Calibri" panose="020F0502020204030204" pitchFamily="34" charset="0"/>
              </a:rPr>
              <a:t>Provozní </a:t>
            </a:r>
            <a:r>
              <a:rPr lang="cs-CZ" sz="2200" dirty="0">
                <a:latin typeface="Calibri" panose="020F0502020204030204" pitchFamily="34" charset="0"/>
              </a:rPr>
              <a:t>zařízení, které vykonává činnost samočinně (automaticky) bez řídící účasti člověka.</a:t>
            </a:r>
          </a:p>
          <a:p>
            <a:pPr lvl="0"/>
            <a:r>
              <a:rPr lang="cs-CZ" sz="2200" b="1" i="1" dirty="0">
                <a:latin typeface="Calibri" panose="020F0502020204030204" pitchFamily="34" charset="0"/>
              </a:rPr>
              <a:t>Kybernetické zařízení:</a:t>
            </a:r>
            <a:r>
              <a:rPr lang="cs-CZ" sz="2200" dirty="0">
                <a:latin typeface="Calibri" panose="020F0502020204030204" pitchFamily="34" charset="0"/>
              </a:rPr>
              <a:t> </a:t>
            </a:r>
          </a:p>
          <a:p>
            <a:r>
              <a:rPr lang="cs-CZ" sz="2200" dirty="0">
                <a:latin typeface="Calibri" panose="020F0502020204030204" pitchFamily="34" charset="0"/>
              </a:rPr>
              <a:t>Nejen samočinně řídí, ale samo si volí optimální podmínky tohoto řízení</a:t>
            </a:r>
            <a:r>
              <a:rPr lang="cs-CZ" sz="2200" dirty="0" smtClean="0">
                <a:latin typeface="Calibri" panose="020F0502020204030204" pitchFamily="34" charset="0"/>
              </a:rPr>
              <a:t>.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3208" y="1183337"/>
            <a:ext cx="21330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u="sng" dirty="0" smtClean="0">
                <a:latin typeface="Calibri" panose="020F0502020204030204" pitchFamily="34" charset="0"/>
              </a:rPr>
              <a:t>Základní pojmy</a:t>
            </a:r>
            <a:endParaRPr lang="cs-CZ" sz="2400" i="1" u="sng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5197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74484" y="506995"/>
            <a:ext cx="7944416" cy="552261"/>
          </a:xfrm>
        </p:spPr>
        <p:txBody>
          <a:bodyPr/>
          <a:lstStyle/>
          <a:p>
            <a:pPr algn="ctr"/>
            <a:r>
              <a:rPr lang="cs-CZ" sz="2800" dirty="0" smtClean="0"/>
              <a:t> </a:t>
            </a:r>
            <a:r>
              <a:rPr lang="cs-CZ" sz="2800" u="sng" dirty="0"/>
              <a:t>ZÁKLADY TEORIE AUTOMATICKÉHO </a:t>
            </a:r>
            <a:r>
              <a:rPr lang="cs-CZ" sz="2800" u="sng" dirty="0" smtClean="0"/>
              <a:t>ŘÍZENÍ</a:t>
            </a:r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77336" y="1916606"/>
            <a:ext cx="8089271" cy="1179679"/>
          </a:xfrm>
        </p:spPr>
        <p:txBody>
          <a:bodyPr/>
          <a:lstStyle/>
          <a:p>
            <a:pPr algn="just"/>
            <a:r>
              <a:rPr lang="cs-CZ" sz="2400" dirty="0">
                <a:latin typeface="Calibri" panose="020F0502020204030204" pitchFamily="34" charset="0"/>
              </a:rPr>
              <a:t>Je tvořen regulovanou soustavou </a:t>
            </a:r>
            <a:r>
              <a:rPr lang="cs-CZ" sz="2400" dirty="0" smtClean="0">
                <a:latin typeface="Calibri" panose="020F0502020204030204" pitchFamily="34" charset="0"/>
              </a:rPr>
              <a:t>(RS) a regulátorem (R), </a:t>
            </a:r>
            <a:r>
              <a:rPr lang="cs-CZ" sz="2400" dirty="0">
                <a:latin typeface="Calibri" panose="020F0502020204030204" pitchFamily="34" charset="0"/>
              </a:rPr>
              <a:t>které jsou vzájemně propojeny </a:t>
            </a:r>
            <a:r>
              <a:rPr lang="cs-CZ" sz="2400" dirty="0" smtClean="0">
                <a:latin typeface="Calibri" panose="020F0502020204030204" pitchFamily="34" charset="0"/>
              </a:rPr>
              <a:t>tak, že tvoří </a:t>
            </a:r>
            <a:r>
              <a:rPr lang="cs-CZ" sz="2400" dirty="0">
                <a:latin typeface="Calibri" panose="020F0502020204030204" pitchFamily="34" charset="0"/>
              </a:rPr>
              <a:t>zpětnovazební obvod (záporná zpětná </a:t>
            </a:r>
            <a:r>
              <a:rPr lang="cs-CZ" sz="2400" dirty="0" smtClean="0">
                <a:latin typeface="Calibri" panose="020F0502020204030204" pitchFamily="34" charset="0"/>
              </a:rPr>
              <a:t>vazba).</a:t>
            </a: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1969" y="1183337"/>
            <a:ext cx="26836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latin typeface="Calibri" panose="020F0502020204030204" pitchFamily="34" charset="0"/>
              </a:rPr>
              <a:t>REGULAČNÍ OBVOD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465" y="3466124"/>
            <a:ext cx="6138908" cy="1829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8913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3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3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3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3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74484" y="506995"/>
            <a:ext cx="7944416" cy="552261"/>
          </a:xfrm>
        </p:spPr>
        <p:txBody>
          <a:bodyPr/>
          <a:lstStyle/>
          <a:p>
            <a:pPr algn="ctr"/>
            <a:r>
              <a:rPr lang="cs-CZ" sz="2800" dirty="0" smtClean="0"/>
              <a:t> </a:t>
            </a:r>
            <a:r>
              <a:rPr lang="cs-CZ" sz="2800" u="sng" dirty="0"/>
              <a:t>ZÁKLADY TEORIE AUTOMATICKÉHO </a:t>
            </a:r>
            <a:r>
              <a:rPr lang="cs-CZ" sz="2800" u="sng" dirty="0" smtClean="0"/>
              <a:t>ŘÍZENÍ</a:t>
            </a:r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9039" y="1651390"/>
            <a:ext cx="7896074" cy="4477806"/>
          </a:xfrm>
        </p:spPr>
        <p:txBody>
          <a:bodyPr/>
          <a:lstStyle/>
          <a:p>
            <a:pPr lvl="0"/>
            <a:r>
              <a:rPr lang="cs-CZ" sz="2000" b="1" i="1" dirty="0">
                <a:latin typeface="Calibri" panose="020F0502020204030204" pitchFamily="34" charset="0"/>
              </a:rPr>
              <a:t>x -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b="1" i="1" dirty="0">
                <a:latin typeface="Calibri" panose="020F0502020204030204" pitchFamily="34" charset="0"/>
              </a:rPr>
              <a:t>regulovaná veličina: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r>
              <a:rPr lang="cs-CZ" sz="2000" dirty="0" smtClean="0">
                <a:latin typeface="Calibri" panose="020F0502020204030204" pitchFamily="34" charset="0"/>
              </a:rPr>
              <a:t>      může </a:t>
            </a:r>
            <a:r>
              <a:rPr lang="cs-CZ" sz="2000" dirty="0">
                <a:latin typeface="Calibri" panose="020F0502020204030204" pitchFamily="34" charset="0"/>
              </a:rPr>
              <a:t>to být libovolná fyzikální veličina, kterou můžeme změřit</a:t>
            </a:r>
          </a:p>
          <a:p>
            <a:r>
              <a:rPr lang="cs-CZ" sz="2000" b="1" i="1" dirty="0" smtClean="0">
                <a:latin typeface="Calibri" panose="020F0502020204030204" pitchFamily="34" charset="0"/>
              </a:rPr>
              <a:t>     skutečná </a:t>
            </a:r>
            <a:r>
              <a:rPr lang="cs-CZ" sz="2000" b="1" i="1" dirty="0">
                <a:latin typeface="Calibri" panose="020F0502020204030204" pitchFamily="34" charset="0"/>
              </a:rPr>
              <a:t>hodnota</a:t>
            </a:r>
            <a:r>
              <a:rPr lang="cs-CZ" sz="2000" dirty="0">
                <a:latin typeface="Calibri" panose="020F0502020204030204" pitchFamily="34" charset="0"/>
              </a:rPr>
              <a:t> regulované veličiny je hodnota, kterou má veličina </a:t>
            </a:r>
            <a:r>
              <a:rPr lang="cs-CZ" sz="2000" i="1" dirty="0" smtClean="0">
                <a:latin typeface="Calibri" panose="020F0502020204030204" pitchFamily="34" charset="0"/>
              </a:rPr>
              <a:t>x</a:t>
            </a:r>
            <a:r>
              <a:rPr lang="cs-CZ" sz="2000" dirty="0" smtClean="0">
                <a:latin typeface="Calibri" panose="020F0502020204030204" pitchFamily="34" charset="0"/>
              </a:rPr>
              <a:t> 	 	v daném </a:t>
            </a:r>
            <a:r>
              <a:rPr lang="cs-CZ" sz="2000" dirty="0">
                <a:latin typeface="Calibri" panose="020F0502020204030204" pitchFamily="34" charset="0"/>
              </a:rPr>
              <a:t>okamžiku</a:t>
            </a:r>
          </a:p>
          <a:p>
            <a:pPr lvl="0"/>
            <a:r>
              <a:rPr lang="cs-CZ" sz="2000" b="1" i="1" dirty="0">
                <a:latin typeface="Calibri" panose="020F0502020204030204" pitchFamily="34" charset="0"/>
              </a:rPr>
              <a:t>w - žádaná hodnota: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     je </a:t>
            </a:r>
            <a:r>
              <a:rPr lang="cs-CZ" sz="2000" dirty="0">
                <a:latin typeface="Calibri" panose="020F0502020204030204" pitchFamily="34" charset="0"/>
              </a:rPr>
              <a:t>předepsaná hodnota, na které má být regulovaná veličina udržována</a:t>
            </a:r>
          </a:p>
          <a:p>
            <a:pPr lvl="0"/>
            <a:r>
              <a:rPr lang="cs-CZ" sz="2000" b="1" i="1" dirty="0">
                <a:latin typeface="Calibri" panose="020F0502020204030204" pitchFamily="34" charset="0"/>
              </a:rPr>
              <a:t>e - regulační odchylka: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r>
              <a:rPr lang="cs-CZ" sz="2000" b="1" i="1" dirty="0">
                <a:latin typeface="Calibri" panose="020F0502020204030204" pitchFamily="34" charset="0"/>
              </a:rPr>
              <a:t> </a:t>
            </a:r>
            <a:r>
              <a:rPr lang="cs-CZ" sz="2000" b="1" i="1" dirty="0" smtClean="0">
                <a:latin typeface="Calibri" panose="020F0502020204030204" pitchFamily="34" charset="0"/>
              </a:rPr>
              <a:t>     </a:t>
            </a:r>
            <a:r>
              <a:rPr lang="cs-CZ" sz="2000" dirty="0" smtClean="0">
                <a:latin typeface="Calibri" panose="020F0502020204030204" pitchFamily="34" charset="0"/>
              </a:rPr>
              <a:t>je </a:t>
            </a:r>
            <a:r>
              <a:rPr lang="cs-CZ" sz="2000" dirty="0">
                <a:latin typeface="Calibri" panose="020F0502020204030204" pitchFamily="34" charset="0"/>
              </a:rPr>
              <a:t>rozdíl žádané a skutečné hodnoty regulované veličiny</a:t>
            </a:r>
            <a:r>
              <a:rPr lang="cs-CZ" sz="2000" i="1" dirty="0">
                <a:latin typeface="Calibri" panose="020F0502020204030204" pitchFamily="34" charset="0"/>
              </a:rPr>
              <a:t> 	</a:t>
            </a:r>
            <a:endParaRPr lang="cs-CZ" sz="2000" dirty="0">
              <a:latin typeface="Calibri" panose="020F0502020204030204" pitchFamily="34" charset="0"/>
            </a:endParaRPr>
          </a:p>
          <a:p>
            <a:r>
              <a:rPr lang="cs-CZ" sz="2000" i="1" dirty="0">
                <a:latin typeface="Calibri" panose="020F0502020204030204" pitchFamily="34" charset="0"/>
              </a:rPr>
              <a:t>	</a:t>
            </a:r>
            <a:r>
              <a:rPr lang="cs-CZ" sz="2000" b="1" i="1" dirty="0">
                <a:latin typeface="Calibri" panose="020F0502020204030204" pitchFamily="34" charset="0"/>
              </a:rPr>
              <a:t>e = w – x</a:t>
            </a:r>
            <a:r>
              <a:rPr lang="cs-CZ" sz="2000" dirty="0">
                <a:latin typeface="Calibri" panose="020F0502020204030204" pitchFamily="34" charset="0"/>
              </a:rPr>
              <a:t> (může být kladná nebo záporná)</a:t>
            </a:r>
          </a:p>
          <a:p>
            <a:r>
              <a:rPr lang="cs-CZ" sz="2000" dirty="0">
                <a:latin typeface="Calibri" panose="020F0502020204030204" pitchFamily="34" charset="0"/>
              </a:rPr>
              <a:t>	Může vzniknout dvěma způsoby: </a:t>
            </a:r>
          </a:p>
          <a:p>
            <a:pPr marL="1371600" lvl="2" indent="-457200">
              <a:buFont typeface="+mj-lt"/>
              <a:buAutoNum type="arabicPeriod"/>
            </a:pPr>
            <a:r>
              <a:rPr lang="cs-CZ" sz="2000" dirty="0">
                <a:latin typeface="Calibri" panose="020F0502020204030204" pitchFamily="34" charset="0"/>
              </a:rPr>
              <a:t>působením jedné nebo více poruchových veličin  </a:t>
            </a:r>
          </a:p>
          <a:p>
            <a:pPr marL="1371600" lvl="2" indent="-457200">
              <a:buFont typeface="+mj-lt"/>
              <a:buAutoNum type="arabicPeriod"/>
            </a:pPr>
            <a:r>
              <a:rPr lang="cs-CZ" sz="2000" dirty="0" smtClean="0">
                <a:latin typeface="Calibri" panose="020F0502020204030204" pitchFamily="34" charset="0"/>
              </a:rPr>
              <a:t>změnou </a:t>
            </a:r>
            <a:r>
              <a:rPr lang="cs-CZ" sz="2000" dirty="0">
                <a:latin typeface="Calibri" panose="020F0502020204030204" pitchFamily="34" charset="0"/>
              </a:rPr>
              <a:t>žádané hodnoty</a:t>
            </a:r>
          </a:p>
          <a:p>
            <a:pPr lvl="0"/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9039" y="1189725"/>
            <a:ext cx="50366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u="sng" dirty="0">
                <a:latin typeface="Calibri" panose="020F0502020204030204" pitchFamily="34" charset="0"/>
              </a:rPr>
              <a:t>Veličiny působící v regulačním obvodu</a:t>
            </a:r>
          </a:p>
        </p:txBody>
      </p:sp>
    </p:spTree>
    <p:extLst>
      <p:ext uri="{BB962C8B-B14F-4D97-AF65-F5344CB8AC3E}">
        <p14:creationId xmlns:p14="http://schemas.microsoft.com/office/powerpoint/2010/main" val="32429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74484" y="506995"/>
            <a:ext cx="7944416" cy="552261"/>
          </a:xfrm>
        </p:spPr>
        <p:txBody>
          <a:bodyPr/>
          <a:lstStyle/>
          <a:p>
            <a:pPr algn="ctr"/>
            <a:r>
              <a:rPr lang="cs-CZ" sz="2800" dirty="0" smtClean="0"/>
              <a:t> </a:t>
            </a:r>
            <a:r>
              <a:rPr lang="cs-CZ" sz="2800" u="sng" dirty="0"/>
              <a:t>ZÁKLADY TEORIE AUTOMATICKÉHO </a:t>
            </a:r>
            <a:r>
              <a:rPr lang="cs-CZ" sz="2800" u="sng" dirty="0" smtClean="0"/>
              <a:t>ŘÍZENÍ</a:t>
            </a:r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9039" y="1651390"/>
            <a:ext cx="8089271" cy="4477806"/>
          </a:xfrm>
        </p:spPr>
        <p:txBody>
          <a:bodyPr/>
          <a:lstStyle/>
          <a:p>
            <a:pPr lvl="0"/>
            <a:r>
              <a:rPr lang="cs-CZ" sz="2000" b="1" i="1" dirty="0">
                <a:latin typeface="Calibri" panose="020F0502020204030204" pitchFamily="34" charset="0"/>
              </a:rPr>
              <a:t>y - akční veličina: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r>
              <a:rPr lang="cs-CZ" sz="2000" dirty="0">
                <a:latin typeface="Calibri" panose="020F0502020204030204" pitchFamily="34" charset="0"/>
              </a:rPr>
              <a:t>je výstupní veličina z regulátoru a </a:t>
            </a:r>
            <a:r>
              <a:rPr lang="cs-CZ" sz="2000" dirty="0" smtClean="0">
                <a:latin typeface="Calibri" panose="020F0502020204030204" pitchFamily="34" charset="0"/>
              </a:rPr>
              <a:t>zároveň je to </a:t>
            </a:r>
            <a:r>
              <a:rPr lang="cs-CZ" sz="2000" dirty="0">
                <a:latin typeface="Calibri" panose="020F0502020204030204" pitchFamily="34" charset="0"/>
              </a:rPr>
              <a:t>vstupní </a:t>
            </a:r>
            <a:r>
              <a:rPr lang="cs-CZ" sz="2000" dirty="0" smtClean="0">
                <a:latin typeface="Calibri" panose="020F0502020204030204" pitchFamily="34" charset="0"/>
              </a:rPr>
              <a:t>veličina do </a:t>
            </a:r>
            <a:r>
              <a:rPr lang="cs-CZ" sz="2000" dirty="0">
                <a:latin typeface="Calibri" panose="020F0502020204030204" pitchFamily="34" charset="0"/>
              </a:rPr>
              <a:t>RS. Jejím působením na </a:t>
            </a:r>
            <a:r>
              <a:rPr lang="cs-CZ" sz="2000" dirty="0" smtClean="0">
                <a:latin typeface="Calibri" panose="020F0502020204030204" pitchFamily="34" charset="0"/>
              </a:rPr>
              <a:t>regulovanou soustavu </a:t>
            </a:r>
            <a:r>
              <a:rPr lang="cs-CZ" sz="2000" dirty="0">
                <a:latin typeface="Calibri" panose="020F0502020204030204" pitchFamily="34" charset="0"/>
              </a:rPr>
              <a:t>se odstraňuje regulační odchylka nebo se alespoň snižuje na minimální </a:t>
            </a:r>
            <a:r>
              <a:rPr lang="cs-CZ" sz="2000" dirty="0" smtClean="0">
                <a:latin typeface="Calibri" panose="020F0502020204030204" pitchFamily="34" charset="0"/>
              </a:rPr>
              <a:t>hodnotu.</a:t>
            </a:r>
            <a:endParaRPr lang="cs-CZ" sz="2000" dirty="0">
              <a:latin typeface="Calibri" panose="020F0502020204030204" pitchFamily="34" charset="0"/>
            </a:endParaRPr>
          </a:p>
          <a:p>
            <a:pPr lvl="0"/>
            <a:r>
              <a:rPr lang="cs-CZ" sz="2000" b="1" i="1" dirty="0">
                <a:latin typeface="Calibri" panose="020F0502020204030204" pitchFamily="34" charset="0"/>
              </a:rPr>
              <a:t>u - poruchová veličina: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r>
              <a:rPr lang="cs-CZ" sz="2000" dirty="0">
                <a:latin typeface="Calibri" panose="020F0502020204030204" pitchFamily="34" charset="0"/>
              </a:rPr>
              <a:t>způsobuje změny regulované veličiny, může to být např.: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změna okolní teploty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pokles síťového napětí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změna složení paliva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změna tlaku v plynovém potrubí apod. </a:t>
            </a:r>
          </a:p>
          <a:p>
            <a:r>
              <a:rPr lang="cs-CZ" sz="2000" dirty="0">
                <a:latin typeface="Calibri" panose="020F0502020204030204" pitchFamily="34" charset="0"/>
              </a:rPr>
              <a:t>Poruchu může způsobit také např. otevření dveří pece, přidání materiálu do pece nebo změna žádané hodnoty.</a:t>
            </a:r>
          </a:p>
          <a:p>
            <a:pPr lvl="0"/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9039" y="1189725"/>
            <a:ext cx="50366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u="sng" dirty="0">
                <a:latin typeface="Calibri" panose="020F0502020204030204" pitchFamily="34" charset="0"/>
              </a:rPr>
              <a:t>Veličiny působící v regulačním obvodu</a:t>
            </a:r>
          </a:p>
        </p:txBody>
      </p:sp>
    </p:spTree>
    <p:extLst>
      <p:ext uri="{BB962C8B-B14F-4D97-AF65-F5344CB8AC3E}">
        <p14:creationId xmlns:p14="http://schemas.microsoft.com/office/powerpoint/2010/main" val="321109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04523" y="1629625"/>
            <a:ext cx="6980222" cy="2942375"/>
          </a:xfrm>
        </p:spPr>
        <p:txBody>
          <a:bodyPr/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dirty="0">
                <a:latin typeface="Calibri" panose="020F0502020204030204" pitchFamily="34" charset="0"/>
              </a:rPr>
              <a:t>Vysvětli pojem regulační obvod – nakresli blokové schéma a popiš jednotlivé části!</a:t>
            </a:r>
            <a:endParaRPr lang="cs-CZ" b="1" i="1" dirty="0">
              <a:latin typeface="Calibri" panose="020F050202020403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dirty="0">
                <a:latin typeface="Calibri" panose="020F0502020204030204" pitchFamily="34" charset="0"/>
              </a:rPr>
              <a:t>Jaké signály určujeme v regulačním obvodu? Vysvětli jejich význam a působení!</a:t>
            </a:r>
            <a:endParaRPr lang="cs-CZ" b="1" i="1" dirty="0">
              <a:latin typeface="Calibri" panose="020F050202020403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anose="020F0502020204030204" pitchFamily="34" charset="0"/>
              </a:rPr>
              <a:t>Co </a:t>
            </a:r>
            <a:r>
              <a:rPr lang="cs-CZ" dirty="0">
                <a:latin typeface="Calibri" panose="020F0502020204030204" pitchFamily="34" charset="0"/>
              </a:rPr>
              <a:t>to je regulační odchylka? Jak (kdy) může vzniknout a jaká může být její hodnota? V čem se udává?</a:t>
            </a:r>
            <a:endParaRPr lang="cs-CZ" b="1" i="1" dirty="0">
              <a:latin typeface="Calibri" panose="020F050202020403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anose="020F0502020204030204" pitchFamily="34" charset="0"/>
              </a:rPr>
              <a:t>Co </a:t>
            </a:r>
            <a:r>
              <a:rPr lang="cs-CZ" dirty="0">
                <a:latin typeface="Calibri" panose="020F0502020204030204" pitchFamily="34" charset="0"/>
              </a:rPr>
              <a:t>to je poruchová veličina? Uveď několik příkladů</a:t>
            </a:r>
            <a:r>
              <a:rPr lang="cs-CZ" dirty="0" smtClean="0">
                <a:latin typeface="Calibri" panose="020F0502020204030204" pitchFamily="34" charset="0"/>
              </a:rPr>
              <a:t>!</a:t>
            </a:r>
            <a:endParaRPr lang="cs-CZ" b="1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7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11273" name="TextovéPole 10"/>
          <p:cNvSpPr txBox="1">
            <a:spLocks noChangeArrowheads="1"/>
          </p:cNvSpPr>
          <p:nvPr/>
        </p:nvSpPr>
        <p:spPr bwMode="auto">
          <a:xfrm>
            <a:off x="755650" y="1989137"/>
            <a:ext cx="76327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Text i obrázky vlastní</a:t>
            </a:r>
            <a:endParaRPr lang="cs-CZ" altLang="cs-CZ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/>
      <p:bldP spid="11273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2373</TotalTime>
  <Words>481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 ZÁKLADY TEORIE AUTOMATICKÉHO ŘÍZENÍ</vt:lpstr>
      <vt:lpstr> ZÁKLADY TEORIE AUTOMATICKÉHO ŘÍZENÍ</vt:lpstr>
      <vt:lpstr> ZÁKLADY TEORIE AUTOMATICKÉHO ŘÍZENÍ</vt:lpstr>
      <vt:lpstr> ZÁKLADY TEORIE AUTOMATICKÉHO ŘÍZENÍ</vt:lpstr>
      <vt:lpstr> ZÁKLADY TEORIE AUTOMATICKÉHO ŘÍZENÍ</vt:lpstr>
      <vt:lpstr> ZÁKLADY TEORIE AUTOMATICKÉHO ŘÍZENÍ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102</cp:revision>
  <dcterms:created xsi:type="dcterms:W3CDTF">2006-12-09T22:12:50Z</dcterms:created>
  <dcterms:modified xsi:type="dcterms:W3CDTF">2014-01-01T22:36:39Z</dcterms:modified>
</cp:coreProperties>
</file>