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281" r:id="rId4"/>
    <p:sldId id="290" r:id="rId5"/>
    <p:sldId id="296" r:id="rId6"/>
    <p:sldId id="284" r:id="rId7"/>
    <p:sldId id="287" r:id="rId8"/>
    <p:sldId id="288" r:id="rId9"/>
    <p:sldId id="274" r:id="rId10"/>
    <p:sldId id="269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13370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Odporové teploměry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Tepelný součinitel odporu, platina, polovodič, termistor, NTC, PTC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Odporové teploměry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smtClean="0"/>
              <a:t>VY_32_INOVACE_37_741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2550" y="2842789"/>
            <a:ext cx="8337550" cy="105020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Odporové teploměry</a:t>
            </a:r>
            <a:endParaRPr lang="cs-CZ" altLang="cs-CZ" sz="54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913773" y="878919"/>
            <a:ext cx="7505322" cy="5136085"/>
          </a:xfrm>
        </p:spPr>
        <p:txBody>
          <a:bodyPr/>
          <a:lstStyle/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Podstatou </a:t>
            </a:r>
            <a:r>
              <a:rPr lang="cs-CZ" sz="2400" dirty="0">
                <a:latin typeface="Calibri" panose="020F0502020204030204" pitchFamily="34" charset="0"/>
              </a:rPr>
              <a:t>činnosti je změna odporu materiálu čidla s </a:t>
            </a:r>
            <a:r>
              <a:rPr lang="cs-CZ" sz="2400" dirty="0" smtClean="0">
                <a:latin typeface="Calibri" panose="020F0502020204030204" pitchFamily="34" charset="0"/>
              </a:rPr>
              <a:t>teplotou. </a:t>
            </a:r>
            <a:r>
              <a:rPr lang="cs-CZ" sz="2400" b="1" i="1" dirty="0" smtClean="0">
                <a:latin typeface="Calibri" panose="020F0502020204030204" pitchFamily="34" charset="0"/>
              </a:rPr>
              <a:t>Mírou  </a:t>
            </a:r>
            <a:r>
              <a:rPr lang="cs-CZ" sz="2400" b="1" i="1" dirty="0">
                <a:latin typeface="Calibri" panose="020F0502020204030204" pitchFamily="34" charset="0"/>
              </a:rPr>
              <a:t>teploty je tedy odpor čidla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materiál </a:t>
            </a:r>
            <a:r>
              <a:rPr lang="cs-CZ" sz="2200" dirty="0">
                <a:latin typeface="Calibri" panose="020F0502020204030204" pitchFamily="34" charset="0"/>
              </a:rPr>
              <a:t>použitý na jeho výrobu by měl </a:t>
            </a:r>
            <a:r>
              <a:rPr lang="cs-CZ" sz="2200" dirty="0" smtClean="0">
                <a:latin typeface="Calibri" panose="020F0502020204030204" pitchFamily="34" charset="0"/>
              </a:rPr>
              <a:t>mít co největší teplotní </a:t>
            </a:r>
            <a:r>
              <a:rPr lang="cs-CZ" sz="2200" dirty="0">
                <a:latin typeface="Calibri" panose="020F0502020204030204" pitchFamily="34" charset="0"/>
              </a:rPr>
              <a:t>součinitel odporu </a:t>
            </a:r>
            <a:r>
              <a:rPr lang="cs-CZ" sz="2200" i="1" dirty="0" smtClean="0">
                <a:latin typeface="Calibri" panose="020F0502020204030204" pitchFamily="34" charset="0"/>
                <a:sym typeface="Symbol"/>
              </a:rPr>
              <a:t>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nesmí </a:t>
            </a:r>
            <a:r>
              <a:rPr lang="cs-CZ" sz="2200" dirty="0">
                <a:latin typeface="Calibri" panose="020F0502020204030204" pitchFamily="34" charset="0"/>
              </a:rPr>
              <a:t>měnit své fyzikální a chemické </a:t>
            </a:r>
            <a:r>
              <a:rPr lang="cs-CZ" sz="2200" dirty="0" smtClean="0">
                <a:latin typeface="Calibri" panose="020F0502020204030204" pitchFamily="34" charset="0"/>
              </a:rPr>
              <a:t>vlastnosti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rozměr </a:t>
            </a:r>
            <a:r>
              <a:rPr lang="cs-CZ" sz="2200" dirty="0">
                <a:latin typeface="Calibri" panose="020F0502020204030204" pitchFamily="34" charset="0"/>
              </a:rPr>
              <a:t>čidla má </a:t>
            </a:r>
            <a:r>
              <a:rPr lang="cs-CZ" sz="2200" dirty="0" smtClean="0">
                <a:latin typeface="Calibri" panose="020F0502020204030204" pitchFamily="34" charset="0"/>
              </a:rPr>
              <a:t>být </a:t>
            </a:r>
            <a:r>
              <a:rPr lang="cs-CZ" sz="2200" dirty="0">
                <a:latin typeface="Calibri" panose="020F0502020204030204" pitchFamily="34" charset="0"/>
              </a:rPr>
              <a:t>co </a:t>
            </a:r>
            <a:r>
              <a:rPr lang="cs-CZ" sz="2200" dirty="0" smtClean="0">
                <a:latin typeface="Calibri" panose="020F0502020204030204" pitchFamily="34" charset="0"/>
              </a:rPr>
              <a:t>nejmenší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závislost odporu může být lineární nebo nelineární</a:t>
            </a:r>
            <a:endParaRPr lang="cs-CZ" sz="2200" dirty="0"/>
          </a:p>
          <a:p>
            <a:r>
              <a:rPr lang="cs-CZ" sz="2400" baseline="30000" dirty="0"/>
              <a:t>	</a:t>
            </a:r>
            <a:r>
              <a:rPr lang="cs-CZ" sz="2400" baseline="30000" dirty="0" smtClean="0"/>
              <a:t>			</a:t>
            </a:r>
          </a:p>
          <a:p>
            <a:endParaRPr lang="cs-CZ" sz="2400" baseline="30000" dirty="0">
              <a:latin typeface="Calibri" panose="020F0502020204030204" pitchFamily="34" charset="0"/>
            </a:endParaRPr>
          </a:p>
          <a:p>
            <a:endParaRPr lang="cs-CZ" sz="2400" baseline="30000" dirty="0">
              <a:latin typeface="Calibri" panose="020F0502020204030204" pitchFamily="34" charset="0"/>
            </a:endParaRPr>
          </a:p>
          <a:p>
            <a:r>
              <a:rPr lang="cs-CZ" sz="2400" baseline="30000" dirty="0" smtClean="0">
                <a:latin typeface="Calibri" panose="020F0502020204030204" pitchFamily="34" charset="0"/>
              </a:rPr>
              <a:t>			</a:t>
            </a:r>
            <a:r>
              <a:rPr lang="cs-CZ" sz="2400" dirty="0" smtClean="0">
                <a:latin typeface="Calibri" panose="020F0502020204030204" pitchFamily="34" charset="0"/>
              </a:rPr>
              <a:t>  </a:t>
            </a:r>
            <a:r>
              <a:rPr lang="cs-CZ" sz="2400" b="1" baseline="30000" dirty="0" smtClean="0">
                <a:solidFill>
                  <a:srgbClr val="996633"/>
                </a:solidFill>
                <a:latin typeface="Calibri" panose="020F0502020204030204" pitchFamily="34" charset="0"/>
              </a:rPr>
              <a:t>Statická charakteristika odporových senzorů teploty					(závislost odporu na teplotě)</a:t>
            </a:r>
            <a:endParaRPr lang="cs-CZ" sz="2400" b="1" dirty="0">
              <a:solidFill>
                <a:srgbClr val="996633"/>
              </a:solidFill>
              <a:latin typeface="Calibri" panose="020F050202020403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52422" y="419076"/>
            <a:ext cx="3260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Odporové teploměry</a:t>
            </a:r>
            <a:endParaRPr lang="cs-CZ" sz="2800" i="1" dirty="0">
              <a:latin typeface="Calibri" panose="020F0502020204030204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773" y="3646031"/>
            <a:ext cx="2952058" cy="2673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388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9545" y="1077363"/>
            <a:ext cx="7577750" cy="411932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a) kovové teploměry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U kovů je závislost odporu na teplotě přibližně lineární.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Odpor </a:t>
            </a:r>
            <a:r>
              <a:rPr lang="cs-CZ" sz="2400" dirty="0">
                <a:latin typeface="Calibri" panose="020F0502020204030204" pitchFamily="34" charset="0"/>
              </a:rPr>
              <a:t>se mění podle vztahu</a:t>
            </a:r>
            <a:r>
              <a:rPr lang="cs-CZ" sz="2400" dirty="0" smtClean="0">
                <a:latin typeface="Calibri" panose="020F0502020204030204" pitchFamily="34" charset="0"/>
              </a:rPr>
              <a:t>: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cs-CZ" sz="2400" i="1" dirty="0">
                <a:latin typeface="Calibri" panose="020F0502020204030204" pitchFamily="34" charset="0"/>
              </a:rPr>
              <a:t>R</a:t>
            </a:r>
            <a:r>
              <a:rPr lang="cs-CZ" sz="2400" i="1" baseline="-25000" dirty="0">
                <a:latin typeface="Calibri" panose="020F0502020204030204" pitchFamily="34" charset="0"/>
                <a:sym typeface="Symbol"/>
              </a:rPr>
              <a:t></a:t>
            </a:r>
            <a:r>
              <a:rPr lang="cs-CZ" sz="2400" i="1" dirty="0">
                <a:latin typeface="Calibri" panose="020F0502020204030204" pitchFamily="34" charset="0"/>
              </a:rPr>
              <a:t> = R</a:t>
            </a:r>
            <a:r>
              <a:rPr lang="cs-CZ" sz="2400" i="1" baseline="-25000" dirty="0">
                <a:latin typeface="Calibri" panose="020F0502020204030204" pitchFamily="34" charset="0"/>
              </a:rPr>
              <a:t>0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>
                <a:latin typeface="Calibri" panose="020F0502020204030204" pitchFamily="34" charset="0"/>
              </a:rPr>
              <a:t> (1 +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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</a:t>
            </a:r>
            <a:r>
              <a:rPr lang="cs-CZ" sz="2400" i="1" dirty="0">
                <a:latin typeface="Calibri" panose="020F0502020204030204" pitchFamily="34" charset="0"/>
              </a:rPr>
              <a:t>)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....................... pro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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</a:t>
            </a:r>
            <a:r>
              <a:rPr lang="cs-CZ" sz="2400" i="1" dirty="0">
                <a:latin typeface="Calibri" panose="020F0502020204030204" pitchFamily="34" charset="0"/>
              </a:rPr>
              <a:t> 100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2400" i="1" dirty="0">
                <a:latin typeface="Calibri" panose="020F0502020204030204" pitchFamily="34" charset="0"/>
              </a:rPr>
              <a:t>C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cs-CZ" sz="2400" i="1" dirty="0">
                <a:latin typeface="Calibri" panose="020F0502020204030204" pitchFamily="34" charset="0"/>
              </a:rPr>
              <a:t>R</a:t>
            </a:r>
            <a:r>
              <a:rPr lang="cs-CZ" sz="2400" i="1" baseline="-25000" dirty="0">
                <a:latin typeface="Calibri" panose="020F0502020204030204" pitchFamily="34" charset="0"/>
                <a:sym typeface="Symbol"/>
              </a:rPr>
              <a:t></a:t>
            </a:r>
            <a:r>
              <a:rPr lang="cs-CZ" sz="2400" i="1" dirty="0">
                <a:latin typeface="Calibri" panose="020F0502020204030204" pitchFamily="34" charset="0"/>
              </a:rPr>
              <a:t> = R</a:t>
            </a:r>
            <a:r>
              <a:rPr lang="cs-CZ" sz="2400" i="1" baseline="-25000" dirty="0">
                <a:latin typeface="Calibri" panose="020F0502020204030204" pitchFamily="34" charset="0"/>
              </a:rPr>
              <a:t>0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>
                <a:latin typeface="Calibri" panose="020F0502020204030204" pitchFamily="34" charset="0"/>
              </a:rPr>
              <a:t> (1 + a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</a:t>
            </a:r>
            <a:r>
              <a:rPr lang="cs-CZ" sz="2400" i="1" dirty="0">
                <a:latin typeface="Calibri" panose="020F0502020204030204" pitchFamily="34" charset="0"/>
              </a:rPr>
              <a:t> + b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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baseline="30000" dirty="0">
                <a:latin typeface="Calibri" panose="020F0502020204030204" pitchFamily="34" charset="0"/>
              </a:rPr>
              <a:t>2</a:t>
            </a:r>
            <a:r>
              <a:rPr lang="cs-CZ" sz="2400" i="1" dirty="0">
                <a:latin typeface="Calibri" panose="020F0502020204030204" pitchFamily="34" charset="0"/>
              </a:rPr>
              <a:t>)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.......... pro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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</a:t>
            </a:r>
            <a:r>
              <a:rPr lang="cs-CZ" sz="2400" i="1" dirty="0">
                <a:latin typeface="Calibri" panose="020F0502020204030204" pitchFamily="34" charset="0"/>
              </a:rPr>
              <a:t> 100 </a:t>
            </a:r>
            <a:r>
              <a:rPr lang="cs-CZ" sz="2400" i="1" dirty="0">
                <a:latin typeface="Calibri" panose="020F0502020204030204" pitchFamily="34" charset="0"/>
                <a:sym typeface="Symbol"/>
              </a:rPr>
              <a:t></a:t>
            </a:r>
            <a:r>
              <a:rPr lang="cs-CZ" sz="2400" i="1" dirty="0">
                <a:latin typeface="Calibri" panose="020F0502020204030204" pitchFamily="34" charset="0"/>
              </a:rPr>
              <a:t>C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i="1" dirty="0">
                <a:latin typeface="Calibri" panose="020F0502020204030204" pitchFamily="34" charset="0"/>
              </a:rPr>
              <a:t> </a:t>
            </a:r>
            <a:r>
              <a:rPr lang="cs-CZ" sz="800" i="1" dirty="0" smtClean="0">
                <a:latin typeface="Calibri" panose="020F0502020204030204" pitchFamily="34" charset="0"/>
              </a:rPr>
              <a:t>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dirty="0" smtClean="0">
                <a:latin typeface="Calibri" panose="020F0502020204030204" pitchFamily="34" charset="0"/>
              </a:rPr>
              <a:t>	pro </a:t>
            </a:r>
            <a:r>
              <a:rPr lang="cs-CZ" sz="2000" i="1" dirty="0" err="1">
                <a:latin typeface="Calibri" panose="020F0502020204030204" pitchFamily="34" charset="0"/>
              </a:rPr>
              <a:t>Pt</a:t>
            </a:r>
            <a:r>
              <a:rPr lang="cs-CZ" sz="2000" i="1" dirty="0">
                <a:latin typeface="Calibri" panose="020F0502020204030204" pitchFamily="34" charset="0"/>
              </a:rPr>
              <a:t>:</a:t>
            </a:r>
            <a:r>
              <a:rPr lang="cs-CZ" sz="2000" dirty="0">
                <a:latin typeface="Calibri" panose="020F0502020204030204" pitchFamily="34" charset="0"/>
              </a:rPr>
              <a:t> 	a = </a:t>
            </a:r>
            <a:r>
              <a:rPr lang="cs-CZ" sz="2000" i="1" dirty="0" smtClean="0">
                <a:sym typeface="Symbol"/>
              </a:rPr>
              <a:t>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= 3,92 </a:t>
            </a: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000" dirty="0" smtClean="0">
                <a:latin typeface="Calibri" panose="020F0502020204030204" pitchFamily="34" charset="0"/>
              </a:rPr>
              <a:t> 10</a:t>
            </a:r>
            <a:r>
              <a:rPr lang="cs-CZ" sz="2000" baseline="30000" dirty="0" smtClean="0">
                <a:latin typeface="Calibri" panose="020F0502020204030204" pitchFamily="34" charset="0"/>
              </a:rPr>
              <a:t>-3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K</a:t>
            </a:r>
            <a:r>
              <a:rPr lang="cs-CZ" sz="2000" baseline="30000" dirty="0">
                <a:latin typeface="Calibri" panose="020F0502020204030204" pitchFamily="34" charset="0"/>
              </a:rPr>
              <a:t>-1</a:t>
            </a:r>
            <a:r>
              <a:rPr lang="cs-CZ" sz="2000" dirty="0">
                <a:latin typeface="Calibri" panose="020F0502020204030204" pitchFamily="34" charset="0"/>
              </a:rPr>
              <a:t> 	</a:t>
            </a:r>
            <a:r>
              <a:rPr lang="cs-CZ" sz="2000" dirty="0" smtClean="0">
                <a:latin typeface="Calibri" panose="020F0502020204030204" pitchFamily="34" charset="0"/>
              </a:rPr>
              <a:t>b </a:t>
            </a:r>
            <a:r>
              <a:rPr lang="cs-CZ" sz="2000" dirty="0">
                <a:latin typeface="Calibri" panose="020F0502020204030204" pitchFamily="34" charset="0"/>
              </a:rPr>
              <a:t>= - 5,88 </a:t>
            </a: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10</a:t>
            </a:r>
            <a:r>
              <a:rPr lang="cs-CZ" sz="2000" baseline="30000" dirty="0">
                <a:latin typeface="Calibri" panose="020F0502020204030204" pitchFamily="34" charset="0"/>
              </a:rPr>
              <a:t>-7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K</a:t>
            </a:r>
            <a:r>
              <a:rPr lang="cs-CZ" sz="2000" baseline="30000" dirty="0" smtClean="0">
                <a:latin typeface="Calibri" panose="020F0502020204030204" pitchFamily="34" charset="0"/>
              </a:rPr>
              <a:t>-1</a:t>
            </a:r>
          </a:p>
          <a:p>
            <a:pPr marL="0" lvl="0" indent="0" algn="just">
              <a:buNone/>
            </a:pPr>
            <a:endParaRPr lang="cs-CZ" altLang="cs-CZ" sz="2400" dirty="0" smtClean="0">
              <a:latin typeface="Calibri" panose="020F0502020204030204" pitchFamily="34" charset="0"/>
              <a:ea typeface="Times New Roman" pitchFamily="18" charset="0"/>
              <a:cs typeface="Tahoma" pitchFamily="34" charset="0"/>
            </a:endParaRPr>
          </a:p>
          <a:p>
            <a:pPr marL="0" lvl="0" indent="0" algn="just">
              <a:buNone/>
            </a:pPr>
            <a:r>
              <a:rPr lang="cs-CZ" altLang="cs-CZ" sz="2400" dirty="0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Měření </a:t>
            </a:r>
            <a:r>
              <a:rPr lang="cs-CZ" altLang="cs-CZ" sz="2400" dirty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kovovými odporovými teploměry je </a:t>
            </a:r>
            <a:r>
              <a:rPr lang="cs-CZ" altLang="cs-CZ" sz="2400" i="1" dirty="0">
                <a:solidFill>
                  <a:srgbClr val="0000FF"/>
                </a:solidFill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nejpřesnější měření teploty</a:t>
            </a:r>
            <a:r>
              <a:rPr lang="cs-CZ" altLang="cs-CZ" sz="2400" dirty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 v provozu. </a:t>
            </a:r>
            <a:endParaRPr lang="cs-CZ" altLang="cs-CZ" sz="2400" dirty="0">
              <a:latin typeface="Calibri" panose="020F0502020204030204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42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6582" y="1158844"/>
            <a:ext cx="7831248" cy="5223848"/>
          </a:xfrm>
        </p:spPr>
        <p:txBody>
          <a:bodyPr/>
          <a:lstStyle/>
          <a:p>
            <a:pPr marL="0" indent="0" algn="just">
              <a:buNone/>
            </a:pPr>
            <a:r>
              <a:rPr lang="cs-CZ" altLang="cs-CZ" sz="2500" dirty="0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Pro výrobu kovových odporových teploměrů se používají  </a:t>
            </a:r>
            <a:r>
              <a:rPr lang="cs-CZ" altLang="cs-CZ" sz="2500" b="1" i="1" dirty="0">
                <a:solidFill>
                  <a:srgbClr val="0000FF"/>
                </a:solidFill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rezistory z čistých kovů</a:t>
            </a:r>
            <a:r>
              <a:rPr lang="cs-CZ" altLang="cs-CZ" sz="2500" b="1" dirty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 </a:t>
            </a:r>
            <a:r>
              <a:rPr lang="cs-CZ" altLang="cs-CZ" sz="2500" dirty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(zaměnitelnost</a:t>
            </a:r>
            <a:r>
              <a:rPr lang="cs-CZ" altLang="cs-CZ" sz="2500" dirty="0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cs-CZ" altLang="cs-CZ" sz="2300" dirty="0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Nejčastěji se k výrobě používá platina (</a:t>
            </a:r>
            <a:r>
              <a:rPr lang="cs-CZ" altLang="cs-CZ" sz="2300" dirty="0" err="1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Pt</a:t>
            </a:r>
            <a:r>
              <a:rPr lang="cs-CZ" altLang="cs-CZ" sz="2300" dirty="0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), nikl (Ni) a měď (</a:t>
            </a:r>
            <a:r>
              <a:rPr lang="cs-CZ" altLang="cs-CZ" sz="2300" dirty="0" err="1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Cu</a:t>
            </a:r>
            <a:r>
              <a:rPr lang="cs-CZ" altLang="cs-CZ" sz="2300" dirty="0" smtClean="0">
                <a:latin typeface="Calibri" panose="020F0502020204030204" pitchFamily="34" charset="0"/>
                <a:ea typeface="Times New Roman" pitchFamily="18" charset="0"/>
                <a:cs typeface="Tahoma" pitchFamily="34" charset="0"/>
              </a:rPr>
              <a:t>)</a:t>
            </a:r>
            <a:endParaRPr lang="cs-CZ" altLang="cs-CZ" sz="2300" dirty="0">
              <a:latin typeface="Calibri" panose="020F0502020204030204" pitchFamily="34" charset="0"/>
              <a:ea typeface="Times New Roman" pitchFamily="18" charset="0"/>
              <a:cs typeface="Tahoma" pitchFamily="34" charset="0"/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R</a:t>
            </a:r>
            <a:r>
              <a:rPr lang="cs-CZ" sz="2000" baseline="-25000" dirty="0" smtClean="0">
                <a:latin typeface="Calibri" panose="020F0502020204030204" pitchFamily="34" charset="0"/>
              </a:rPr>
              <a:t>0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en-US" sz="2000" dirty="0">
                <a:latin typeface="Calibri" panose="020F0502020204030204" pitchFamily="34" charset="0"/>
              </a:rPr>
              <a:t>[Ω</a:t>
            </a:r>
            <a:r>
              <a:rPr lang="en-US" sz="2000" dirty="0" smtClean="0">
                <a:latin typeface="Calibri" panose="020F0502020204030204" pitchFamily="34" charset="0"/>
              </a:rPr>
              <a:t>]</a:t>
            </a:r>
            <a:r>
              <a:rPr lang="cs-CZ" sz="2000" dirty="0" smtClean="0">
                <a:latin typeface="Calibri" panose="020F0502020204030204" pitchFamily="34" charset="0"/>
              </a:rPr>
              <a:t> …….. odpor čidla při teplotě 0 </a:t>
            </a:r>
            <a:r>
              <a:rPr lang="cs-CZ" sz="2000" dirty="0">
                <a:latin typeface="Calibri" panose="020F0502020204030204" pitchFamily="34" charset="0"/>
              </a:rPr>
              <a:t>°C</a:t>
            </a:r>
            <a:endParaRPr lang="cs-CZ" sz="2000" dirty="0">
              <a:latin typeface="Calibri" panose="020F0502020204030204" pitchFamily="34" charset="0"/>
              <a:ea typeface="Times New Roman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R</a:t>
            </a:r>
            <a:r>
              <a:rPr lang="cs-CZ" sz="2000" baseline="-25000" dirty="0" smtClean="0">
                <a:latin typeface="Calibri" panose="020F0502020204030204" pitchFamily="34" charset="0"/>
              </a:rPr>
              <a:t>100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en-US" sz="2000" dirty="0">
                <a:latin typeface="Calibri" panose="020F0502020204030204" pitchFamily="34" charset="0"/>
              </a:rPr>
              <a:t>[Ω</a:t>
            </a:r>
            <a:r>
              <a:rPr lang="en-US" sz="2000" dirty="0" smtClean="0">
                <a:latin typeface="Calibri" panose="020F0502020204030204" pitchFamily="34" charset="0"/>
              </a:rPr>
              <a:t>]</a:t>
            </a:r>
            <a:r>
              <a:rPr lang="cs-CZ" sz="2000" dirty="0" smtClean="0">
                <a:latin typeface="Calibri" panose="020F0502020204030204" pitchFamily="34" charset="0"/>
              </a:rPr>
              <a:t> …..</a:t>
            </a:r>
            <a:r>
              <a:rPr lang="cs-CZ" sz="2000" dirty="0">
                <a:latin typeface="Calibri" panose="020F0502020204030204" pitchFamily="34" charset="0"/>
              </a:rPr>
              <a:t> odpor čidla při teplotě </a:t>
            </a:r>
            <a:r>
              <a:rPr lang="cs-CZ" sz="2000" dirty="0" smtClean="0">
                <a:latin typeface="Calibri" panose="020F0502020204030204" pitchFamily="34" charset="0"/>
              </a:rPr>
              <a:t>100 </a:t>
            </a:r>
            <a:r>
              <a:rPr lang="cs-CZ" sz="2000" dirty="0">
                <a:latin typeface="Calibri" panose="020F0502020204030204" pitchFamily="34" charset="0"/>
              </a:rPr>
              <a:t>°</a:t>
            </a:r>
            <a:r>
              <a:rPr lang="cs-CZ" sz="2000" dirty="0" smtClean="0">
                <a:latin typeface="Calibri" panose="020F0502020204030204" pitchFamily="34" charset="0"/>
              </a:rPr>
              <a:t>C</a:t>
            </a:r>
            <a:endParaRPr lang="cs-CZ" sz="2000" dirty="0">
              <a:latin typeface="Calibri" panose="020F0502020204030204" pitchFamily="34" charset="0"/>
              <a:ea typeface="Times New Roman"/>
            </a:endParaRPr>
          </a:p>
          <a:p>
            <a:pPr marL="0" indent="0">
              <a:buNone/>
            </a:pP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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[K</a:t>
            </a:r>
            <a:r>
              <a:rPr lang="cs-CZ" sz="2000" baseline="30000" dirty="0">
                <a:latin typeface="Calibri" panose="020F0502020204030204" pitchFamily="34" charset="0"/>
              </a:rPr>
              <a:t>-1</a:t>
            </a:r>
            <a:r>
              <a:rPr lang="cs-CZ" sz="2000" dirty="0" smtClean="0">
                <a:latin typeface="Calibri" panose="020F0502020204030204" pitchFamily="34" charset="0"/>
              </a:rPr>
              <a:t>] …….. teplotní součinitel odporu</a:t>
            </a:r>
            <a:endParaRPr lang="cs-CZ" sz="2000" dirty="0">
              <a:latin typeface="Calibri" panose="020F0502020204030204" pitchFamily="34" charset="0"/>
              <a:ea typeface="Times New Roman"/>
            </a:endParaRP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1794721"/>
              </p:ext>
            </p:extLst>
          </p:nvPr>
        </p:nvGraphicFramePr>
        <p:xfrm>
          <a:off x="638916" y="2798454"/>
          <a:ext cx="7744592" cy="169206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891119"/>
                <a:gridCol w="1557196"/>
                <a:gridCol w="1901227"/>
                <a:gridCol w="914400"/>
                <a:gridCol w="2480650"/>
              </a:tblGrid>
              <a:tr h="4230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Materiál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 R</a:t>
                      </a:r>
                      <a:r>
                        <a:rPr lang="cs-CZ" sz="1400" b="1" baseline="-25000" dirty="0">
                          <a:effectLst/>
                        </a:rPr>
                        <a:t>0</a:t>
                      </a:r>
                      <a:r>
                        <a:rPr lang="cs-CZ" sz="1400" b="1" dirty="0">
                          <a:effectLst/>
                        </a:rPr>
                        <a:t> </a:t>
                      </a:r>
                      <a:r>
                        <a:rPr lang="en-US" sz="1400" b="1" dirty="0">
                          <a:effectLst/>
                        </a:rPr>
                        <a:t>[Ω]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 R</a:t>
                      </a:r>
                      <a:r>
                        <a:rPr lang="cs-CZ" sz="1400" b="1" baseline="-25000" dirty="0">
                          <a:effectLst/>
                        </a:rPr>
                        <a:t>100</a:t>
                      </a:r>
                      <a:r>
                        <a:rPr lang="cs-CZ" sz="1400" b="1" dirty="0">
                          <a:effectLst/>
                        </a:rPr>
                        <a:t> [Ω]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i="1" dirty="0" smtClean="0">
                          <a:sym typeface="Symbol"/>
                        </a:rPr>
                        <a:t></a:t>
                      </a:r>
                      <a:r>
                        <a:rPr lang="cs-CZ" sz="1400" b="1" dirty="0" smtClean="0">
                          <a:effectLst/>
                        </a:rPr>
                        <a:t> </a:t>
                      </a:r>
                      <a:r>
                        <a:rPr lang="cs-CZ" sz="1400" b="1" dirty="0">
                          <a:effectLst/>
                        </a:rPr>
                        <a:t>[K</a:t>
                      </a:r>
                      <a:r>
                        <a:rPr lang="cs-CZ" sz="1400" b="1" baseline="30000" dirty="0">
                          <a:effectLst/>
                        </a:rPr>
                        <a:t>-1</a:t>
                      </a:r>
                      <a:r>
                        <a:rPr lang="cs-CZ" sz="1400" b="1" dirty="0">
                          <a:effectLst/>
                        </a:rPr>
                        <a:t>]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 měřicí rozsah</a:t>
                      </a:r>
                      <a:endParaRPr lang="cs-CZ" sz="14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30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err="1">
                          <a:effectLst/>
                        </a:rPr>
                        <a:t>Pt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100; 500; 1000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138,5</a:t>
                      </a:r>
                      <a:r>
                        <a:rPr lang="en-US" sz="1600" dirty="0">
                          <a:effectLst/>
                        </a:rPr>
                        <a:t>;</a:t>
                      </a:r>
                      <a:r>
                        <a:rPr lang="cs-CZ" sz="1600" dirty="0">
                          <a:effectLst/>
                        </a:rPr>
                        <a:t> 692,5; 1385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0,00392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-200 až 800 °C (1000 °C)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30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Ni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100; 1000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161,8; 1618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0,0062</a:t>
                      </a:r>
                      <a:endParaRPr lang="cs-CZ" sz="1600" b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-60°C až 300 °C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30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err="1">
                          <a:effectLst/>
                        </a:rPr>
                        <a:t>Cu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100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142,6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0,00426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-200°C až 200 °C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2864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06172" y="914401"/>
            <a:ext cx="7822193" cy="5106155"/>
          </a:xfrm>
        </p:spPr>
        <p:txBody>
          <a:bodyPr/>
          <a:lstStyle/>
          <a:p>
            <a:pPr algn="just"/>
            <a:r>
              <a:rPr lang="cs-CZ" sz="2400" b="1" i="1" dirty="0">
                <a:latin typeface="Calibri" panose="020F0502020204030204" pitchFamily="34" charset="0"/>
              </a:rPr>
              <a:t>b) polovodičové snímače (termistory)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Jsou </a:t>
            </a:r>
            <a:r>
              <a:rPr lang="cs-CZ" sz="2400" dirty="0">
                <a:latin typeface="Calibri" panose="020F0502020204030204" pitchFamily="34" charset="0"/>
              </a:rPr>
              <a:t>to teplotně závislé odpory z polovodičových </a:t>
            </a:r>
            <a:r>
              <a:rPr lang="cs-CZ" sz="2400" dirty="0" smtClean="0">
                <a:latin typeface="Calibri" panose="020F0502020204030204" pitchFamily="34" charset="0"/>
              </a:rPr>
              <a:t>materiálů.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K výrobě se používají: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b="1" i="1" dirty="0" smtClean="0">
                <a:latin typeface="Calibri" panose="020F0502020204030204" pitchFamily="34" charset="0"/>
              </a:rPr>
              <a:t>oxidy </a:t>
            </a:r>
            <a:r>
              <a:rPr lang="cs-CZ" sz="2200" b="1" i="1" dirty="0">
                <a:latin typeface="Calibri" panose="020F0502020204030204" pitchFamily="34" charset="0"/>
              </a:rPr>
              <a:t>a karbidy kovů </a:t>
            </a:r>
            <a:r>
              <a:rPr lang="cs-CZ" sz="2200" dirty="0">
                <a:latin typeface="Calibri" panose="020F0502020204030204" pitchFamily="34" charset="0"/>
              </a:rPr>
              <a:t>– např. manganu, železa, niklu, mědi, kobaltu a </a:t>
            </a:r>
            <a:r>
              <a:rPr lang="cs-CZ" sz="2200" dirty="0" smtClean="0">
                <a:latin typeface="Calibri" panose="020F0502020204030204" pitchFamily="34" charset="0"/>
              </a:rPr>
              <a:t>titanu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v </a:t>
            </a:r>
            <a:r>
              <a:rPr lang="cs-CZ" sz="2200" dirty="0">
                <a:latin typeface="Calibri" panose="020F0502020204030204" pitchFamily="34" charset="0"/>
              </a:rPr>
              <a:t>různém poměru se míchají a </a:t>
            </a:r>
            <a:r>
              <a:rPr lang="cs-CZ" sz="2200" b="1" i="1" dirty="0">
                <a:latin typeface="Calibri" panose="020F0502020204030204" pitchFamily="34" charset="0"/>
              </a:rPr>
              <a:t>spékají při vysokých teplotách a </a:t>
            </a:r>
            <a:r>
              <a:rPr lang="cs-CZ" sz="2200" b="1" i="1" dirty="0" smtClean="0">
                <a:latin typeface="Calibri" panose="020F0502020204030204" pitchFamily="34" charset="0"/>
              </a:rPr>
              <a:t>tlacích</a:t>
            </a:r>
            <a:endParaRPr lang="cs-CZ" sz="2200" b="1" dirty="0" smtClean="0">
              <a:latin typeface="Calibri" panose="020F050202020403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vyrábí </a:t>
            </a:r>
            <a:r>
              <a:rPr lang="cs-CZ" sz="2200" dirty="0">
                <a:latin typeface="Calibri" panose="020F0502020204030204" pitchFamily="34" charset="0"/>
              </a:rPr>
              <a:t>se ve tvaru kapek, terčíků apod</a:t>
            </a:r>
            <a:r>
              <a:rPr lang="cs-CZ" sz="2200" dirty="0" smtClean="0">
                <a:latin typeface="Calibri" panose="020F0502020204030204" pitchFamily="34" charset="0"/>
              </a:rPr>
              <a:t>.</a:t>
            </a:r>
            <a:endParaRPr lang="cs-CZ" sz="2200" dirty="0">
              <a:latin typeface="Calibri" panose="020F050202020403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b="1" i="1" dirty="0" smtClean="0">
                <a:latin typeface="Calibri" panose="020F0502020204030204" pitchFamily="34" charset="0"/>
              </a:rPr>
              <a:t>citlivost </a:t>
            </a:r>
            <a:r>
              <a:rPr lang="cs-CZ" sz="2200" b="1" i="1" dirty="0">
                <a:latin typeface="Calibri" panose="020F0502020204030204" pitchFamily="34" charset="0"/>
              </a:rPr>
              <a:t>je mnohonásobně větší</a:t>
            </a:r>
            <a:r>
              <a:rPr lang="cs-CZ" sz="2200" b="1" dirty="0">
                <a:latin typeface="Calibri" panose="020F0502020204030204" pitchFamily="34" charset="0"/>
              </a:rPr>
              <a:t> </a:t>
            </a:r>
            <a:r>
              <a:rPr lang="cs-CZ" sz="2200" dirty="0">
                <a:latin typeface="Calibri" panose="020F0502020204030204" pitchFamily="34" charset="0"/>
              </a:rPr>
              <a:t>než u kovových teploměrů (10 až 50 </a:t>
            </a:r>
            <a:r>
              <a:rPr lang="en-US" sz="2200" dirty="0">
                <a:latin typeface="Calibri" panose="020F0502020204030204" pitchFamily="34" charset="0"/>
              </a:rPr>
              <a:t>Ω </a:t>
            </a:r>
            <a:r>
              <a:rPr lang="cs-CZ" sz="2200" dirty="0" smtClean="0">
                <a:latin typeface="Calibri" panose="020F0502020204030204" pitchFamily="34" charset="0"/>
              </a:rPr>
              <a:t>/ °</a:t>
            </a:r>
            <a:r>
              <a:rPr lang="cs-CZ" sz="2200" dirty="0">
                <a:latin typeface="Calibri" panose="020F0502020204030204" pitchFamily="34" charset="0"/>
              </a:rPr>
              <a:t>C </a:t>
            </a:r>
            <a:r>
              <a:rPr lang="cs-CZ" sz="2200" dirty="0" smtClean="0">
                <a:latin typeface="Calibri" panose="020F0502020204030204" pitchFamily="34" charset="0"/>
              </a:rPr>
              <a:t>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závislost odporu na teplotě je </a:t>
            </a:r>
            <a:r>
              <a:rPr lang="cs-CZ" sz="2200" b="1" dirty="0" smtClean="0">
                <a:latin typeface="Calibri" panose="020F0502020204030204" pitchFamily="34" charset="0"/>
              </a:rPr>
              <a:t>nelineární</a:t>
            </a:r>
            <a:endParaRPr lang="cs-CZ" sz="2200" b="1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Používají se pro teploty </a:t>
            </a:r>
            <a:r>
              <a:rPr lang="cs-CZ" sz="2400" b="1" i="1" dirty="0" smtClean="0">
                <a:latin typeface="Calibri" panose="020F0502020204030204" pitchFamily="34" charset="0"/>
              </a:rPr>
              <a:t>- 60 </a:t>
            </a:r>
            <a:r>
              <a:rPr lang="cs-CZ" sz="2400" b="1" i="1" dirty="0">
                <a:latin typeface="Calibri" panose="020F0502020204030204" pitchFamily="34" charset="0"/>
              </a:rPr>
              <a:t>až </a:t>
            </a:r>
            <a:r>
              <a:rPr lang="cs-CZ" sz="2400" b="1" i="1" dirty="0" smtClean="0">
                <a:latin typeface="Calibri" panose="020F0502020204030204" pitchFamily="34" charset="0"/>
              </a:rPr>
              <a:t>300 </a:t>
            </a:r>
            <a:r>
              <a:rPr lang="cs-CZ" sz="2400" b="1" i="1" dirty="0">
                <a:latin typeface="Calibri" panose="020F0502020204030204" pitchFamily="34" charset="0"/>
              </a:rPr>
              <a:t>°C</a:t>
            </a:r>
            <a:endParaRPr lang="cs-CZ" sz="2400" b="1" dirty="0">
              <a:latin typeface="Calibri" panose="020F0502020204030204" pitchFamily="34" charset="0"/>
            </a:endParaRPr>
          </a:p>
          <a:p>
            <a:pPr algn="just"/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581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79010" y="764151"/>
            <a:ext cx="7776926" cy="5310724"/>
          </a:xfrm>
        </p:spPr>
        <p:txBody>
          <a:bodyPr/>
          <a:lstStyle/>
          <a:p>
            <a:pPr algn="just"/>
            <a:r>
              <a:rPr lang="cs-CZ" sz="2400" i="1" u="sng" dirty="0">
                <a:latin typeface="Calibri" panose="020F0502020204030204" pitchFamily="34" charset="0"/>
              </a:rPr>
              <a:t>Nevýhody</a:t>
            </a:r>
            <a:r>
              <a:rPr lang="cs-CZ" sz="2400" dirty="0">
                <a:latin typeface="Calibri" panose="020F0502020204030204" pitchFamily="34" charset="0"/>
              </a:rPr>
              <a:t>:</a:t>
            </a:r>
          </a:p>
          <a:p>
            <a:pPr lvl="0" algn="just"/>
            <a:r>
              <a:rPr lang="cs-CZ" sz="2400" dirty="0">
                <a:latin typeface="Calibri" panose="020F0502020204030204" pitchFamily="34" charset="0"/>
              </a:rPr>
              <a:t>Z</a:t>
            </a:r>
            <a:r>
              <a:rPr lang="cs-CZ" sz="2400" dirty="0" smtClean="0">
                <a:latin typeface="Calibri" panose="020F0502020204030204" pitchFamily="34" charset="0"/>
              </a:rPr>
              <a:t>ávislost </a:t>
            </a:r>
            <a:r>
              <a:rPr lang="cs-CZ" sz="2400" dirty="0">
                <a:latin typeface="Calibri" panose="020F0502020204030204" pitchFamily="34" charset="0"/>
              </a:rPr>
              <a:t>odporu na teplotě je </a:t>
            </a:r>
            <a:r>
              <a:rPr lang="cs-CZ" sz="2400" b="1" i="1" dirty="0" smtClean="0">
                <a:latin typeface="Calibri" panose="020F0502020204030204" pitchFamily="34" charset="0"/>
              </a:rPr>
              <a:t>nelineární</a:t>
            </a:r>
            <a:r>
              <a:rPr lang="cs-CZ" sz="2400" i="1" dirty="0" smtClean="0">
                <a:latin typeface="Calibri" panose="020F0502020204030204" pitchFamily="34" charset="0"/>
              </a:rPr>
              <a:t>, proto se </a:t>
            </a:r>
            <a:r>
              <a:rPr lang="cs-CZ" sz="2400" dirty="0" smtClean="0">
                <a:latin typeface="Calibri" panose="020F0502020204030204" pitchFamily="34" charset="0"/>
              </a:rPr>
              <a:t>mohou používat </a:t>
            </a:r>
            <a:r>
              <a:rPr lang="cs-CZ" sz="2400" dirty="0">
                <a:latin typeface="Calibri" panose="020F0502020204030204" pitchFamily="34" charset="0"/>
              </a:rPr>
              <a:t>v poměrně úzkém rozsahu teplot např. </a:t>
            </a:r>
            <a:r>
              <a:rPr lang="cs-CZ" sz="2400" i="1" dirty="0" smtClean="0">
                <a:latin typeface="Calibri" panose="020F0502020204030204" pitchFamily="34" charset="0"/>
              </a:rPr>
              <a:t>- 30 </a:t>
            </a:r>
            <a:r>
              <a:rPr lang="cs-CZ" sz="2400" i="1" dirty="0">
                <a:latin typeface="Calibri" panose="020F0502020204030204" pitchFamily="34" charset="0"/>
              </a:rPr>
              <a:t>až 50 °C</a:t>
            </a:r>
            <a:r>
              <a:rPr lang="cs-CZ" sz="2400" dirty="0">
                <a:latin typeface="Calibri" panose="020F0502020204030204" pitchFamily="34" charset="0"/>
              </a:rPr>
              <a:t>, kde je </a:t>
            </a:r>
            <a:r>
              <a:rPr lang="cs-CZ" sz="2400" dirty="0" smtClean="0">
                <a:latin typeface="Calibri" panose="020F0502020204030204" pitchFamily="34" charset="0"/>
              </a:rPr>
              <a:t>charakteristika </a:t>
            </a:r>
            <a:r>
              <a:rPr lang="cs-CZ" sz="2400" dirty="0">
                <a:latin typeface="Calibri" panose="020F0502020204030204" pitchFamily="34" charset="0"/>
              </a:rPr>
              <a:t>přibližně </a:t>
            </a:r>
            <a:r>
              <a:rPr lang="cs-CZ" sz="2400" dirty="0" smtClean="0">
                <a:latin typeface="Calibri" panose="020F0502020204030204" pitchFamily="34" charset="0"/>
              </a:rPr>
              <a:t>lineární.</a:t>
            </a:r>
            <a:endParaRPr lang="cs-CZ" sz="2400" dirty="0">
              <a:latin typeface="Calibri" panose="020F0502020204030204" pitchFamily="34" charset="0"/>
            </a:endParaRPr>
          </a:p>
          <a:p>
            <a:pPr lvl="0" algn="just"/>
            <a:r>
              <a:rPr lang="cs-CZ" sz="2400" dirty="0" smtClean="0">
                <a:latin typeface="Calibri" panose="020F0502020204030204" pitchFamily="34" charset="0"/>
              </a:rPr>
              <a:t>Nelze </a:t>
            </a:r>
            <a:r>
              <a:rPr lang="cs-CZ" sz="2400" dirty="0">
                <a:latin typeface="Calibri" panose="020F0502020204030204" pitchFamily="34" charset="0"/>
              </a:rPr>
              <a:t>vyrobit </a:t>
            </a:r>
            <a:r>
              <a:rPr lang="cs-CZ" sz="2400" dirty="0" smtClean="0">
                <a:latin typeface="Calibri" panose="020F0502020204030204" pitchFamily="34" charset="0"/>
              </a:rPr>
              <a:t>dva termistory </a:t>
            </a:r>
            <a:r>
              <a:rPr lang="cs-CZ" sz="2400" dirty="0">
                <a:latin typeface="Calibri" panose="020F0502020204030204" pitchFamily="34" charset="0"/>
              </a:rPr>
              <a:t>zcela shodných </a:t>
            </a:r>
            <a:r>
              <a:rPr lang="cs-CZ" sz="2400" dirty="0" smtClean="0">
                <a:latin typeface="Calibri" panose="020F0502020204030204" pitchFamily="34" charset="0"/>
              </a:rPr>
              <a:t>vlastností – při </a:t>
            </a:r>
            <a:r>
              <a:rPr lang="cs-CZ" sz="2400" i="1" dirty="0" smtClean="0">
                <a:latin typeface="Calibri" panose="020F0502020204030204" pitchFamily="34" charset="0"/>
              </a:rPr>
              <a:t>výměně </a:t>
            </a:r>
            <a:r>
              <a:rPr lang="cs-CZ" sz="2400" i="1" dirty="0">
                <a:latin typeface="Calibri" panose="020F0502020204030204" pitchFamily="34" charset="0"/>
              </a:rPr>
              <a:t>je nutno překalibrovat </a:t>
            </a:r>
            <a:r>
              <a:rPr lang="cs-CZ" sz="2400" dirty="0">
                <a:latin typeface="Calibri" panose="020F0502020204030204" pitchFamily="34" charset="0"/>
              </a:rPr>
              <a:t>měřicí </a:t>
            </a:r>
            <a:r>
              <a:rPr lang="cs-CZ" sz="2400" dirty="0" smtClean="0">
                <a:latin typeface="Calibri" panose="020F0502020204030204" pitchFamily="34" charset="0"/>
              </a:rPr>
              <a:t>zařízení.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dirty="0">
                <a:latin typeface="Calibri" panose="020F0502020204030204" pitchFamily="34" charset="0"/>
              </a:rPr>
              <a:t> </a:t>
            </a:r>
            <a:r>
              <a:rPr lang="cs-CZ" dirty="0" smtClean="0">
                <a:latin typeface="Calibri" panose="020F0502020204030204" pitchFamily="34" charset="0"/>
              </a:rPr>
              <a:t>   </a:t>
            </a:r>
            <a:endParaRPr lang="cs-CZ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Podle smyslu změny odporu rozeznáváme termistory:</a:t>
            </a:r>
          </a:p>
          <a:p>
            <a:pPr algn="just"/>
            <a:r>
              <a:rPr lang="cs-CZ" sz="2400" b="1" dirty="0" smtClean="0">
                <a:latin typeface="Calibri" panose="020F0502020204030204" pitchFamily="34" charset="0"/>
              </a:rPr>
              <a:t>NTC </a:t>
            </a:r>
            <a:r>
              <a:rPr lang="cs-CZ" sz="2400" dirty="0" smtClean="0">
                <a:latin typeface="Calibri" panose="020F0502020204030204" pitchFamily="34" charset="0"/>
              </a:rPr>
              <a:t>– má záporný teplotní součinitel odporu </a:t>
            </a:r>
            <a:r>
              <a:rPr lang="cs-CZ" sz="2400" dirty="0">
                <a:latin typeface="Calibri" panose="020F0502020204030204" pitchFamily="34" charset="0"/>
              </a:rPr>
              <a:t>(se stoupající </a:t>
            </a:r>
            <a:r>
              <a:rPr lang="cs-CZ" sz="2400" dirty="0" smtClean="0">
                <a:latin typeface="Calibri" panose="020F0502020204030204" pitchFamily="34" charset="0"/>
              </a:rPr>
              <a:t>	teplotou </a:t>
            </a:r>
            <a:r>
              <a:rPr lang="cs-CZ" sz="2400" dirty="0">
                <a:latin typeface="Calibri" panose="020F0502020204030204" pitchFamily="34" charset="0"/>
              </a:rPr>
              <a:t>odpor klesá)</a:t>
            </a:r>
          </a:p>
          <a:p>
            <a:pPr algn="just"/>
            <a:r>
              <a:rPr lang="cs-CZ" sz="2400" b="1" dirty="0">
                <a:latin typeface="Calibri" panose="020F0502020204030204" pitchFamily="34" charset="0"/>
              </a:rPr>
              <a:t>PTC </a:t>
            </a:r>
            <a:r>
              <a:rPr lang="cs-CZ" sz="2400" dirty="0" smtClean="0">
                <a:latin typeface="Calibri" panose="020F0502020204030204" pitchFamily="34" charset="0"/>
              </a:rPr>
              <a:t>–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má kladný </a:t>
            </a:r>
            <a:r>
              <a:rPr lang="cs-CZ" sz="2400" dirty="0">
                <a:latin typeface="Calibri" panose="020F0502020204030204" pitchFamily="34" charset="0"/>
              </a:rPr>
              <a:t>teplotní součinitel </a:t>
            </a:r>
            <a:r>
              <a:rPr lang="cs-CZ" sz="2400" dirty="0" smtClean="0">
                <a:latin typeface="Calibri" panose="020F0502020204030204" pitchFamily="34" charset="0"/>
              </a:rPr>
              <a:t>odporu (se </a:t>
            </a:r>
            <a:r>
              <a:rPr lang="cs-CZ" sz="2400" dirty="0">
                <a:latin typeface="Calibri" panose="020F0502020204030204" pitchFamily="34" charset="0"/>
              </a:rPr>
              <a:t>stoupající </a:t>
            </a:r>
            <a:r>
              <a:rPr lang="cs-CZ" sz="2400" dirty="0" smtClean="0">
                <a:latin typeface="Calibri" panose="020F0502020204030204" pitchFamily="34" charset="0"/>
              </a:rPr>
              <a:t>	teplotou </a:t>
            </a:r>
            <a:r>
              <a:rPr lang="cs-CZ" sz="2400" dirty="0">
                <a:latin typeface="Calibri" panose="020F0502020204030204" pitchFamily="34" charset="0"/>
              </a:rPr>
              <a:t>odpor roste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9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33331" y="769545"/>
            <a:ext cx="7405488" cy="4952245"/>
          </a:xfrm>
        </p:spPr>
        <p:txBody>
          <a:bodyPr/>
          <a:lstStyle/>
          <a:p>
            <a:pPr algn="just"/>
            <a:r>
              <a:rPr lang="cs-CZ" sz="2400" b="1" i="1" dirty="0">
                <a:latin typeface="Calibri" panose="020F0502020204030204" pitchFamily="34" charset="0"/>
              </a:rPr>
              <a:t>c) polovodičové snímače s přechodem PN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Využívá se teplotní závislosti napětí na PN přechodu diody v propustném směru.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Místo </a:t>
            </a:r>
            <a:r>
              <a:rPr lang="cs-CZ" sz="2400" dirty="0">
                <a:latin typeface="Calibri" panose="020F0502020204030204" pitchFamily="34" charset="0"/>
              </a:rPr>
              <a:t>diod se často používají tranzistory (přechod B-E).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Změna napětí </a:t>
            </a:r>
            <a:r>
              <a:rPr lang="cs-CZ" sz="2400" b="1" i="1" dirty="0">
                <a:latin typeface="Calibri" panose="020F0502020204030204" pitchFamily="34" charset="0"/>
              </a:rPr>
              <a:t>ΔU</a:t>
            </a:r>
            <a:r>
              <a:rPr lang="cs-CZ" sz="2400" b="1" dirty="0">
                <a:latin typeface="Calibri" panose="020F0502020204030204" pitchFamily="34" charset="0"/>
              </a:rPr>
              <a:t> na diodě je  </a:t>
            </a:r>
            <a:r>
              <a:rPr lang="cs-CZ" sz="2400" b="1" dirty="0" smtClean="0">
                <a:latin typeface="Calibri" panose="020F0502020204030204" pitchFamily="34" charset="0"/>
              </a:rPr>
              <a:t>– 2 </a:t>
            </a:r>
            <a:r>
              <a:rPr lang="cs-CZ" sz="2400" b="1" dirty="0">
                <a:latin typeface="Calibri" panose="020F0502020204030204" pitchFamily="34" charset="0"/>
              </a:rPr>
              <a:t>až </a:t>
            </a:r>
            <a:r>
              <a:rPr lang="cs-CZ" sz="2400" b="1" dirty="0" smtClean="0">
                <a:latin typeface="Calibri" panose="020F0502020204030204" pitchFamily="34" charset="0"/>
              </a:rPr>
              <a:t>– 2,5 </a:t>
            </a:r>
            <a:r>
              <a:rPr lang="cs-CZ" sz="2400" b="1" dirty="0" err="1">
                <a:latin typeface="Calibri" panose="020F0502020204030204" pitchFamily="34" charset="0"/>
              </a:rPr>
              <a:t>mV</a:t>
            </a:r>
            <a:r>
              <a:rPr lang="ar-SA" sz="2400" b="1" dirty="0">
                <a:latin typeface="Calibri" panose="020F0502020204030204" pitchFamily="34" charset="0"/>
              </a:rPr>
              <a:t>۰</a:t>
            </a:r>
            <a:r>
              <a:rPr lang="cs-CZ" sz="2400" b="1" dirty="0">
                <a:latin typeface="Calibri" panose="020F0502020204030204" pitchFamily="34" charset="0"/>
              </a:rPr>
              <a:t>K</a:t>
            </a:r>
            <a:r>
              <a:rPr lang="cs-CZ" sz="2400" b="1" baseline="30000" dirty="0">
                <a:latin typeface="Calibri" panose="020F0502020204030204" pitchFamily="34" charset="0"/>
              </a:rPr>
              <a:t>-1</a:t>
            </a:r>
            <a:r>
              <a:rPr lang="cs-CZ" sz="2400" dirty="0">
                <a:latin typeface="Calibri" panose="020F0502020204030204" pitchFamily="34" charset="0"/>
              </a:rPr>
              <a:t>.</a:t>
            </a:r>
          </a:p>
          <a:p>
            <a:pPr algn="just"/>
            <a:r>
              <a:rPr lang="cs-CZ" sz="800" dirty="0">
                <a:latin typeface="Calibri" panose="020F0502020204030204" pitchFamily="34" charset="0"/>
              </a:rPr>
              <a:t> 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  <a:endParaRPr lang="cs-CZ" sz="800" dirty="0">
              <a:latin typeface="Calibri" panose="020F0502020204030204" pitchFamily="34" charset="0"/>
            </a:endParaRPr>
          </a:p>
          <a:p>
            <a:pPr algn="just"/>
            <a:r>
              <a:rPr lang="cs-CZ" sz="2400" i="1" dirty="0">
                <a:latin typeface="Calibri" panose="020F0502020204030204" pitchFamily="34" charset="0"/>
              </a:rPr>
              <a:t>Materiál: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křemík (Si)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 err="1">
                <a:latin typeface="Calibri" panose="020F0502020204030204" pitchFamily="34" charset="0"/>
              </a:rPr>
              <a:t>galiumarsenid</a:t>
            </a:r>
            <a:r>
              <a:rPr lang="cs-CZ" sz="2400" dirty="0">
                <a:latin typeface="Calibri" panose="020F0502020204030204" pitchFamily="34" charset="0"/>
              </a:rPr>
              <a:t> (</a:t>
            </a:r>
            <a:r>
              <a:rPr lang="cs-CZ" sz="2400" dirty="0" err="1"/>
              <a:t>GaAs</a:t>
            </a:r>
            <a:r>
              <a:rPr lang="cs-CZ" sz="2400" dirty="0" smtClean="0"/>
              <a:t>)</a:t>
            </a:r>
            <a:endParaRPr lang="cs-CZ" sz="2400" dirty="0"/>
          </a:p>
          <a:p>
            <a:pPr lvl="0" algn="just"/>
            <a:endParaRPr lang="cs-CZ" sz="2200" dirty="0">
              <a:latin typeface="Calibri" panose="020F050202020403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562" y="4609368"/>
            <a:ext cx="2505075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347" y="3160588"/>
            <a:ext cx="3704896" cy="2897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109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61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60902" y="1638677"/>
            <a:ext cx="7903675" cy="3684760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r>
              <a:rPr lang="cs-CZ" sz="1800" b="1" i="1" dirty="0">
                <a:latin typeface="Calibri" panose="020F0502020204030204" pitchFamily="34" charset="0"/>
              </a:rPr>
              <a:t>1. Pomocí odporových teploměrů Pt100 můžeme měřit teploty</a:t>
            </a:r>
            <a:r>
              <a:rPr lang="cs-CZ" sz="1800" i="1" dirty="0">
                <a:latin typeface="Calibri" panose="020F0502020204030204" pitchFamily="34" charset="0"/>
              </a:rPr>
              <a:t/>
            </a:r>
            <a:br>
              <a:rPr lang="cs-CZ" sz="1800" i="1" dirty="0">
                <a:latin typeface="Calibri" panose="020F0502020204030204" pitchFamily="34" charset="0"/>
              </a:rPr>
            </a:br>
            <a:r>
              <a:rPr lang="cs-CZ" sz="1800" i="1" dirty="0" smtClean="0">
                <a:latin typeface="Calibri" panose="020F0502020204030204" pitchFamily="34" charset="0"/>
              </a:rPr>
              <a:t>    a</a:t>
            </a:r>
            <a:r>
              <a:rPr lang="cs-CZ" sz="1800" i="1" dirty="0">
                <a:latin typeface="Calibri" panose="020F0502020204030204" pitchFamily="34" charset="0"/>
              </a:rPr>
              <a:t>) -200 až 800 </a:t>
            </a:r>
            <a:r>
              <a:rPr lang="cs-CZ" sz="1800" i="1" baseline="30000" dirty="0" err="1">
                <a:latin typeface="Calibri" panose="020F0502020204030204" pitchFamily="34" charset="0"/>
              </a:rPr>
              <a:t>o</a:t>
            </a:r>
            <a:r>
              <a:rPr lang="cs-CZ" sz="1800" i="1" dirty="0" err="1">
                <a:latin typeface="Calibri" panose="020F0502020204030204" pitchFamily="34" charset="0"/>
              </a:rPr>
              <a:t>C</a:t>
            </a:r>
            <a:r>
              <a:rPr lang="cs-CZ" sz="1800" i="1" dirty="0">
                <a:latin typeface="Calibri" panose="020F0502020204030204" pitchFamily="34" charset="0"/>
              </a:rPr>
              <a:t>	 </a:t>
            </a:r>
            <a:r>
              <a:rPr lang="cs-CZ" sz="1800" i="1" dirty="0" smtClean="0">
                <a:latin typeface="Calibri" panose="020F0502020204030204" pitchFamily="34" charset="0"/>
              </a:rPr>
              <a:t>    b</a:t>
            </a:r>
            <a:r>
              <a:rPr lang="cs-CZ" sz="1800" i="1" dirty="0">
                <a:latin typeface="Calibri" panose="020F0502020204030204" pitchFamily="34" charset="0"/>
              </a:rPr>
              <a:t>) -200 až 1 300 </a:t>
            </a:r>
            <a:r>
              <a:rPr lang="cs-CZ" sz="1800" i="1" baseline="30000" dirty="0" err="1" smtClean="0">
                <a:latin typeface="Calibri" panose="020F0502020204030204" pitchFamily="34" charset="0"/>
              </a:rPr>
              <a:t>o</a:t>
            </a:r>
            <a:r>
              <a:rPr lang="cs-CZ" sz="1800" i="1" dirty="0" err="1" smtClean="0">
                <a:latin typeface="Calibri" panose="020F0502020204030204" pitchFamily="34" charset="0"/>
              </a:rPr>
              <a:t>C</a:t>
            </a:r>
            <a:r>
              <a:rPr lang="cs-CZ" sz="1800" i="1" dirty="0">
                <a:latin typeface="Calibri" panose="020F0502020204030204" pitchFamily="34" charset="0"/>
              </a:rPr>
              <a:t> </a:t>
            </a:r>
            <a:r>
              <a:rPr lang="cs-CZ" sz="1800" i="1" dirty="0" smtClean="0">
                <a:latin typeface="Calibri" panose="020F0502020204030204" pitchFamily="34" charset="0"/>
              </a:rPr>
              <a:t>      c</a:t>
            </a:r>
            <a:r>
              <a:rPr lang="cs-CZ" sz="1800" i="1" dirty="0">
                <a:latin typeface="Calibri" panose="020F0502020204030204" pitchFamily="34" charset="0"/>
              </a:rPr>
              <a:t>) -50 až 400 </a:t>
            </a:r>
            <a:r>
              <a:rPr lang="cs-CZ" sz="1800" i="1" baseline="30000" dirty="0" err="1" smtClean="0">
                <a:latin typeface="Calibri" panose="020F0502020204030204" pitchFamily="34" charset="0"/>
              </a:rPr>
              <a:t>o</a:t>
            </a:r>
            <a:r>
              <a:rPr lang="cs-CZ" sz="1800" i="1" dirty="0" err="1" smtClean="0">
                <a:latin typeface="Calibri" panose="020F0502020204030204" pitchFamily="34" charset="0"/>
              </a:rPr>
              <a:t>C</a:t>
            </a:r>
            <a:r>
              <a:rPr lang="cs-CZ" sz="1800" i="1" dirty="0" smtClean="0">
                <a:latin typeface="Calibri" panose="020F0502020204030204" pitchFamily="34" charset="0"/>
              </a:rPr>
              <a:t>       d</a:t>
            </a:r>
            <a:r>
              <a:rPr lang="cs-CZ" sz="1800" i="1" dirty="0">
                <a:latin typeface="Calibri" panose="020F0502020204030204" pitchFamily="34" charset="0"/>
              </a:rPr>
              <a:t>) -100 až 350 </a:t>
            </a:r>
            <a:r>
              <a:rPr lang="cs-CZ" sz="1800" i="1" baseline="30000" dirty="0" err="1">
                <a:latin typeface="Calibri" panose="020F0502020204030204" pitchFamily="34" charset="0"/>
              </a:rPr>
              <a:t>o</a:t>
            </a:r>
            <a:r>
              <a:rPr lang="cs-CZ" sz="1800" i="1" dirty="0" err="1">
                <a:latin typeface="Calibri" panose="020F0502020204030204" pitchFamily="34" charset="0"/>
              </a:rPr>
              <a:t>C</a:t>
            </a:r>
            <a:endParaRPr lang="cs-CZ" sz="1800" dirty="0">
              <a:latin typeface="Calibri" panose="020F0502020204030204" pitchFamily="34" charset="0"/>
            </a:endParaRPr>
          </a:p>
          <a:p>
            <a:r>
              <a:rPr lang="cs-CZ" sz="1800" b="1" i="1" dirty="0">
                <a:latin typeface="Calibri" panose="020F0502020204030204" pitchFamily="34" charset="0"/>
              </a:rPr>
              <a:t>2. Pomocí termistorů můžeme měřit teploty</a:t>
            </a:r>
            <a:r>
              <a:rPr lang="cs-CZ" sz="1800" i="1" dirty="0">
                <a:latin typeface="Calibri" panose="020F0502020204030204" pitchFamily="34" charset="0"/>
              </a:rPr>
              <a:t/>
            </a:r>
            <a:br>
              <a:rPr lang="cs-CZ" sz="1800" i="1" dirty="0">
                <a:latin typeface="Calibri" panose="020F0502020204030204" pitchFamily="34" charset="0"/>
              </a:rPr>
            </a:br>
            <a:r>
              <a:rPr lang="cs-CZ" sz="1800" i="1" dirty="0" smtClean="0">
                <a:latin typeface="Calibri" panose="020F0502020204030204" pitchFamily="34" charset="0"/>
              </a:rPr>
              <a:t>    a</a:t>
            </a:r>
            <a:r>
              <a:rPr lang="cs-CZ" sz="1800" i="1" dirty="0">
                <a:latin typeface="Calibri" panose="020F0502020204030204" pitchFamily="34" charset="0"/>
              </a:rPr>
              <a:t>) -100 až 600 </a:t>
            </a:r>
            <a:r>
              <a:rPr lang="cs-CZ" sz="1800" i="1" baseline="30000" dirty="0" err="1">
                <a:latin typeface="Calibri" panose="020F0502020204030204" pitchFamily="34" charset="0"/>
              </a:rPr>
              <a:t>o</a:t>
            </a:r>
            <a:r>
              <a:rPr lang="cs-CZ" sz="1800" i="1" dirty="0" err="1">
                <a:latin typeface="Calibri" panose="020F0502020204030204" pitchFamily="34" charset="0"/>
              </a:rPr>
              <a:t>C</a:t>
            </a:r>
            <a:r>
              <a:rPr lang="cs-CZ" sz="1800" i="1" dirty="0">
                <a:latin typeface="Calibri" panose="020F0502020204030204" pitchFamily="34" charset="0"/>
              </a:rPr>
              <a:t> </a:t>
            </a:r>
            <a:r>
              <a:rPr lang="cs-CZ" sz="1800" i="1" dirty="0" smtClean="0">
                <a:latin typeface="Calibri" panose="020F0502020204030204" pitchFamily="34" charset="0"/>
              </a:rPr>
              <a:t>     b</a:t>
            </a:r>
            <a:r>
              <a:rPr lang="cs-CZ" sz="1800" i="1" dirty="0">
                <a:latin typeface="Calibri" panose="020F0502020204030204" pitchFamily="34" charset="0"/>
              </a:rPr>
              <a:t>) -100 až 2 000 </a:t>
            </a:r>
            <a:r>
              <a:rPr lang="cs-CZ" sz="1800" i="1" baseline="30000" dirty="0" err="1">
                <a:latin typeface="Calibri" panose="020F0502020204030204" pitchFamily="34" charset="0"/>
              </a:rPr>
              <a:t>o</a:t>
            </a:r>
            <a:r>
              <a:rPr lang="cs-CZ" sz="1800" i="1" dirty="0" err="1">
                <a:latin typeface="Calibri" panose="020F0502020204030204" pitchFamily="34" charset="0"/>
              </a:rPr>
              <a:t>C</a:t>
            </a:r>
            <a:r>
              <a:rPr lang="cs-CZ" sz="1800" i="1" dirty="0">
                <a:latin typeface="Calibri" panose="020F0502020204030204" pitchFamily="34" charset="0"/>
              </a:rPr>
              <a:t> </a:t>
            </a:r>
            <a:r>
              <a:rPr lang="cs-CZ" sz="1800" i="1" dirty="0" smtClean="0">
                <a:latin typeface="Calibri" panose="020F0502020204030204" pitchFamily="34" charset="0"/>
              </a:rPr>
              <a:t>      c</a:t>
            </a:r>
            <a:r>
              <a:rPr lang="cs-CZ" sz="1800" i="1" dirty="0">
                <a:latin typeface="Calibri" panose="020F0502020204030204" pitchFamily="34" charset="0"/>
              </a:rPr>
              <a:t>) -60 až </a:t>
            </a:r>
            <a:r>
              <a:rPr lang="cs-CZ" sz="1800" i="1" dirty="0" smtClean="0">
                <a:latin typeface="Calibri" panose="020F0502020204030204" pitchFamily="34" charset="0"/>
              </a:rPr>
              <a:t>300 </a:t>
            </a:r>
            <a:r>
              <a:rPr lang="cs-CZ" sz="1800" i="1" baseline="30000" dirty="0" err="1" smtClean="0">
                <a:latin typeface="Calibri" panose="020F0502020204030204" pitchFamily="34" charset="0"/>
              </a:rPr>
              <a:t>o</a:t>
            </a:r>
            <a:r>
              <a:rPr lang="cs-CZ" sz="1800" i="1" dirty="0" err="1" smtClean="0">
                <a:latin typeface="Calibri" panose="020F0502020204030204" pitchFamily="34" charset="0"/>
              </a:rPr>
              <a:t>C</a:t>
            </a:r>
            <a:r>
              <a:rPr lang="cs-CZ" sz="1800" i="1" dirty="0">
                <a:latin typeface="Calibri" panose="020F0502020204030204" pitchFamily="34" charset="0"/>
              </a:rPr>
              <a:t> </a:t>
            </a:r>
            <a:r>
              <a:rPr lang="cs-CZ" sz="1800" i="1" dirty="0" smtClean="0">
                <a:latin typeface="Calibri" panose="020F0502020204030204" pitchFamily="34" charset="0"/>
              </a:rPr>
              <a:t>     d</a:t>
            </a:r>
            <a:r>
              <a:rPr lang="cs-CZ" sz="1800" i="1" dirty="0">
                <a:latin typeface="Calibri" panose="020F0502020204030204" pitchFamily="34" charset="0"/>
              </a:rPr>
              <a:t>) 50 až 3 500 </a:t>
            </a:r>
            <a:r>
              <a:rPr lang="cs-CZ" sz="1800" i="1" baseline="30000" dirty="0" err="1">
                <a:latin typeface="Calibri" panose="020F0502020204030204" pitchFamily="34" charset="0"/>
              </a:rPr>
              <a:t>o</a:t>
            </a:r>
            <a:r>
              <a:rPr lang="cs-CZ" sz="1800" i="1" dirty="0" err="1">
                <a:latin typeface="Calibri" panose="020F0502020204030204" pitchFamily="34" charset="0"/>
              </a:rPr>
              <a:t>C</a:t>
            </a:r>
            <a:endParaRPr lang="cs-CZ" sz="1800" dirty="0">
              <a:latin typeface="Calibri" panose="020F0502020204030204" pitchFamily="34" charset="0"/>
            </a:endParaRPr>
          </a:p>
          <a:p>
            <a:r>
              <a:rPr lang="cs-CZ" sz="1800" b="1" i="1" dirty="0">
                <a:latin typeface="Calibri" panose="020F0502020204030204" pitchFamily="34" charset="0"/>
              </a:rPr>
              <a:t>3. Na jakém principu pracují odporové teploměry?</a:t>
            </a:r>
          </a:p>
          <a:p>
            <a:pPr algn="just"/>
            <a:r>
              <a:rPr lang="cs-CZ" sz="1800" b="1" i="1" dirty="0">
                <a:latin typeface="Calibri" panose="020F0502020204030204" pitchFamily="34" charset="0"/>
              </a:rPr>
              <a:t>4. Kovové odporové teploměry – jejich vlastnosti, jaké se používají materiály pro </a:t>
            </a:r>
            <a:r>
              <a:rPr lang="cs-CZ" sz="1800" b="1" i="1" dirty="0" smtClean="0">
                <a:latin typeface="Calibri" panose="020F0502020204030204" pitchFamily="34" charset="0"/>
              </a:rPr>
              <a:t>   jejich </a:t>
            </a:r>
            <a:r>
              <a:rPr lang="cs-CZ" sz="1800" b="1" i="1" dirty="0">
                <a:latin typeface="Calibri" panose="020F0502020204030204" pitchFamily="34" charset="0"/>
              </a:rPr>
              <a:t>výrobu a jaké teploty se jimi měří? </a:t>
            </a:r>
            <a:endParaRPr lang="cs-CZ" sz="1800" b="1" i="1" dirty="0" smtClean="0">
              <a:latin typeface="Calibri" panose="020F0502020204030204" pitchFamily="34" charset="0"/>
            </a:endParaRPr>
          </a:p>
          <a:p>
            <a:pPr algn="just"/>
            <a:r>
              <a:rPr lang="cs-CZ" sz="1800" b="1" i="1" dirty="0" smtClean="0">
                <a:latin typeface="Calibri" panose="020F0502020204030204" pitchFamily="34" charset="0"/>
              </a:rPr>
              <a:t>5</a:t>
            </a:r>
            <a:r>
              <a:rPr lang="cs-CZ" sz="1800" b="1" i="1" dirty="0">
                <a:latin typeface="Calibri" panose="020F0502020204030204" pitchFamily="34" charset="0"/>
              </a:rPr>
              <a:t>. Polovodičové odporové teploměry – jejich vlastnosti, jaké </a:t>
            </a:r>
            <a:r>
              <a:rPr lang="cs-CZ" sz="1800" b="1" i="1" dirty="0" smtClean="0">
                <a:latin typeface="Calibri" panose="020F0502020204030204" pitchFamily="34" charset="0"/>
              </a:rPr>
              <a:t>materiály se </a:t>
            </a:r>
            <a:r>
              <a:rPr lang="cs-CZ" sz="1800" b="1" i="1" dirty="0">
                <a:latin typeface="Calibri" panose="020F0502020204030204" pitchFamily="34" charset="0"/>
              </a:rPr>
              <a:t>používají </a:t>
            </a:r>
            <a:r>
              <a:rPr lang="cs-CZ" sz="1800" b="1" i="1" dirty="0" smtClean="0">
                <a:latin typeface="Calibri" panose="020F0502020204030204" pitchFamily="34" charset="0"/>
              </a:rPr>
              <a:t>pro </a:t>
            </a:r>
            <a:r>
              <a:rPr lang="cs-CZ" sz="1800" b="1" i="1" dirty="0">
                <a:latin typeface="Calibri" panose="020F0502020204030204" pitchFamily="34" charset="0"/>
              </a:rPr>
              <a:t>jejich výrobu a jaké teploty se jimi měří? Termistory PTC a NTC</a:t>
            </a:r>
            <a:r>
              <a:rPr lang="cs-CZ" sz="1800" b="1" i="1" dirty="0" smtClean="0">
                <a:latin typeface="Calibri" panose="020F0502020204030204" pitchFamily="34" charset="0"/>
              </a:rPr>
              <a:t>.</a:t>
            </a:r>
          </a:p>
          <a:p>
            <a:pPr algn="just"/>
            <a:r>
              <a:rPr lang="cs-CZ" sz="1800" b="1" i="1" dirty="0" smtClean="0">
                <a:latin typeface="Calibri" panose="020F0502020204030204" pitchFamily="34" charset="0"/>
              </a:rPr>
              <a:t>6. </a:t>
            </a:r>
            <a:r>
              <a:rPr lang="cs-CZ" sz="1800" b="1" i="1" dirty="0">
                <a:latin typeface="Calibri" panose="020F0502020204030204" pitchFamily="34" charset="0"/>
              </a:rPr>
              <a:t>Polovodičové </a:t>
            </a:r>
            <a:r>
              <a:rPr lang="cs-CZ" sz="1800" b="1" i="1" dirty="0" smtClean="0">
                <a:latin typeface="Calibri" panose="020F0502020204030204" pitchFamily="34" charset="0"/>
              </a:rPr>
              <a:t>teploměry s přechodem PN </a:t>
            </a:r>
            <a:r>
              <a:rPr lang="cs-CZ" sz="1800" b="1" i="1" dirty="0">
                <a:latin typeface="Calibri" panose="020F0502020204030204" pitchFamily="34" charset="0"/>
              </a:rPr>
              <a:t>– </a:t>
            </a:r>
            <a:r>
              <a:rPr lang="cs-CZ" sz="1800" b="1" i="1" dirty="0" smtClean="0">
                <a:latin typeface="Calibri" panose="020F0502020204030204" pitchFamily="34" charset="0"/>
              </a:rPr>
              <a:t>princip činnosti, jaké materiály se </a:t>
            </a:r>
            <a:r>
              <a:rPr lang="cs-CZ" sz="1800" b="1" i="1" dirty="0">
                <a:latin typeface="Calibri" panose="020F0502020204030204" pitchFamily="34" charset="0"/>
              </a:rPr>
              <a:t>používají </a:t>
            </a:r>
            <a:r>
              <a:rPr lang="cs-CZ" sz="1800" b="1" i="1" dirty="0" smtClean="0">
                <a:latin typeface="Calibri" panose="020F0502020204030204" pitchFamily="34" charset="0"/>
              </a:rPr>
              <a:t>pro </a:t>
            </a:r>
            <a:r>
              <a:rPr lang="cs-CZ" sz="1800" b="1" i="1" dirty="0">
                <a:latin typeface="Calibri" panose="020F0502020204030204" pitchFamily="34" charset="0"/>
              </a:rPr>
              <a:t>jejich výrobu 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72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84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677480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47319" y="2500214"/>
            <a:ext cx="655470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vlastní</a:t>
            </a:r>
          </a:p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</a:t>
            </a:r>
            <a:r>
              <a:rPr lang="cs-CZ" altLang="cs-CZ" sz="2400" b="1" dirty="0">
                <a:latin typeface="Calibri" panose="020F0502020204030204" pitchFamily="34" charset="0"/>
              </a:rPr>
              <a:t>z knihy: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sv-SE" sz="2400" dirty="0">
                <a:latin typeface="Calibri" panose="020F0502020204030204" pitchFamily="34" charset="0"/>
              </a:rPr>
              <a:t>KESL, Jan. </a:t>
            </a:r>
            <a:r>
              <a:rPr lang="sv-SE" sz="2400" i="1" dirty="0" smtClean="0">
                <a:latin typeface="Calibri" panose="020F0502020204030204" pitchFamily="34" charset="0"/>
              </a:rPr>
              <a:t>Elektronika</a:t>
            </a:r>
            <a:r>
              <a:rPr lang="cs-CZ" sz="2400" i="1" dirty="0" smtClean="0">
                <a:latin typeface="Calibri" panose="020F0502020204030204" pitchFamily="34" charset="0"/>
              </a:rPr>
              <a:t> I</a:t>
            </a:r>
            <a:r>
              <a:rPr lang="sv-SE" sz="2400" dirty="0" smtClean="0">
                <a:latin typeface="Calibri" panose="020F0502020204030204" pitchFamily="34" charset="0"/>
              </a:rPr>
              <a:t>. Praha</a:t>
            </a:r>
            <a:r>
              <a:rPr lang="sv-SE" sz="2400" dirty="0">
                <a:latin typeface="Calibri" panose="020F0502020204030204" pitchFamily="34" charset="0"/>
              </a:rPr>
              <a:t>: BEN, </a:t>
            </a:r>
            <a:r>
              <a:rPr lang="sv-SE" sz="2400" dirty="0" smtClean="0">
                <a:latin typeface="Calibri" panose="020F0502020204030204" pitchFamily="34" charset="0"/>
              </a:rPr>
              <a:t>2004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vlastní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4481</TotalTime>
  <Words>560</Words>
  <Application>Microsoft Office PowerPoint</Application>
  <PresentationFormat>Předvádění na obrazovce (4:3)</PresentationFormat>
  <Paragraphs>130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181</cp:revision>
  <dcterms:created xsi:type="dcterms:W3CDTF">2006-12-09T22:12:50Z</dcterms:created>
  <dcterms:modified xsi:type="dcterms:W3CDTF">2014-01-07T13:36:13Z</dcterms:modified>
</cp:coreProperties>
</file>