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7" r:id="rId2"/>
    <p:sldId id="268" r:id="rId3"/>
    <p:sldId id="281" r:id="rId4"/>
    <p:sldId id="290" r:id="rId5"/>
    <p:sldId id="287" r:id="rId6"/>
    <p:sldId id="297" r:id="rId7"/>
    <p:sldId id="298" r:id="rId8"/>
    <p:sldId id="296" r:id="rId9"/>
    <p:sldId id="274" r:id="rId10"/>
    <p:sldId id="269" r:id="rId11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4705" autoAdjust="0"/>
  </p:normalViewPr>
  <p:slideViewPr>
    <p:cSldViewPr snapToGrid="0">
      <p:cViewPr varScale="1">
        <p:scale>
          <a:sx n="84" d="100"/>
          <a:sy n="84" d="100"/>
        </p:scale>
        <p:origin x="-629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8" y="553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5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431648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7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044919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8879413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Termoelektrické teploměry (termočlánky)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Termočlánek,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Seebeckův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jev, odpor vedení, kompenzace, termostat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400" b="1" dirty="0"/>
              <a:t>Termoelektrické teploměry (termočlánky)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VY_32_INOVACE_37_744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24978" y="2263366"/>
            <a:ext cx="8337550" cy="2752253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Termoelektrické</a:t>
            </a:r>
          </a:p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teploměry</a:t>
            </a:r>
          </a:p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(termočlánky)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53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33332" y="1469149"/>
            <a:ext cx="7695444" cy="4388443"/>
          </a:xfrm>
        </p:spPr>
        <p:txBody>
          <a:bodyPr/>
          <a:lstStyle/>
          <a:p>
            <a:pPr algn="just"/>
            <a:r>
              <a:rPr lang="cs-CZ" sz="2300" dirty="0">
                <a:latin typeface="Calibri" panose="020F0502020204030204" pitchFamily="34" charset="0"/>
              </a:rPr>
              <a:t>Využívají při své činnosti </a:t>
            </a:r>
            <a:r>
              <a:rPr lang="cs-CZ" sz="2300" b="1" i="1" dirty="0" err="1" smtClean="0">
                <a:latin typeface="Calibri" panose="020F0502020204030204" pitchFamily="34" charset="0"/>
              </a:rPr>
              <a:t>Seebeckova</a:t>
            </a:r>
            <a:r>
              <a:rPr lang="cs-CZ" sz="2300" b="1" i="1" dirty="0" smtClean="0">
                <a:latin typeface="Calibri" panose="020F0502020204030204" pitchFamily="34" charset="0"/>
              </a:rPr>
              <a:t> </a:t>
            </a:r>
            <a:r>
              <a:rPr lang="cs-CZ" sz="2300" dirty="0">
                <a:latin typeface="Calibri" panose="020F0502020204030204" pitchFamily="34" charset="0"/>
              </a:rPr>
              <a:t>(termoelektrického) </a:t>
            </a:r>
            <a:r>
              <a:rPr lang="cs-CZ" sz="2300" b="1" i="1" dirty="0">
                <a:latin typeface="Calibri" panose="020F0502020204030204" pitchFamily="34" charset="0"/>
              </a:rPr>
              <a:t>jevu</a:t>
            </a:r>
            <a:r>
              <a:rPr lang="cs-CZ" sz="2300" dirty="0" smtClean="0">
                <a:latin typeface="Calibri" panose="020F0502020204030204" pitchFamily="34" charset="0"/>
              </a:rPr>
              <a:t>:</a:t>
            </a:r>
          </a:p>
          <a:p>
            <a:pPr algn="just"/>
            <a:r>
              <a:rPr lang="cs-CZ" sz="800" dirty="0" smtClean="0">
                <a:latin typeface="Calibri" panose="020F0502020204030204" pitchFamily="34" charset="0"/>
              </a:rPr>
              <a:t>   </a:t>
            </a:r>
            <a:endParaRPr lang="cs-CZ" sz="8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Mezi dvěma vodiči z různých materiálů, které jsou na jednom konci vodivě spojeny, </a:t>
            </a:r>
            <a:r>
              <a:rPr lang="cs-CZ" sz="2400" i="1" dirty="0">
                <a:latin typeface="Calibri" panose="020F0502020204030204" pitchFamily="34" charset="0"/>
              </a:rPr>
              <a:t>vzniká termoelektrické napětí</a:t>
            </a:r>
            <a:r>
              <a:rPr lang="cs-CZ" sz="2400" dirty="0">
                <a:latin typeface="Calibri" panose="020F0502020204030204" pitchFamily="34" charset="0"/>
              </a:rPr>
              <a:t>, </a:t>
            </a:r>
            <a:r>
              <a:rPr lang="cs-CZ" sz="2400" b="1" i="1" dirty="0">
                <a:latin typeface="Calibri" panose="020F0502020204030204" pitchFamily="34" charset="0"/>
              </a:rPr>
              <a:t>jestli-že spojené konce mají jinou teplotu než konce volné.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</a:t>
            </a:r>
            <a:endParaRPr lang="cs-CZ" sz="800" dirty="0">
              <a:latin typeface="Calibri" panose="020F0502020204030204" pitchFamily="34" charset="0"/>
            </a:endParaRPr>
          </a:p>
          <a:p>
            <a:pPr algn="just"/>
            <a:r>
              <a:rPr lang="cs-CZ" sz="2400" b="1" i="1" dirty="0" smtClean="0">
                <a:latin typeface="Calibri" panose="020F0502020204030204" pitchFamily="34" charset="0"/>
              </a:rPr>
              <a:t>Vysvětlení tohoto jevu: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Z </a:t>
            </a:r>
            <a:r>
              <a:rPr lang="cs-CZ" sz="2400" dirty="0">
                <a:latin typeface="Calibri" panose="020F0502020204030204" pitchFamily="34" charset="0"/>
              </a:rPr>
              <a:t>vodiče s menší výstupní prací přecházejí elektrony na </a:t>
            </a:r>
            <a:r>
              <a:rPr lang="cs-CZ" sz="2400" dirty="0" smtClean="0">
                <a:latin typeface="Calibri" panose="020F0502020204030204" pitchFamily="34" charset="0"/>
              </a:rPr>
              <a:t>rozhraní </a:t>
            </a:r>
            <a:r>
              <a:rPr lang="cs-CZ" sz="2400" dirty="0">
                <a:latin typeface="Calibri" panose="020F0502020204030204" pitchFamily="34" charset="0"/>
              </a:rPr>
              <a:t>spoje do druhého vodiče, jehož </a:t>
            </a:r>
            <a:r>
              <a:rPr lang="cs-CZ" sz="2400" dirty="0" smtClean="0">
                <a:latin typeface="Calibri" panose="020F0502020204030204" pitchFamily="34" charset="0"/>
              </a:rPr>
              <a:t>výstupní </a:t>
            </a:r>
            <a:r>
              <a:rPr lang="cs-CZ" sz="2400" dirty="0">
                <a:latin typeface="Calibri" panose="020F0502020204030204" pitchFamily="34" charset="0"/>
              </a:rPr>
              <a:t>práce je větší.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vodič</a:t>
            </a:r>
            <a:r>
              <a:rPr lang="cs-CZ" sz="2400" dirty="0">
                <a:latin typeface="Calibri" panose="020F0502020204030204" pitchFamily="34" charset="0"/>
              </a:rPr>
              <a:t>, z něhož elektrony ubývají, se nabijí </a:t>
            </a:r>
            <a:r>
              <a:rPr lang="cs-CZ" sz="2400" dirty="0" smtClean="0">
                <a:latin typeface="Calibri" panose="020F0502020204030204" pitchFamily="34" charset="0"/>
              </a:rPr>
              <a:t>kladně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druhý </a:t>
            </a:r>
            <a:r>
              <a:rPr lang="cs-CZ" sz="2400" dirty="0">
                <a:latin typeface="Calibri" panose="020F0502020204030204" pitchFamily="34" charset="0"/>
              </a:rPr>
              <a:t>vodič </a:t>
            </a:r>
            <a:r>
              <a:rPr lang="cs-CZ" sz="2400" dirty="0" smtClean="0">
                <a:latin typeface="Calibri" panose="020F0502020204030204" pitchFamily="34" charset="0"/>
              </a:rPr>
              <a:t>se nabíjí záporně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2673" y="782970"/>
            <a:ext cx="71935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/>
              <a:t>Termoelektrické teploměry (termočlánky)</a:t>
            </a:r>
            <a:endParaRPr lang="cs-CZ" alt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val="134388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11559" y="1059950"/>
            <a:ext cx="7315200" cy="475459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Termočlánek jsou dva vodiče z různých materiálů, které jsou na jednom konci svařeny.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Průměr vodičů bývá 1 až 3 mm, u drahých kovů 0,5 mm.</a:t>
            </a:r>
          </a:p>
          <a:p>
            <a:pPr marL="0" indent="0" algn="just">
              <a:buNone/>
            </a:pPr>
            <a:r>
              <a:rPr lang="cs-CZ" sz="800" b="1" i="1" dirty="0" smtClean="0">
                <a:latin typeface="Calibri" panose="020F0502020204030204" pitchFamily="34" charset="0"/>
              </a:rPr>
              <a:t>    </a:t>
            </a:r>
          </a:p>
          <a:p>
            <a:pPr marL="0" indent="0" algn="just">
              <a:buNone/>
            </a:pPr>
            <a:r>
              <a:rPr lang="cs-CZ" sz="2400" b="1" i="1" dirty="0" smtClean="0">
                <a:latin typeface="Calibri" panose="020F0502020204030204" pitchFamily="34" charset="0"/>
              </a:rPr>
              <a:t>Termoelektrické </a:t>
            </a:r>
            <a:r>
              <a:rPr lang="cs-CZ" sz="2400" b="1" i="1" dirty="0">
                <a:latin typeface="Calibri" panose="020F0502020204030204" pitchFamily="34" charset="0"/>
              </a:rPr>
              <a:t>napětí </a:t>
            </a:r>
            <a:r>
              <a:rPr lang="cs-CZ" sz="2400" b="1" dirty="0">
                <a:latin typeface="Calibri" panose="020F0502020204030204" pitchFamily="34" charset="0"/>
              </a:rPr>
              <a:t>je závislé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i="1" dirty="0">
                <a:latin typeface="Calibri" panose="020F0502020204030204" pitchFamily="34" charset="0"/>
              </a:rPr>
              <a:t>na použitých materiálech</a:t>
            </a:r>
            <a:endParaRPr lang="cs-CZ" sz="2400" dirty="0">
              <a:latin typeface="Calibri" panose="020F050202020403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i="1" dirty="0">
                <a:latin typeface="Calibri" panose="020F0502020204030204" pitchFamily="34" charset="0"/>
              </a:rPr>
              <a:t>na rozdílu teplot mezi spojenými a volnými </a:t>
            </a:r>
            <a:r>
              <a:rPr lang="cs-CZ" sz="2400" i="1" dirty="0" smtClean="0">
                <a:latin typeface="Calibri" panose="020F0502020204030204" pitchFamily="34" charset="0"/>
              </a:rPr>
              <a:t>konci  </a:t>
            </a:r>
          </a:p>
          <a:p>
            <a:pPr marL="0" indent="0" algn="just">
              <a:buNone/>
            </a:pPr>
            <a:r>
              <a:rPr lang="cs-CZ" sz="800" i="1" dirty="0">
                <a:latin typeface="Calibri" panose="020F0502020204030204" pitchFamily="34" charset="0"/>
              </a:rPr>
              <a:t> </a:t>
            </a:r>
            <a:r>
              <a:rPr lang="cs-CZ" sz="800" i="1" dirty="0" smtClean="0">
                <a:latin typeface="Calibri" panose="020F0502020204030204" pitchFamily="34" charset="0"/>
              </a:rPr>
              <a:t>  </a:t>
            </a:r>
          </a:p>
          <a:p>
            <a:pPr marL="0" indent="0" algn="just">
              <a:buNone/>
            </a:pPr>
            <a:r>
              <a:rPr lang="cs-CZ" sz="2400" b="1" i="1" dirty="0">
                <a:latin typeface="Calibri" panose="020F0502020204030204" pitchFamily="34" charset="0"/>
              </a:rPr>
              <a:t>Velikost termoelektrického napětí</a:t>
            </a:r>
            <a:r>
              <a:rPr lang="cs-CZ" sz="2400" b="1" i="1" dirty="0" smtClean="0">
                <a:latin typeface="Calibri" panose="020F0502020204030204" pitchFamily="34" charset="0"/>
              </a:rPr>
              <a:t>:</a:t>
            </a:r>
          </a:p>
          <a:p>
            <a:pPr lvl="2"/>
            <a:r>
              <a:rPr lang="cs-CZ" dirty="0" err="1">
                <a:latin typeface="Calibri" panose="020F0502020204030204" pitchFamily="34" charset="0"/>
              </a:rPr>
              <a:t>Fe</a:t>
            </a:r>
            <a:r>
              <a:rPr lang="cs-CZ" dirty="0">
                <a:latin typeface="Calibri" panose="020F0502020204030204" pitchFamily="34" charset="0"/>
              </a:rPr>
              <a:t> – </a:t>
            </a:r>
            <a:r>
              <a:rPr lang="cs-CZ" dirty="0" err="1">
                <a:latin typeface="Calibri" panose="020F0502020204030204" pitchFamily="34" charset="0"/>
              </a:rPr>
              <a:t>ko</a:t>
            </a:r>
            <a:r>
              <a:rPr lang="cs-CZ" dirty="0">
                <a:latin typeface="Calibri" panose="020F0502020204030204" pitchFamily="34" charset="0"/>
              </a:rPr>
              <a:t> ……………. 5,5 </a:t>
            </a:r>
            <a:r>
              <a:rPr lang="cs-CZ" dirty="0" err="1">
                <a:latin typeface="Calibri" panose="020F0502020204030204" pitchFamily="34" charset="0"/>
              </a:rPr>
              <a:t>mV</a:t>
            </a:r>
            <a:r>
              <a:rPr lang="cs-CZ" dirty="0">
                <a:latin typeface="Calibri" panose="020F0502020204030204" pitchFamily="34" charset="0"/>
              </a:rPr>
              <a:t> / 100 °C	 </a:t>
            </a:r>
          </a:p>
          <a:p>
            <a:pPr lvl="2"/>
            <a:r>
              <a:rPr lang="cs-CZ" dirty="0">
                <a:latin typeface="Calibri" panose="020F0502020204030204" pitchFamily="34" charset="0"/>
              </a:rPr>
              <a:t>Ch – A …………...…… 4 </a:t>
            </a:r>
            <a:r>
              <a:rPr lang="cs-CZ" dirty="0" err="1">
                <a:latin typeface="Calibri" panose="020F0502020204030204" pitchFamily="34" charset="0"/>
              </a:rPr>
              <a:t>mV</a:t>
            </a:r>
            <a:r>
              <a:rPr lang="cs-CZ" dirty="0">
                <a:latin typeface="Calibri" panose="020F0502020204030204" pitchFamily="34" charset="0"/>
              </a:rPr>
              <a:t> / 100 °C</a:t>
            </a:r>
          </a:p>
          <a:p>
            <a:pPr lvl="2"/>
            <a:r>
              <a:rPr lang="cs-CZ" dirty="0" err="1">
                <a:latin typeface="Calibri" panose="020F0502020204030204" pitchFamily="34" charset="0"/>
              </a:rPr>
              <a:t>PtRh</a:t>
            </a:r>
            <a:r>
              <a:rPr lang="cs-CZ" dirty="0">
                <a:latin typeface="Calibri" panose="020F0502020204030204" pitchFamily="34" charset="0"/>
              </a:rPr>
              <a:t> – </a:t>
            </a:r>
            <a:r>
              <a:rPr lang="cs-CZ" dirty="0" err="1">
                <a:latin typeface="Calibri" panose="020F0502020204030204" pitchFamily="34" charset="0"/>
              </a:rPr>
              <a:t>Pt</a:t>
            </a:r>
            <a:r>
              <a:rPr lang="cs-CZ" dirty="0">
                <a:latin typeface="Calibri" panose="020F0502020204030204" pitchFamily="34" charset="0"/>
              </a:rPr>
              <a:t> …………. 0,7 </a:t>
            </a:r>
            <a:r>
              <a:rPr lang="cs-CZ" dirty="0" err="1">
                <a:latin typeface="Calibri" panose="020F0502020204030204" pitchFamily="34" charset="0"/>
              </a:rPr>
              <a:t>mV</a:t>
            </a:r>
            <a:r>
              <a:rPr lang="cs-CZ" dirty="0">
                <a:latin typeface="Calibri" panose="020F0502020204030204" pitchFamily="34" charset="0"/>
              </a:rPr>
              <a:t> / 100 °C</a:t>
            </a:r>
          </a:p>
          <a:p>
            <a:pPr marL="0" indent="0" algn="just">
              <a:buNone/>
            </a:pPr>
            <a:endParaRPr lang="cs-CZ" sz="2400" b="1" dirty="0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420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38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nodeType="withEffect">
                                  <p:stCondLst>
                                    <p:cond delay="37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7613304"/>
              </p:ext>
            </p:extLst>
          </p:nvPr>
        </p:nvGraphicFramePr>
        <p:xfrm>
          <a:off x="742660" y="1819469"/>
          <a:ext cx="7561583" cy="2160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40051"/>
                <a:gridCol w="2092129"/>
                <a:gridCol w="1026368"/>
                <a:gridCol w="793102"/>
                <a:gridCol w="2509933"/>
              </a:tblGrid>
              <a:tr h="3600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OZNAČENÍ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NÁZEV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BARVA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KÓD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ROZSAH TEPLOT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err="1">
                          <a:effectLst/>
                        </a:rPr>
                        <a:t>Cu</a:t>
                      </a:r>
                      <a:r>
                        <a:rPr lang="cs-CZ" sz="1600" dirty="0">
                          <a:effectLst/>
                        </a:rPr>
                        <a:t> </a:t>
                      </a:r>
                      <a:r>
                        <a:rPr lang="cs-CZ" sz="1600" dirty="0" smtClean="0">
                          <a:effectLst/>
                        </a:rPr>
                        <a:t>- </a:t>
                      </a:r>
                      <a:r>
                        <a:rPr lang="cs-CZ" sz="1600" dirty="0" err="1">
                          <a:effectLst/>
                        </a:rPr>
                        <a:t>ko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měď - konstantan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hnědá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-250 až 400 °C (600 °C)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err="1">
                          <a:effectLst/>
                        </a:rPr>
                        <a:t>Fe</a:t>
                      </a:r>
                      <a:r>
                        <a:rPr lang="cs-CZ" sz="1600" dirty="0">
                          <a:effectLst/>
                        </a:rPr>
                        <a:t> - </a:t>
                      </a:r>
                      <a:r>
                        <a:rPr lang="cs-CZ" sz="1600" dirty="0" err="1">
                          <a:effectLst/>
                        </a:rPr>
                        <a:t>ko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železo -  konstantan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modrá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J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-200 až 600 °C (900 °C)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err="1">
                          <a:effectLst/>
                        </a:rPr>
                        <a:t>NiCr</a:t>
                      </a:r>
                      <a:r>
                        <a:rPr lang="cs-CZ" sz="1600" dirty="0">
                          <a:effectLst/>
                        </a:rPr>
                        <a:t> - Ni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niklchrom - nikl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zelená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0 až 900 °C (1200 °C)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Ch - A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err="1">
                          <a:effectLst/>
                        </a:rPr>
                        <a:t>chromel</a:t>
                      </a:r>
                      <a:r>
                        <a:rPr lang="cs-CZ" sz="1400" dirty="0">
                          <a:effectLst/>
                        </a:rPr>
                        <a:t> - </a:t>
                      </a:r>
                      <a:r>
                        <a:rPr lang="cs-CZ" sz="1400" dirty="0" err="1">
                          <a:effectLst/>
                        </a:rPr>
                        <a:t>alumel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žlutá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-50 až 1000 °C (1300 °C)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err="1">
                          <a:effectLst/>
                        </a:rPr>
                        <a:t>PtRh</a:t>
                      </a:r>
                      <a:r>
                        <a:rPr lang="cs-CZ" sz="1600" dirty="0">
                          <a:effectLst/>
                        </a:rPr>
                        <a:t> - </a:t>
                      </a:r>
                      <a:r>
                        <a:rPr lang="cs-CZ" sz="1600" dirty="0" err="1">
                          <a:effectLst/>
                        </a:rPr>
                        <a:t>Pt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err="1">
                          <a:effectLst/>
                        </a:rPr>
                        <a:t>platinarhodium</a:t>
                      </a:r>
                      <a:r>
                        <a:rPr lang="cs-CZ" sz="1400" dirty="0">
                          <a:effectLst/>
                        </a:rPr>
                        <a:t> - platina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bílá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S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0 až 1300 °C (1600 °C)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2848" marR="2284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598543" y="1053805"/>
            <a:ext cx="7780991" cy="4842587"/>
          </a:xfrm>
        </p:spPr>
        <p:txBody>
          <a:bodyPr/>
          <a:lstStyle/>
          <a:p>
            <a:pPr algn="just"/>
            <a:r>
              <a:rPr lang="cs-CZ" sz="2400" b="1" i="1" u="sng" dirty="0" smtClean="0"/>
              <a:t>Typy termočlánků</a:t>
            </a:r>
          </a:p>
          <a:p>
            <a:pPr algn="just"/>
            <a:endParaRPr lang="cs-CZ" sz="2400" b="1" i="1" u="sng" dirty="0"/>
          </a:p>
          <a:p>
            <a:pPr algn="just"/>
            <a:endParaRPr lang="cs-CZ" sz="2400" b="1" i="1" u="sng" dirty="0" smtClean="0"/>
          </a:p>
          <a:p>
            <a:pPr algn="just"/>
            <a:endParaRPr lang="cs-CZ" sz="2400" b="1" i="1" u="sng" dirty="0"/>
          </a:p>
          <a:p>
            <a:pPr algn="just"/>
            <a:endParaRPr lang="cs-CZ" sz="2400" b="1" i="1" u="sng" dirty="0" smtClean="0"/>
          </a:p>
          <a:p>
            <a:pPr algn="just"/>
            <a:endParaRPr lang="cs-CZ" sz="2400" b="1" i="1" u="sng" dirty="0"/>
          </a:p>
          <a:p>
            <a:pPr algn="just"/>
            <a:endParaRPr lang="cs-CZ" sz="2400" b="1" i="1" u="sng" dirty="0" smtClean="0"/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Zkratka je složena z chemických značek kovů nebo zkratkou názvu slitiny, ze které je termočlánek zhotoven. 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první část - vodič s kladným nábojem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druhá část - vodič se záporným nábojem</a:t>
            </a:r>
          </a:p>
          <a:p>
            <a:pPr algn="just"/>
            <a:endParaRPr lang="cs-CZ" sz="2400" b="1" i="1" dirty="0">
              <a:latin typeface="Calibri" panose="020F0502020204030204" pitchFamily="34" charset="0"/>
            </a:endParaRPr>
          </a:p>
          <a:p>
            <a:pPr algn="just"/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29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951722" y="898201"/>
            <a:ext cx="7386520" cy="2395505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>
                <a:latin typeface="Calibri" panose="020F0502020204030204" pitchFamily="34" charset="0"/>
              </a:rPr>
              <a:t>Konstrukce termočlánků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Termočlánky jsou uloženy v ochranné trubce nebo jímce. Vodiče jsou zasunuty v keramické trubičce nebo jsou na jeden nebo oba vodiče navlečeny keramické korálky. Nejčastěji se používají termočlánky plášťové s izolovaným měřícím spojem.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897" y="3073465"/>
            <a:ext cx="592966" cy="54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478" y="3756767"/>
            <a:ext cx="671804" cy="2405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03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66327" y="1185634"/>
            <a:ext cx="7893012" cy="3852896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u="sng" dirty="0" smtClean="0">
                <a:latin typeface="Calibri" panose="020F0502020204030204" pitchFamily="34" charset="0"/>
              </a:rPr>
              <a:t>Zapojení termočlánku</a:t>
            </a:r>
            <a:endParaRPr lang="cs-CZ" sz="2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800" b="1" i="1" dirty="0">
                <a:solidFill>
                  <a:srgbClr val="C00000"/>
                </a:solidFill>
                <a:latin typeface="Calibri" panose="020F0502020204030204" pitchFamily="34" charset="0"/>
              </a:rPr>
              <a:t> </a:t>
            </a:r>
            <a:r>
              <a:rPr lang="cs-CZ" sz="18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        </a:t>
            </a:r>
          </a:p>
          <a:p>
            <a:pPr marL="0" indent="0" algn="just">
              <a:buNone/>
            </a:pPr>
            <a:r>
              <a:rPr lang="cs-CZ" sz="18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          </a:t>
            </a:r>
            <a:r>
              <a:rPr lang="cs-CZ" sz="16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volné </a:t>
            </a:r>
            <a:r>
              <a:rPr lang="cs-CZ" sz="1600" b="1" i="1" dirty="0">
                <a:solidFill>
                  <a:srgbClr val="C00000"/>
                </a:solidFill>
                <a:latin typeface="Calibri" panose="020F0502020204030204" pitchFamily="34" charset="0"/>
              </a:rPr>
              <a:t>konce</a:t>
            </a:r>
            <a:r>
              <a:rPr lang="cs-CZ" sz="1600" b="1" dirty="0">
                <a:solidFill>
                  <a:srgbClr val="C00000"/>
                </a:solidFill>
                <a:latin typeface="Calibri" panose="020F0502020204030204" pitchFamily="34" charset="0"/>
              </a:rPr>
              <a:t> ……….… srovnávací spoje</a:t>
            </a:r>
            <a:r>
              <a:rPr lang="cs-CZ" sz="1600" b="1" i="1" dirty="0">
                <a:solidFill>
                  <a:srgbClr val="C00000"/>
                </a:solidFill>
                <a:latin typeface="Calibri" panose="020F0502020204030204" pitchFamily="34" charset="0"/>
              </a:rPr>
              <a:t>	</a:t>
            </a:r>
            <a:r>
              <a:rPr lang="cs-CZ" sz="16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               spojené </a:t>
            </a:r>
            <a:r>
              <a:rPr lang="cs-CZ" sz="1600" b="1" i="1" dirty="0">
                <a:solidFill>
                  <a:srgbClr val="C00000"/>
                </a:solidFill>
                <a:latin typeface="Calibri" panose="020F0502020204030204" pitchFamily="34" charset="0"/>
              </a:rPr>
              <a:t>konce</a:t>
            </a:r>
            <a:r>
              <a:rPr lang="cs-CZ" sz="1600" b="1" dirty="0">
                <a:solidFill>
                  <a:srgbClr val="C00000"/>
                </a:solidFill>
                <a:latin typeface="Calibri" panose="020F0502020204030204" pitchFamily="34" charset="0"/>
              </a:rPr>
              <a:t> ……… měřící spoj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110" y="2124386"/>
            <a:ext cx="6756563" cy="2146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4861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6320" y="1279772"/>
            <a:ext cx="7187067" cy="2938496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Konce musí být udržovány na stálé teplotě nebo </a:t>
            </a:r>
            <a:r>
              <a:rPr lang="cs-CZ" sz="2400" b="1" i="1" dirty="0">
                <a:latin typeface="Calibri" panose="020F0502020204030204" pitchFamily="34" charset="0"/>
              </a:rPr>
              <a:t>musí být provedena kompenzace</a:t>
            </a:r>
            <a:r>
              <a:rPr lang="cs-CZ" sz="2400" dirty="0">
                <a:latin typeface="Calibri" panose="020F0502020204030204" pitchFamily="34" charset="0"/>
              </a:rPr>
              <a:t> vlivu změn okolní teploty, jinak by došlo ke značným chybám při měření.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Ke kompenzaci se používá:</a:t>
            </a:r>
          </a:p>
          <a:p>
            <a:pPr lvl="2" algn="just"/>
            <a:r>
              <a:rPr lang="cs-CZ" dirty="0">
                <a:latin typeface="Calibri" panose="020F0502020204030204" pitchFamily="34" charset="0"/>
              </a:rPr>
              <a:t> termostat</a:t>
            </a:r>
          </a:p>
          <a:p>
            <a:pPr lvl="2" algn="just"/>
            <a:r>
              <a:rPr lang="cs-CZ" dirty="0">
                <a:latin typeface="Calibri" panose="020F0502020204030204" pitchFamily="34" charset="0"/>
              </a:rPr>
              <a:t>kompenzační krabice  </a:t>
            </a:r>
            <a:endParaRPr lang="cs-CZ" sz="2000" b="1" u="sng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2864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5"/>
            <a:ext cx="7772400" cy="558926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677" y="1457608"/>
            <a:ext cx="7483151" cy="3085014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200" i="1" dirty="0">
                <a:latin typeface="Calibri" panose="020F0502020204030204" pitchFamily="34" charset="0"/>
              </a:rPr>
              <a:t>Popiš termočlánek! Na čem závisí termoelektrické napětí u termočlánků?</a:t>
            </a:r>
            <a:endParaRPr lang="cs-CZ" sz="2200" b="1" i="1" dirty="0">
              <a:latin typeface="Calibri" panose="020F0502020204030204" pitchFamily="34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cs-CZ" sz="2200" i="1" dirty="0" smtClean="0">
                <a:latin typeface="Calibri" panose="020F0502020204030204" pitchFamily="34" charset="0"/>
              </a:rPr>
              <a:t>Nejpoužívanější </a:t>
            </a:r>
            <a:r>
              <a:rPr lang="cs-CZ" sz="2200" i="1" dirty="0">
                <a:latin typeface="Calibri" panose="020F0502020204030204" pitchFamily="34" charset="0"/>
              </a:rPr>
              <a:t>druhy termočlánků, rozsah měřených teplot, jejich kód a barevné označení!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cs-CZ" sz="2200" i="1" dirty="0">
                <a:latin typeface="Calibri" panose="020F0502020204030204" pitchFamily="34" charset="0"/>
              </a:rPr>
              <a:t>Jak je přibližně velké termoelektrické napětí u termočlánků při změně teploty o 100 ᵒC</a:t>
            </a:r>
            <a:r>
              <a:rPr lang="cs-CZ" sz="2200" i="1" dirty="0" smtClean="0">
                <a:latin typeface="Calibri" panose="020F0502020204030204" pitchFamily="34" charset="0"/>
              </a:rPr>
              <a:t>?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200" i="1" dirty="0" smtClean="0">
                <a:latin typeface="Calibri" panose="020F0502020204030204" pitchFamily="34" charset="0"/>
              </a:rPr>
              <a:t>Proč se musí provádět teplotní kompenzace?</a:t>
            </a:r>
            <a:endParaRPr lang="cs-CZ" sz="2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677480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3125382" y="2828133"/>
            <a:ext cx="28932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l">
              <a:lnSpc>
                <a:spcPct val="150000"/>
              </a:lnSpc>
              <a:buFontTx/>
              <a:buNone/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a obrázky vlastní</a:t>
            </a:r>
            <a:endParaRPr lang="cs-CZ" altLang="cs-CZ" sz="2400" b="1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5303</TotalTime>
  <Words>549</Words>
  <Application>Microsoft Office PowerPoint</Application>
  <PresentationFormat>Předvádění na obrazovce (4:3)</PresentationFormat>
  <Paragraphs>129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STŘEDNÍ ŠKOLA STAVEBNÍ A TECHNICKÁ Ústí nad Labem, Čelakovského 5, příspěvková organizace Páteřní škola Ústeckého kraje</vt:lpstr>
      <vt:lpstr>MECHATRONIKA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Pepýk</cp:lastModifiedBy>
  <cp:revision>223</cp:revision>
  <dcterms:created xsi:type="dcterms:W3CDTF">2006-12-09T22:12:50Z</dcterms:created>
  <dcterms:modified xsi:type="dcterms:W3CDTF">2014-01-06T22:01:35Z</dcterms:modified>
</cp:coreProperties>
</file>