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8" r:id="rId3"/>
    <p:sldId id="298" r:id="rId4"/>
    <p:sldId id="296" r:id="rId5"/>
    <p:sldId id="299" r:id="rId6"/>
    <p:sldId id="301" r:id="rId7"/>
    <p:sldId id="302" r:id="rId8"/>
    <p:sldId id="300" r:id="rId9"/>
    <p:sldId id="303" r:id="rId10"/>
    <p:sldId id="304" r:id="rId11"/>
    <p:sldId id="274" r:id="rId12"/>
    <p:sldId id="269" r:id="rId13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3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4491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284131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Měření teploty pomocí termočlánků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Termočlánek, kompenzace, kompenzační vedení, termostat, srovnávací spoj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/>
              <a:t>Měření teploty pomocí </a:t>
            </a:r>
            <a:r>
              <a:rPr lang="cs-CZ" sz="2400" b="1" dirty="0" smtClean="0"/>
              <a:t>termočlánků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VY_32_INOVACE_37_745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43085" y="2661719"/>
            <a:ext cx="8337550" cy="2000816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Měření teploty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pomocí termočlánků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6327" y="1185634"/>
            <a:ext cx="7893012" cy="385289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latin typeface="Calibri" panose="020F0502020204030204" pitchFamily="34" charset="0"/>
              </a:rPr>
              <a:t>Zapojení termočlánku</a:t>
            </a:r>
            <a:endParaRPr lang="cs-CZ" sz="2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b="1" i="1" dirty="0">
                <a:solidFill>
                  <a:srgbClr val="C00000"/>
                </a:solidFill>
                <a:latin typeface="Calibri" panose="020F0502020204030204" pitchFamily="34" charset="0"/>
              </a:rPr>
              <a:t>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</a:t>
            </a:r>
          </a:p>
          <a:p>
            <a:pPr marL="0" indent="0" algn="just">
              <a:buNone/>
            </a:pP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  </a:t>
            </a:r>
            <a:r>
              <a:rPr lang="cs-CZ" sz="16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volné 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konce</a:t>
            </a:r>
            <a:r>
              <a:rPr lang="cs-CZ" sz="1600" b="1" dirty="0">
                <a:solidFill>
                  <a:srgbClr val="C00000"/>
                </a:solidFill>
                <a:latin typeface="Calibri" panose="020F0502020204030204" pitchFamily="34" charset="0"/>
              </a:rPr>
              <a:t> ……….… srovnávací spoje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	</a:t>
            </a:r>
            <a:r>
              <a:rPr lang="cs-CZ" sz="16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       spojené </a:t>
            </a:r>
            <a:r>
              <a:rPr lang="cs-CZ" sz="1600" b="1" i="1" dirty="0">
                <a:solidFill>
                  <a:srgbClr val="C00000"/>
                </a:solidFill>
                <a:latin typeface="Calibri" panose="020F0502020204030204" pitchFamily="34" charset="0"/>
              </a:rPr>
              <a:t>konce</a:t>
            </a:r>
            <a:r>
              <a:rPr lang="cs-CZ" sz="1600" b="1" dirty="0">
                <a:solidFill>
                  <a:srgbClr val="C00000"/>
                </a:solidFill>
                <a:latin typeface="Calibri" panose="020F0502020204030204" pitchFamily="34" charset="0"/>
              </a:rPr>
              <a:t> ……… měřící spoj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110" y="2124386"/>
            <a:ext cx="6756563" cy="214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4861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6320" y="1279772"/>
            <a:ext cx="7187067" cy="293849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Volné konce termočlánku musí </a:t>
            </a:r>
            <a:r>
              <a:rPr lang="cs-CZ" sz="2400" dirty="0">
                <a:latin typeface="Calibri" panose="020F0502020204030204" pitchFamily="34" charset="0"/>
              </a:rPr>
              <a:t>být udržovány na stálé </a:t>
            </a:r>
            <a:r>
              <a:rPr lang="cs-CZ" sz="2400" dirty="0" smtClean="0">
                <a:latin typeface="Calibri" panose="020F0502020204030204" pitchFamily="34" charset="0"/>
              </a:rPr>
              <a:t>teplotě, což je v praxi nerealizovatelné. Proto </a:t>
            </a:r>
            <a:r>
              <a:rPr lang="cs-CZ" sz="2400" dirty="0">
                <a:latin typeface="Calibri" panose="020F0502020204030204" pitchFamily="34" charset="0"/>
              </a:rPr>
              <a:t>nebo </a:t>
            </a:r>
            <a:r>
              <a:rPr lang="cs-CZ" sz="2400" b="1" i="1" dirty="0">
                <a:latin typeface="Calibri" panose="020F0502020204030204" pitchFamily="34" charset="0"/>
              </a:rPr>
              <a:t>musí být provedena kompenzace</a:t>
            </a:r>
            <a:r>
              <a:rPr lang="cs-CZ" sz="2400" dirty="0">
                <a:latin typeface="Calibri" panose="020F0502020204030204" pitchFamily="34" charset="0"/>
              </a:rPr>
              <a:t> vlivu změn okolní teploty, jinak by došlo ke značným chybám při měření.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Ke kompenzaci se používá: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 termostat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kompenzační krabice  </a:t>
            </a:r>
            <a:endParaRPr lang="cs-CZ" sz="2000" b="1" u="sng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86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5069" y="494522"/>
            <a:ext cx="3489649" cy="447869"/>
          </a:xfrm>
        </p:spPr>
        <p:txBody>
          <a:bodyPr/>
          <a:lstStyle/>
          <a:p>
            <a:r>
              <a:rPr lang="cs-CZ" sz="2400" i="1" u="sng" dirty="0"/>
              <a:t>Kompenzační </a:t>
            </a:r>
            <a:r>
              <a:rPr lang="cs-CZ" sz="2400" i="1" u="sng" dirty="0" smtClean="0"/>
              <a:t>vedení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384" y="998375"/>
            <a:ext cx="7324530" cy="523447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Bývá ze stejného materiálu jako termočlánek, nebo z materiálu se shodnými termoelektrickými vlastnostmi (u drahých kovů).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prodloužením termočlánku do srovnávacího místa, kde se provádí kompenzace vlivu okolní teploty. </a:t>
            </a:r>
            <a:r>
              <a:rPr lang="cs-CZ" sz="2400" dirty="0" smtClean="0">
                <a:latin typeface="Calibri" panose="020F0502020204030204" pitchFamily="34" charset="0"/>
              </a:rPr>
              <a:t>Odtud </a:t>
            </a:r>
            <a:r>
              <a:rPr lang="cs-CZ" sz="2400" dirty="0">
                <a:latin typeface="Calibri" panose="020F0502020204030204" pitchFamily="34" charset="0"/>
              </a:rPr>
              <a:t>se vede termoelektrické napětí k vyhodnocovacímu přístroji </a:t>
            </a:r>
            <a:r>
              <a:rPr lang="cs-CZ" sz="2400" i="1" dirty="0" err="1">
                <a:latin typeface="Calibri" panose="020F0502020204030204" pitchFamily="34" charset="0"/>
              </a:rPr>
              <a:t>Cu</a:t>
            </a:r>
            <a:r>
              <a:rPr lang="cs-CZ" sz="2400" dirty="0">
                <a:latin typeface="Calibri" panose="020F0502020204030204" pitchFamily="34" charset="0"/>
              </a:rPr>
              <a:t> vedením, nejčastěji o průřezu 1,5 mm</a:t>
            </a:r>
            <a:r>
              <a:rPr lang="cs-CZ" sz="2400" baseline="30000" dirty="0">
                <a:latin typeface="Calibri" panose="020F0502020204030204" pitchFamily="34" charset="0"/>
              </a:rPr>
              <a:t>2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Odpor </a:t>
            </a:r>
            <a:r>
              <a:rPr lang="cs-CZ" sz="2400" b="1" i="1" dirty="0">
                <a:latin typeface="Calibri" panose="020F0502020204030204" pitchFamily="34" charset="0"/>
              </a:rPr>
              <a:t>celého měřícího okruhu je 20</a:t>
            </a:r>
            <a:r>
              <a:rPr lang="cs-CZ" sz="2400" b="1" i="1" dirty="0"/>
              <a:t> </a:t>
            </a:r>
            <a:r>
              <a:rPr lang="en-US" sz="2400" b="1" i="1" dirty="0">
                <a:latin typeface="Calibri" panose="020F0502020204030204" pitchFamily="34" charset="0"/>
              </a:rPr>
              <a:t>Ω</a:t>
            </a:r>
            <a:r>
              <a:rPr lang="cs-CZ" sz="2400" i="1" dirty="0" smtClean="0">
                <a:latin typeface="Calibri" panose="020F0502020204030204" pitchFamily="34" charset="0"/>
              </a:rPr>
              <a:t>. Tvoří ho:</a:t>
            </a:r>
            <a:endParaRPr lang="cs-CZ" sz="2400" dirty="0">
              <a:latin typeface="Calibri" panose="020F0502020204030204" pitchFamily="34" charset="0"/>
            </a:endParaRP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odpor termočlánku </a:t>
            </a:r>
            <a:r>
              <a:rPr lang="cs-CZ" i="1" dirty="0" err="1" smtClean="0">
                <a:latin typeface="Calibri" panose="020F0502020204030204" pitchFamily="34" charset="0"/>
              </a:rPr>
              <a:t>R</a:t>
            </a:r>
            <a:r>
              <a:rPr lang="cs-CZ" i="1" baseline="-25000" dirty="0" err="1" smtClean="0">
                <a:latin typeface="Calibri" panose="020F0502020204030204" pitchFamily="34" charset="0"/>
              </a:rPr>
              <a:t>t</a:t>
            </a:r>
            <a:endParaRPr lang="cs-CZ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odpor kompenzačního vedení </a:t>
            </a:r>
            <a:r>
              <a:rPr lang="cs-CZ" sz="2000" i="1" dirty="0" err="1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kv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sz="2200" dirty="0">
                <a:latin typeface="Calibri" panose="020F0502020204030204" pitchFamily="34" charset="0"/>
              </a:rPr>
              <a:t>odpor </a:t>
            </a:r>
            <a:r>
              <a:rPr lang="cs-CZ" sz="2200" dirty="0" smtClean="0">
                <a:latin typeface="Calibri" panose="020F0502020204030204" pitchFamily="34" charset="0"/>
              </a:rPr>
              <a:t>kompenzační krabice </a:t>
            </a:r>
            <a:r>
              <a:rPr lang="cs-CZ" sz="2000" i="1" dirty="0" err="1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kk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event</a:t>
            </a:r>
            <a:r>
              <a:rPr lang="cs-CZ" sz="2200" dirty="0">
                <a:latin typeface="Calibri" panose="020F0502020204030204" pitchFamily="34" charset="0"/>
              </a:rPr>
              <a:t>. odpor </a:t>
            </a:r>
            <a:r>
              <a:rPr lang="cs-CZ" sz="2200" dirty="0" smtClean="0">
                <a:latin typeface="Calibri" panose="020F0502020204030204" pitchFamily="34" charset="0"/>
              </a:rPr>
              <a:t>termostatu </a:t>
            </a:r>
            <a:r>
              <a:rPr lang="cs-CZ" sz="2000" i="1" dirty="0" err="1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term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sz="2200" dirty="0">
                <a:latin typeface="Calibri" panose="020F0502020204030204" pitchFamily="34" charset="0"/>
              </a:rPr>
              <a:t>o</a:t>
            </a:r>
            <a:r>
              <a:rPr lang="cs-CZ" sz="2200" dirty="0" smtClean="0">
                <a:latin typeface="Calibri" panose="020F0502020204030204" pitchFamily="34" charset="0"/>
              </a:rPr>
              <a:t>dpor měděného (</a:t>
            </a:r>
            <a:r>
              <a:rPr lang="cs-CZ" sz="2200" dirty="0" err="1" smtClean="0">
                <a:latin typeface="Calibri" panose="020F0502020204030204" pitchFamily="34" charset="0"/>
              </a:rPr>
              <a:t>Cu</a:t>
            </a:r>
            <a:r>
              <a:rPr lang="cs-CZ" sz="2200" dirty="0" smtClean="0">
                <a:latin typeface="Calibri" panose="020F0502020204030204" pitchFamily="34" charset="0"/>
              </a:rPr>
              <a:t>) vedení </a:t>
            </a:r>
            <a:r>
              <a:rPr lang="cs-CZ" sz="2000" i="1" dirty="0" err="1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Cu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952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5028" y="513183"/>
            <a:ext cx="3489649" cy="447869"/>
          </a:xfrm>
        </p:spPr>
        <p:txBody>
          <a:bodyPr/>
          <a:lstStyle/>
          <a:p>
            <a:r>
              <a:rPr lang="cs-CZ" sz="2400" i="1" u="sng" dirty="0"/>
              <a:t>Metody </a:t>
            </a:r>
            <a:r>
              <a:rPr lang="cs-CZ" sz="2400" i="1" u="sng" dirty="0" smtClean="0"/>
              <a:t>měření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240" y="998375"/>
            <a:ext cx="7005719" cy="523447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Jako ukazovací přístroj při měření teploty termočlánky slouží </a:t>
            </a:r>
            <a:r>
              <a:rPr lang="cs-CZ" sz="2400" b="1" i="1" dirty="0" smtClean="0">
                <a:latin typeface="Calibri" panose="020F0502020204030204" pitchFamily="34" charset="0"/>
              </a:rPr>
              <a:t>milivoltmetr</a:t>
            </a:r>
            <a:r>
              <a:rPr lang="cs-CZ" sz="2400" dirty="0" smtClean="0">
                <a:latin typeface="Calibri" panose="020F0502020204030204" pitchFamily="34" charset="0"/>
              </a:rPr>
              <a:t> (soustava  </a:t>
            </a:r>
            <a:r>
              <a:rPr lang="cs-CZ" sz="2400" dirty="0" err="1" smtClean="0">
                <a:latin typeface="Calibri" panose="020F0502020204030204" pitchFamily="34" charset="0"/>
              </a:rPr>
              <a:t>Deprézská</a:t>
            </a:r>
            <a:r>
              <a:rPr lang="cs-CZ" sz="2400" dirty="0" smtClean="0">
                <a:latin typeface="Calibri" panose="020F0502020204030204" pitchFamily="34" charset="0"/>
              </a:rPr>
              <a:t>, nejvhodnější pro měření malých stejnosměrných napětí). 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přístroj je cejchován přímo ve °C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je určen </a:t>
            </a:r>
            <a:r>
              <a:rPr lang="cs-CZ" b="1" i="1" dirty="0" smtClean="0">
                <a:latin typeface="Calibri" panose="020F0502020204030204" pitchFamily="34" charset="0"/>
              </a:rPr>
              <a:t>vždy pro určitý typ termočlánku</a:t>
            </a:r>
            <a:r>
              <a:rPr lang="cs-CZ" b="1" dirty="0" smtClean="0">
                <a:latin typeface="Calibri" panose="020F0502020204030204" pitchFamily="34" charset="0"/>
              </a:rPr>
              <a:t>.</a:t>
            </a:r>
            <a:endParaRPr lang="cs-CZ" dirty="0">
              <a:latin typeface="Calibri" panose="020F05020202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914" y="3182128"/>
            <a:ext cx="1940768" cy="2612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94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8417" y="886409"/>
            <a:ext cx="3526971" cy="494522"/>
          </a:xfrm>
        </p:spPr>
        <p:txBody>
          <a:bodyPr/>
          <a:lstStyle/>
          <a:p>
            <a:r>
              <a:rPr lang="cs-CZ" sz="2400" i="1" u="sng" dirty="0"/>
              <a:t>Teplotní </a:t>
            </a:r>
            <a:r>
              <a:rPr lang="cs-CZ" sz="2400" i="1" u="sng" dirty="0" smtClean="0"/>
              <a:t>kompenzace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3103" y="1435101"/>
            <a:ext cx="7445550" cy="3472802"/>
          </a:xfrm>
        </p:spPr>
        <p:txBody>
          <a:bodyPr/>
          <a:lstStyle/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Provádí </a:t>
            </a:r>
            <a:r>
              <a:rPr lang="cs-CZ" sz="2400" dirty="0">
                <a:latin typeface="Calibri" panose="020F0502020204030204" pitchFamily="34" charset="0"/>
              </a:rPr>
              <a:t>se pro odstranění vlivu změn okolní teploty na přesnost měření</a:t>
            </a:r>
            <a:r>
              <a:rPr lang="cs-CZ" sz="2400" dirty="0" smtClean="0">
                <a:latin typeface="Calibri" panose="020F0502020204030204" pitchFamily="34" charset="0"/>
              </a:rPr>
              <a:t>. Změnou okolní teploty se změní rozdíl teplot mezi spojenými a volnými konci termočlánku a tím i velikost termoelektrického napětí a také ukazovaný údaj.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Kompenzace se provádí dvěma rovnocennými způsoby, při kterých se používá:</a:t>
            </a:r>
          </a:p>
          <a:p>
            <a:pPr marL="1371600" lvl="2" indent="-457200" algn="just">
              <a:buAutoNum type="arabicPeriod"/>
            </a:pPr>
            <a:r>
              <a:rPr lang="cs-CZ" sz="2400" dirty="0" smtClean="0">
                <a:latin typeface="Calibri" panose="020F0502020204030204" pitchFamily="34" charset="0"/>
              </a:rPr>
              <a:t>kompenzační krabice</a:t>
            </a:r>
          </a:p>
          <a:p>
            <a:pPr marL="1371600" lvl="2" indent="-457200" algn="just">
              <a:buAutoNum type="arabicPeriod"/>
            </a:pPr>
            <a:r>
              <a:rPr lang="cs-CZ" sz="2400" dirty="0" smtClean="0">
                <a:latin typeface="Calibri" panose="020F0502020204030204" pitchFamily="34" charset="0"/>
              </a:rPr>
              <a:t>termostat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213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8417" y="886409"/>
            <a:ext cx="3526971" cy="494522"/>
          </a:xfrm>
        </p:spPr>
        <p:txBody>
          <a:bodyPr/>
          <a:lstStyle/>
          <a:p>
            <a:r>
              <a:rPr lang="cs-CZ" sz="2400" i="1" u="sng" dirty="0" smtClean="0"/>
              <a:t>Kompenzační krabice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3103" y="1435100"/>
            <a:ext cx="7464489" cy="3987925"/>
          </a:xfrm>
        </p:spPr>
        <p:txBody>
          <a:bodyPr/>
          <a:lstStyle/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to odporový můstek, v jehož jedné větvi je rezistor (</a:t>
            </a:r>
            <a:r>
              <a:rPr lang="cs-CZ" sz="2400" dirty="0" err="1">
                <a:latin typeface="Calibri" panose="020F0502020204030204" pitchFamily="34" charset="0"/>
              </a:rPr>
              <a:t>Cu</a:t>
            </a:r>
            <a:r>
              <a:rPr lang="cs-CZ" sz="2400" dirty="0">
                <a:latin typeface="Calibri" panose="020F0502020204030204" pitchFamily="34" charset="0"/>
              </a:rPr>
              <a:t>), jehož odpor se mění s </a:t>
            </a:r>
            <a:r>
              <a:rPr lang="cs-CZ" sz="2400" dirty="0" smtClean="0">
                <a:latin typeface="Calibri" panose="020F0502020204030204" pitchFamily="34" charset="0"/>
              </a:rPr>
              <a:t>teplotou, odpor zbývajících rezistorů se nemění. </a:t>
            </a:r>
          </a:p>
          <a:p>
            <a:pPr algn="just"/>
            <a:r>
              <a:rPr lang="cs-CZ" sz="800" dirty="0" smtClean="0">
                <a:latin typeface="Calibri" panose="020F0502020204030204" pitchFamily="34" charset="0"/>
              </a:rPr>
              <a:t>  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Můstek </a:t>
            </a:r>
            <a:r>
              <a:rPr lang="cs-CZ" sz="2400" dirty="0">
                <a:latin typeface="Calibri" panose="020F0502020204030204" pitchFamily="34" charset="0"/>
              </a:rPr>
              <a:t>je vyvážen při teplotě </a:t>
            </a:r>
            <a:r>
              <a:rPr lang="cs-CZ" sz="2400" b="1" i="1" dirty="0">
                <a:latin typeface="Calibri" panose="020F0502020204030204" pitchFamily="34" charset="0"/>
              </a:rPr>
              <a:t>20 °C</a:t>
            </a:r>
            <a:r>
              <a:rPr lang="cs-CZ" sz="2400" dirty="0">
                <a:latin typeface="Calibri" panose="020F0502020204030204" pitchFamily="34" charset="0"/>
              </a:rPr>
              <a:t>, tzv. </a:t>
            </a:r>
            <a:r>
              <a:rPr lang="cs-CZ" sz="2400" b="1" i="1" dirty="0">
                <a:latin typeface="Calibri" panose="020F0502020204030204" pitchFamily="34" charset="0"/>
              </a:rPr>
              <a:t>vztažná </a:t>
            </a:r>
            <a:r>
              <a:rPr lang="cs-CZ" sz="2400" b="1" i="1" dirty="0" smtClean="0">
                <a:latin typeface="Calibri" panose="020F0502020204030204" pitchFamily="34" charset="0"/>
              </a:rPr>
              <a:t>teplota</a:t>
            </a:r>
            <a:r>
              <a:rPr lang="cs-CZ" sz="2400" dirty="0" smtClean="0">
                <a:latin typeface="Calibri" panose="020F0502020204030204" pitchFamily="34" charset="0"/>
              </a:rPr>
              <a:t>. Při této teplotě na diagonále není žádné napětí.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</a:rPr>
              <a:t>jiné teplotě se můstek rozváží a na jeho diagonále se objeví napětí, které se </a:t>
            </a:r>
            <a:r>
              <a:rPr lang="cs-CZ" sz="2400" dirty="0" smtClean="0">
                <a:latin typeface="Calibri" panose="020F0502020204030204" pitchFamily="34" charset="0"/>
              </a:rPr>
              <a:t>k </a:t>
            </a:r>
            <a:r>
              <a:rPr lang="cs-CZ" sz="2400" dirty="0">
                <a:latin typeface="Calibri" panose="020F0502020204030204" pitchFamily="34" charset="0"/>
              </a:rPr>
              <a:t>termoelektrickému napětí termočlánku přičítá nebo odčítá </a:t>
            </a:r>
            <a:r>
              <a:rPr lang="cs-CZ" sz="2400" dirty="0" smtClean="0">
                <a:latin typeface="Calibri" panose="020F0502020204030204" pitchFamily="34" charset="0"/>
              </a:rPr>
              <a:t>(</a:t>
            </a:r>
            <a:r>
              <a:rPr lang="cs-CZ" sz="2400" dirty="0">
                <a:latin typeface="Calibri" panose="020F0502020204030204" pitchFamily="34" charset="0"/>
              </a:rPr>
              <a:t>dle smyslu změny teploty). 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49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928" y="578776"/>
            <a:ext cx="3526971" cy="494522"/>
          </a:xfrm>
        </p:spPr>
        <p:txBody>
          <a:bodyPr/>
          <a:lstStyle/>
          <a:p>
            <a:r>
              <a:rPr lang="cs-CZ" sz="2400" i="1" u="sng" dirty="0" smtClean="0"/>
              <a:t>Kompenzační krabice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3103" y="1109435"/>
            <a:ext cx="7464489" cy="1335185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Termočlánek je s kompenzační krabicí zapojen do série.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Vyrábí se pro jeden termočlánek určitého typu.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Má označení ZEPABOX a jeho odpor je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b="1" i="1" dirty="0" err="1" smtClean="0">
                <a:latin typeface="Calibri" panose="020F0502020204030204" pitchFamily="34" charset="0"/>
              </a:rPr>
              <a:t>R</a:t>
            </a:r>
            <a:r>
              <a:rPr lang="cs-CZ" sz="2400" b="1" i="1" baseline="-25000" dirty="0" err="1" smtClean="0">
                <a:latin typeface="Calibri" panose="020F0502020204030204" pitchFamily="34" charset="0"/>
              </a:rPr>
              <a:t>kk</a:t>
            </a:r>
            <a:r>
              <a:rPr lang="cs-CZ" sz="2400" b="1" i="1" dirty="0" smtClean="0">
                <a:latin typeface="Calibri" panose="020F0502020204030204" pitchFamily="34" charset="0"/>
              </a:rPr>
              <a:t> = 2,5 </a:t>
            </a:r>
            <a:r>
              <a:rPr lang="en-US" sz="2400" b="1" i="1" dirty="0" smtClean="0">
                <a:latin typeface="Calibri" panose="020F0502020204030204" pitchFamily="34" charset="0"/>
              </a:rPr>
              <a:t>Ω</a:t>
            </a:r>
            <a:r>
              <a:rPr lang="cs-CZ" sz="2400" b="1" i="1" dirty="0" smtClean="0">
                <a:latin typeface="Calibri" panose="020F0502020204030204" pitchFamily="34" charset="0"/>
              </a:rPr>
              <a:t>.</a:t>
            </a:r>
            <a:endParaRPr lang="cs-CZ" sz="2400" b="1" i="1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95" y="2511376"/>
            <a:ext cx="5394941" cy="3816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85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8713" y="587830"/>
            <a:ext cx="3526971" cy="494522"/>
          </a:xfrm>
        </p:spPr>
        <p:txBody>
          <a:bodyPr/>
          <a:lstStyle/>
          <a:p>
            <a:r>
              <a:rPr lang="cs-CZ" sz="2400" i="1" dirty="0" smtClean="0"/>
              <a:t>Termostat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3103" y="1109435"/>
            <a:ext cx="7464489" cy="3994410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Je to kovová krabice, ve které je udržována pomocí topného tělíska teplota – nejčastěji </a:t>
            </a:r>
            <a:r>
              <a:rPr lang="cs-CZ" sz="2400" i="1" dirty="0">
                <a:latin typeface="Calibri" panose="020F0502020204030204" pitchFamily="34" charset="0"/>
              </a:rPr>
              <a:t>50 °C</a:t>
            </a:r>
            <a:r>
              <a:rPr lang="cs-CZ" sz="2400" dirty="0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Vyrábí se pro více termočlánků, nejčastěji pro 6 nebo 12, vždy pro určitý typ.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Některé typy jsou kombinované, např.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ZEPAFIX  pro 	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6 x </a:t>
            </a:r>
            <a:r>
              <a:rPr lang="cs-CZ" sz="2400" dirty="0" err="1" smtClean="0">
                <a:latin typeface="Calibri" panose="020F0502020204030204" pitchFamily="34" charset="0"/>
              </a:rPr>
              <a:t>Fe</a:t>
            </a:r>
            <a:r>
              <a:rPr lang="cs-CZ" sz="2400" dirty="0" smtClean="0">
                <a:latin typeface="Calibri" panose="020F0502020204030204" pitchFamily="34" charset="0"/>
              </a:rPr>
              <a:t> – </a:t>
            </a:r>
            <a:r>
              <a:rPr lang="cs-CZ" sz="2400" dirty="0" err="1" smtClean="0">
                <a:latin typeface="Calibri" panose="020F0502020204030204" pitchFamily="34" charset="0"/>
              </a:rPr>
              <a:t>ko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6 x Ch – A 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646" y="3209545"/>
            <a:ext cx="4843718" cy="317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77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5"/>
            <a:ext cx="7772400" cy="558926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60492" y="1348966"/>
            <a:ext cx="7641124" cy="5088048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</a:t>
            </a:r>
            <a:r>
              <a:rPr lang="cs-CZ" sz="2400" b="1" dirty="0" smtClean="0">
                <a:latin typeface="Calibri" panose="020F0502020204030204" pitchFamily="34" charset="0"/>
              </a:rPr>
              <a:t>:</a:t>
            </a:r>
            <a:endParaRPr lang="cs-CZ" sz="2200" i="1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Proč se u termočlánků musí provádět teplotní kompenzace?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Co </a:t>
            </a:r>
            <a:r>
              <a:rPr lang="cs-CZ" sz="2200" i="1" dirty="0">
                <a:latin typeface="Calibri" panose="020F0502020204030204" pitchFamily="34" charset="0"/>
              </a:rPr>
              <a:t>to je a k čemu se používá kompenzační vedení? Z jakých materiálů je vyrobeno a které části obvodu se jím propojují</a:t>
            </a:r>
            <a:r>
              <a:rPr lang="cs-CZ" sz="2200" i="1" dirty="0" smtClean="0">
                <a:latin typeface="Calibri" panose="020F0502020204030204" pitchFamily="34" charset="0"/>
              </a:rPr>
              <a:t>?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Co </a:t>
            </a:r>
            <a:r>
              <a:rPr lang="cs-CZ" sz="2200" i="1" dirty="0">
                <a:latin typeface="Calibri" panose="020F0502020204030204" pitchFamily="34" charset="0"/>
              </a:rPr>
              <a:t>je a k čemu se používá kompenzační krabice? Popiš ji (co </a:t>
            </a:r>
            <a:r>
              <a:rPr lang="cs-CZ" sz="2200" i="1" dirty="0" smtClean="0">
                <a:latin typeface="Calibri" panose="020F0502020204030204" pitchFamily="34" charset="0"/>
              </a:rPr>
              <a:t>obsahuje?) </a:t>
            </a:r>
            <a:r>
              <a:rPr lang="cs-CZ" sz="2200" i="1" dirty="0">
                <a:latin typeface="Calibri" panose="020F0502020204030204" pitchFamily="34" charset="0"/>
              </a:rPr>
              <a:t>a vysvětli její funkci (činnost)!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Co je a k čemu se používá při měření teploty termočlánky termostat? Popiš ho a vysvětli </a:t>
            </a:r>
            <a:r>
              <a:rPr lang="cs-CZ" sz="2200" i="1" dirty="0" smtClean="0">
                <a:latin typeface="Calibri" panose="020F0502020204030204" pitchFamily="34" charset="0"/>
              </a:rPr>
              <a:t>činnost!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Jak </a:t>
            </a:r>
            <a:r>
              <a:rPr lang="cs-CZ" sz="2200" i="1" dirty="0">
                <a:latin typeface="Calibri" panose="020F0502020204030204" pitchFamily="34" charset="0"/>
              </a:rPr>
              <a:t>velký odpor musí mít justovací cívka </a:t>
            </a:r>
            <a:r>
              <a:rPr lang="cs-CZ" sz="2200" i="1" dirty="0" err="1">
                <a:latin typeface="Calibri" panose="020F0502020204030204" pitchFamily="34" charset="0"/>
              </a:rPr>
              <a:t>R</a:t>
            </a:r>
            <a:r>
              <a:rPr lang="cs-CZ" sz="2200" i="1" baseline="-25000" dirty="0" err="1">
                <a:latin typeface="Calibri" panose="020F0502020204030204" pitchFamily="34" charset="0"/>
              </a:rPr>
              <a:t>j</a:t>
            </a:r>
            <a:r>
              <a:rPr lang="cs-CZ" sz="2200" i="1" dirty="0">
                <a:latin typeface="Calibri" panose="020F0502020204030204" pitchFamily="34" charset="0"/>
              </a:rPr>
              <a:t>, jestliže termočlánek je vzdálen 180 m od ukazovacího přístroje?  </a:t>
            </a:r>
            <a:endParaRPr lang="cs-CZ" sz="2200" i="1" dirty="0" smtClean="0">
              <a:latin typeface="Calibri" panose="020F0502020204030204" pitchFamily="34" charset="0"/>
            </a:endParaRPr>
          </a:p>
          <a:p>
            <a:pPr lvl="1" algn="just"/>
            <a:r>
              <a:rPr lang="cs-CZ" sz="2200" i="1" dirty="0" smtClean="0">
                <a:latin typeface="Calibri" panose="020F0502020204030204" pitchFamily="34" charset="0"/>
              </a:rPr>
              <a:t>Pro </a:t>
            </a:r>
            <a:r>
              <a:rPr lang="cs-CZ" sz="2200" i="1" dirty="0">
                <a:latin typeface="Calibri" panose="020F0502020204030204" pitchFamily="34" charset="0"/>
              </a:rPr>
              <a:t>kompenzaci je použita kompenzační krabice ZEPABOX, umístěná 5 m od </a:t>
            </a:r>
            <a:r>
              <a:rPr lang="cs-CZ" sz="2200" i="1" dirty="0" smtClean="0">
                <a:latin typeface="Calibri" panose="020F0502020204030204" pitchFamily="34" charset="0"/>
              </a:rPr>
              <a:t>termočlánku. Odpor </a:t>
            </a:r>
            <a:r>
              <a:rPr lang="cs-CZ" sz="2200" i="1" dirty="0">
                <a:latin typeface="Calibri" panose="020F0502020204030204" pitchFamily="34" charset="0"/>
              </a:rPr>
              <a:t>kompenzačního vedení včetně termočlánku je 4,38 </a:t>
            </a:r>
            <a:r>
              <a:rPr lang="cs-CZ" sz="2200" i="1" dirty="0" smtClean="0">
                <a:latin typeface="Calibri" panose="020F0502020204030204" pitchFamily="34" charset="0"/>
                <a:sym typeface="Symbol"/>
              </a:rPr>
              <a:t>, </a:t>
            </a:r>
            <a:r>
              <a:rPr lang="cs-CZ" sz="2200" i="1" dirty="0" smtClean="0">
                <a:latin typeface="Calibri" panose="020F0502020204030204" pitchFamily="34" charset="0"/>
              </a:rPr>
              <a:t>vedení </a:t>
            </a:r>
            <a:r>
              <a:rPr lang="cs-CZ" sz="2200" i="1" dirty="0">
                <a:latin typeface="Calibri" panose="020F0502020204030204" pitchFamily="34" charset="0"/>
              </a:rPr>
              <a:t>od kompenzační krabice je měděné o průměru 1,4 </a:t>
            </a:r>
            <a:r>
              <a:rPr lang="cs-CZ" sz="2200" i="1" dirty="0" smtClean="0">
                <a:latin typeface="Calibri" panose="020F0502020204030204" pitchFamily="34" charset="0"/>
              </a:rPr>
              <a:t>mm.</a:t>
            </a:r>
            <a:endParaRPr lang="cs-CZ" sz="22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3125382" y="2828133"/>
            <a:ext cx="28932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a obrázky vlastní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5344</TotalTime>
  <Words>467</Words>
  <Application>Microsoft Office PowerPoint</Application>
  <PresentationFormat>Předvádění na obrazovce (4:3)</PresentationFormat>
  <Paragraphs>102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Kompenzační vedení</vt:lpstr>
      <vt:lpstr>Metody měření</vt:lpstr>
      <vt:lpstr>Teplotní kompenzace</vt:lpstr>
      <vt:lpstr>Kompenzační krabice</vt:lpstr>
      <vt:lpstr>Kompenzační krabice</vt:lpstr>
      <vt:lpstr>Termostat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225</cp:revision>
  <dcterms:created xsi:type="dcterms:W3CDTF">2006-12-09T22:12:50Z</dcterms:created>
  <dcterms:modified xsi:type="dcterms:W3CDTF">2014-01-06T22:20:47Z</dcterms:modified>
</cp:coreProperties>
</file>