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80" r:id="rId3"/>
    <p:sldId id="260" r:id="rId4"/>
    <p:sldId id="269" r:id="rId5"/>
    <p:sldId id="281" r:id="rId6"/>
    <p:sldId id="287" r:id="rId7"/>
    <p:sldId id="283" r:id="rId8"/>
    <p:sldId id="284" r:id="rId9"/>
    <p:sldId id="270" r:id="rId10"/>
    <p:sldId id="271" r:id="rId11"/>
    <p:sldId id="286" r:id="rId12"/>
    <p:sldId id="272" r:id="rId13"/>
    <p:sldId id="273" r:id="rId14"/>
    <p:sldId id="276" r:id="rId15"/>
    <p:sldId id="275" r:id="rId16"/>
    <p:sldId id="278" r:id="rId17"/>
    <p:sldId id="277" r:id="rId18"/>
    <p:sldId id="279" r:id="rId19"/>
    <p:sldId id="282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00"/>
    <a:srgbClr val="00FF00"/>
    <a:srgbClr val="74B23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 varScale="1">
        <p:scale>
          <a:sx n="70" d="100"/>
          <a:sy n="70" d="100"/>
        </p:scale>
        <p:origin x="-139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9571C-E8B8-4E24-AED6-6D9D595CCCC9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646BD-129C-4449-892F-FDA3F5C7F6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36585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9571C-E8B8-4E24-AED6-6D9D595CCCC9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646BD-129C-4449-892F-FDA3F5C7F6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66062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9571C-E8B8-4E24-AED6-6D9D595CCCC9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646BD-129C-4449-892F-FDA3F5C7F6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76539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9571C-E8B8-4E24-AED6-6D9D595CCCC9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646BD-129C-4449-892F-FDA3F5C7F6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3972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9571C-E8B8-4E24-AED6-6D9D595CCCC9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646BD-129C-4449-892F-FDA3F5C7F6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88360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9571C-E8B8-4E24-AED6-6D9D595CCCC9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646BD-129C-4449-892F-FDA3F5C7F6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64213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9571C-E8B8-4E24-AED6-6D9D595CCCC9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646BD-129C-4449-892F-FDA3F5C7F6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75294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9571C-E8B8-4E24-AED6-6D9D595CCCC9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646BD-129C-4449-892F-FDA3F5C7F6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79787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9571C-E8B8-4E24-AED6-6D9D595CCCC9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646BD-129C-4449-892F-FDA3F5C7F6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1210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9571C-E8B8-4E24-AED6-6D9D595CCCC9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646BD-129C-4449-892F-FDA3F5C7F6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67134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9571C-E8B8-4E24-AED6-6D9D595CCCC9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646BD-129C-4449-892F-FDA3F5C7F6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00450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9571C-E8B8-4E24-AED6-6D9D595CCCC9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646BD-129C-4449-892F-FDA3F5C7F60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9571C-E8B8-4E24-AED6-6D9D595CCCC9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646BD-129C-4449-892F-FDA3F5C7F6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9571C-E8B8-4E24-AED6-6D9D595CCCC9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646BD-129C-4449-892F-FDA3F5C7F60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9571C-E8B8-4E24-AED6-6D9D595CCCC9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646BD-129C-4449-892F-FDA3F5C7F6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9571C-E8B8-4E24-AED6-6D9D595CCCC9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646BD-129C-4449-892F-FDA3F5C7F6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9571C-E8B8-4E24-AED6-6D9D595CCCC9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646BD-129C-4449-892F-FDA3F5C7F6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9571C-E8B8-4E24-AED6-6D9D595CCCC9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646BD-129C-4449-892F-FDA3F5C7F6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9571C-E8B8-4E24-AED6-6D9D595CCCC9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646BD-129C-4449-892F-FDA3F5C7F604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B369571C-E8B8-4E24-AED6-6D9D595CCCC9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595646BD-129C-4449-892F-FDA3F5C7F60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9571C-E8B8-4E24-AED6-6D9D595CCCC9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646BD-129C-4449-892F-FDA3F5C7F6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9571C-E8B8-4E24-AED6-6D9D595CCCC9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646BD-129C-4449-892F-FDA3F5C7F6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69571C-E8B8-4E24-AED6-6D9D595CCCC9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5646BD-129C-4449-892F-FDA3F5C7F6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7343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B369571C-E8B8-4E24-AED6-6D9D595CCCC9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595646BD-129C-4449-892F-FDA3F5C7F60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b/bb/Publius_Ovidius_Naso.jpg" TargetMode="Externa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ublius_Ovidius_Naso.jpg" TargetMode="External"/><Relationship Id="rId3" Type="http://schemas.openxmlformats.org/officeDocument/2006/relationships/hyperlink" Target="http://cs.wikipedia.org/wiki/Soubor:Statue-Augustus.jpg" TargetMode="External"/><Relationship Id="rId7" Type="http://schemas.openxmlformats.org/officeDocument/2006/relationships/hyperlink" Target="http://www.spisovatele.cz/publius-vergilius-maro" TargetMode="External"/><Relationship Id="rId2" Type="http://schemas.openxmlformats.org/officeDocument/2006/relationships/hyperlink" Target="http://cs.wikipedia.org/wiki/Soubor:Augusto_30aC_-_6dC_55%25CS_jpg.JPG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cs.wikipedia.org/wiki/Soubor:Young_Folks'_History_of_Rome_illus254.png" TargetMode="External"/><Relationship Id="rId5" Type="http://schemas.openxmlformats.org/officeDocument/2006/relationships/hyperlink" Target="http://cs.wikipedia.org/wiki/Soubor:Thorvaldsen_Cicero.jpg" TargetMode="External"/><Relationship Id="rId4" Type="http://schemas.openxmlformats.org/officeDocument/2006/relationships/hyperlink" Target="http://cs.wikipedia.org/wiki/Soubor:Tiberio_14_-_37dC_jpg.jpg" TargetMode="External"/><Relationship Id="rId9" Type="http://schemas.openxmlformats.org/officeDocument/2006/relationships/hyperlink" Target="http://cs.wikipedia.org/wiki/Soubor:Quintus_Horatius_Flaccu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2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8" name="Picture 10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24750" y="549275"/>
            <a:ext cx="503238" cy="4889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5791" dir="3378596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935596" y="1844824"/>
            <a:ext cx="7524836" cy="4392637"/>
          </a:xfrm>
        </p:spPr>
        <p:txBody>
          <a:bodyPr>
            <a:normAutofit/>
          </a:bodyPr>
          <a:lstStyle/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ŠKOLA:		Gymnázium, Tanvald, Školní 305, příspěvková </a:t>
            </a:r>
            <a:r>
              <a:rPr lang="cs-CZ" sz="1400" dirty="0" smtClean="0">
                <a:solidFill>
                  <a:schemeClr val="tx1"/>
                </a:solidFill>
              </a:rPr>
              <a:t>organizace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ČÍSLO PROJEKTU:	CZ.1.07/1.5.00/34.0434</a:t>
            </a: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NÁZEV PROJEKTU:	Šablony – Gymnázium Tanvald</a:t>
            </a: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ČÍSLO ŠABLONY:	III/2 Inovace a zkvalitnění výuky prostřednictvím </a:t>
            </a:r>
            <a:r>
              <a:rPr lang="cs-CZ" sz="1400" dirty="0" smtClean="0">
                <a:solidFill>
                  <a:schemeClr val="tx1"/>
                </a:solidFill>
              </a:rPr>
              <a:t>ICT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AUTOR</a:t>
            </a:r>
            <a:r>
              <a:rPr lang="cs-CZ" sz="1400" dirty="0" smtClean="0">
                <a:solidFill>
                  <a:schemeClr val="tx1"/>
                </a:solidFill>
              </a:rPr>
              <a:t>:                                Mgr. Hana KEPROVÁ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TEMATICKÁ OBLAST</a:t>
            </a:r>
            <a:r>
              <a:rPr lang="cs-CZ" sz="1400" dirty="0" smtClean="0">
                <a:solidFill>
                  <a:schemeClr val="tx1"/>
                </a:solidFill>
              </a:rPr>
              <a:t>:         LITERATURA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NÁZEV </a:t>
            </a:r>
            <a:r>
              <a:rPr lang="cs-CZ" sz="1400" dirty="0" err="1">
                <a:solidFill>
                  <a:schemeClr val="tx1"/>
                </a:solidFill>
              </a:rPr>
              <a:t>DUMu</a:t>
            </a:r>
            <a:r>
              <a:rPr lang="cs-CZ" sz="1400" dirty="0" smtClean="0">
                <a:solidFill>
                  <a:schemeClr val="tx1"/>
                </a:solidFill>
              </a:rPr>
              <a:t>:                    ŘÍMSKÁ LITERATURA 2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POŘADOVÉ ČÍSLO </a:t>
            </a:r>
            <a:r>
              <a:rPr lang="cs-CZ" sz="1400" dirty="0" err="1">
                <a:solidFill>
                  <a:schemeClr val="tx1"/>
                </a:solidFill>
              </a:rPr>
              <a:t>DUMu</a:t>
            </a:r>
            <a:r>
              <a:rPr lang="cs-CZ" sz="1400" dirty="0" smtClean="0">
                <a:solidFill>
                  <a:schemeClr val="tx1"/>
                </a:solidFill>
              </a:rPr>
              <a:t>:   19</a:t>
            </a:r>
          </a:p>
          <a:p>
            <a:pPr algn="l">
              <a:lnSpc>
                <a:spcPct val="80000"/>
              </a:lnSpc>
            </a:pPr>
            <a:r>
              <a:rPr lang="cs-CZ" sz="1400" dirty="0" smtClean="0">
                <a:solidFill>
                  <a:schemeClr val="tx1"/>
                </a:solidFill>
              </a:rPr>
              <a:t>KÓD </a:t>
            </a:r>
            <a:r>
              <a:rPr lang="cs-CZ" sz="1400" dirty="0" err="1">
                <a:solidFill>
                  <a:schemeClr val="tx1"/>
                </a:solidFill>
              </a:rPr>
              <a:t>DUMu</a:t>
            </a:r>
            <a:r>
              <a:rPr lang="cs-CZ" sz="1400" dirty="0" smtClean="0">
                <a:solidFill>
                  <a:schemeClr val="tx1"/>
                </a:solidFill>
              </a:rPr>
              <a:t>:   </a:t>
            </a:r>
            <a:r>
              <a:rPr lang="cs-CZ" sz="1400" dirty="0">
                <a:solidFill>
                  <a:schemeClr val="tx1"/>
                </a:solidFill>
              </a:rPr>
              <a:t>                   </a:t>
            </a:r>
            <a:r>
              <a:rPr lang="cs-CZ" sz="1400" dirty="0" smtClean="0">
                <a:solidFill>
                  <a:schemeClr val="tx1"/>
                </a:solidFill>
              </a:rPr>
              <a:t>  HK_CJ1R_19             </a:t>
            </a:r>
          </a:p>
          <a:p>
            <a:pPr algn="l">
              <a:lnSpc>
                <a:spcPct val="80000"/>
              </a:lnSpc>
            </a:pPr>
            <a:r>
              <a:rPr lang="cs-CZ" sz="1400" dirty="0" smtClean="0">
                <a:solidFill>
                  <a:schemeClr val="tx1"/>
                </a:solidFill>
              </a:rPr>
              <a:t>DATUM </a:t>
            </a:r>
            <a:r>
              <a:rPr lang="cs-CZ" sz="1400" dirty="0">
                <a:solidFill>
                  <a:schemeClr val="tx1"/>
                </a:solidFill>
              </a:rPr>
              <a:t>TVORBY</a:t>
            </a:r>
            <a:r>
              <a:rPr lang="cs-CZ" sz="1400" dirty="0" smtClean="0">
                <a:solidFill>
                  <a:schemeClr val="tx1"/>
                </a:solidFill>
              </a:rPr>
              <a:t>:               23.11.2013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ANOTACE (ROČNÍK</a:t>
            </a:r>
            <a:r>
              <a:rPr lang="cs-CZ" sz="1400" dirty="0" smtClean="0">
                <a:solidFill>
                  <a:schemeClr val="tx1"/>
                </a:solidFill>
              </a:rPr>
              <a:t>):         1.ročník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 smtClean="0">
                <a:solidFill>
                  <a:schemeClr val="tx1"/>
                </a:solidFill>
              </a:rPr>
              <a:t>                                              Prezentace  se zaměřuje  na klasické období římské literatury. 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                                              </a:t>
            </a:r>
            <a:r>
              <a:rPr lang="cs-CZ" sz="1400" dirty="0" smtClean="0">
                <a:solidFill>
                  <a:schemeClr val="tx1"/>
                </a:solidFill>
              </a:rPr>
              <a:t>Charakterizuje Ciceronovo i Augustovo období, pro názornost je doplněna</a:t>
            </a: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                                             mapami území římského impéria. Seznamuje s nejvýznamnějšími  autory</a:t>
            </a: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                                              </a:t>
            </a:r>
            <a:r>
              <a:rPr lang="cs-CZ" sz="1400" dirty="0" smtClean="0">
                <a:solidFill>
                  <a:schemeClr val="tx1"/>
                </a:solidFill>
              </a:rPr>
              <a:t>tohoto období a jejich díly. 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METODICKÝ POKYN</a:t>
            </a:r>
            <a:r>
              <a:rPr lang="cs-CZ" sz="1400" dirty="0" smtClean="0">
                <a:solidFill>
                  <a:schemeClr val="tx1"/>
                </a:solidFill>
              </a:rPr>
              <a:t>: Prezentace navazuje </a:t>
            </a:r>
            <a:r>
              <a:rPr lang="cs-CZ" sz="1400" dirty="0">
                <a:solidFill>
                  <a:schemeClr val="tx1"/>
                </a:solidFill>
              </a:rPr>
              <a:t>na materiál  Římská literatura 1 </a:t>
            </a:r>
            <a:r>
              <a:rPr lang="cs-CZ" sz="1400" dirty="0" smtClean="0">
                <a:solidFill>
                  <a:schemeClr val="tx1"/>
                </a:solidFill>
              </a:rPr>
              <a:t>.</a:t>
            </a:r>
            <a:endParaRPr lang="cs-CZ" sz="1400" dirty="0">
              <a:solidFill>
                <a:schemeClr val="tx1"/>
              </a:solidFill>
            </a:endParaRPr>
          </a:p>
        </p:txBody>
      </p:sp>
      <p:pic>
        <p:nvPicPr>
          <p:cNvPr id="2052" name="obrázek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60350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5372100" y="319088"/>
            <a:ext cx="544513" cy="596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0" y="0"/>
            <a:ext cx="0" cy="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057" name="Rectangle 9"/>
          <p:cNvSpPr>
            <a:spLocks noChangeArrowheads="1"/>
          </p:cNvSpPr>
          <p:nvPr/>
        </p:nvSpPr>
        <p:spPr bwMode="auto">
          <a:xfrm>
            <a:off x="0" y="35242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203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ŘÍMSKÁ LITERATURA 2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2. KLASICKÉ OBDOBÍ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7016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2. klasické období (zlatý věk)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988840"/>
            <a:ext cx="7859216" cy="4411960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r>
              <a:rPr lang="cs-CZ" sz="2400" b="1" dirty="0" smtClean="0"/>
              <a:t>Ciceronovo období</a:t>
            </a:r>
          </a:p>
          <a:p>
            <a:pPr marL="118872" indent="0">
              <a:buNone/>
            </a:pPr>
            <a:endParaRPr lang="cs-CZ" sz="2400" b="1" dirty="0"/>
          </a:p>
          <a:p>
            <a:pPr marL="118872" indent="0">
              <a:buNone/>
            </a:pPr>
            <a:r>
              <a:rPr lang="cs-CZ" sz="2400" b="1" dirty="0" smtClean="0"/>
              <a:t> </a:t>
            </a:r>
            <a:r>
              <a:rPr lang="cs-CZ" sz="2400" dirty="0" smtClean="0"/>
              <a:t>1.st.př.n.l. – 30 př.n.l.</a:t>
            </a:r>
          </a:p>
          <a:p>
            <a:pPr marL="118872" indent="0">
              <a:buNone/>
            </a:pPr>
            <a:endParaRPr lang="cs-CZ" sz="2400" dirty="0" smtClean="0"/>
          </a:p>
          <a:p>
            <a:r>
              <a:rPr lang="cs-CZ" sz="2400" dirty="0" smtClean="0"/>
              <a:t>Římané si podmanili Egypt</a:t>
            </a:r>
          </a:p>
          <a:p>
            <a:r>
              <a:rPr lang="cs-CZ" sz="2400" dirty="0" smtClean="0"/>
              <a:t>občanské války ⇒ krize římské republiky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88105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i="1" dirty="0"/>
              <a:t>Rozsah římské říše za Augusta; žlutá barva znázorňuje území říše v roce </a:t>
            </a:r>
            <a:r>
              <a:rPr lang="cs-CZ" sz="2400" i="1" dirty="0" smtClean="0"/>
              <a:t>31 př.n.l., různé </a:t>
            </a:r>
            <a:r>
              <a:rPr lang="cs-CZ" sz="2400" i="1" dirty="0"/>
              <a:t>odstíny zelené představují země dobyté za Augusta a růžová klientská </a:t>
            </a:r>
            <a:r>
              <a:rPr lang="cs-CZ" sz="2400" i="1" dirty="0" smtClean="0"/>
              <a:t>království</a:t>
            </a:r>
            <a:endParaRPr lang="cs-CZ" sz="24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237" y="1412776"/>
            <a:ext cx="7620000" cy="5276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133295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2</a:t>
            </a:r>
            <a:r>
              <a:rPr lang="cs-CZ" dirty="0"/>
              <a:t>. klasické období (zlatý věk)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988840"/>
            <a:ext cx="7859216" cy="4411960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r>
              <a:rPr lang="cs-CZ" sz="2400" b="1" dirty="0"/>
              <a:t>vláda Octaviana Augusta</a:t>
            </a:r>
          </a:p>
          <a:p>
            <a:r>
              <a:rPr lang="cs-CZ" sz="2400" dirty="0"/>
              <a:t>27 př.n.l. – 14 n.l.</a:t>
            </a:r>
          </a:p>
          <a:p>
            <a:r>
              <a:rPr lang="cs-CZ" sz="2400" dirty="0"/>
              <a:t>většina provincií - dlouhotrvající etapa vnitřního míru, stability, bezpečnosti a blahobytu</a:t>
            </a:r>
          </a:p>
          <a:p>
            <a:r>
              <a:rPr lang="cs-CZ" sz="2400" dirty="0"/>
              <a:t>podpora umění a věd</a:t>
            </a:r>
            <a:endParaRPr lang="cs-CZ" sz="2400" b="1" dirty="0"/>
          </a:p>
          <a:p>
            <a:r>
              <a:rPr lang="cs-CZ" sz="2400" dirty="0"/>
              <a:t>rozvoj</a:t>
            </a:r>
            <a:r>
              <a:rPr lang="cs-CZ" sz="2400" b="1" dirty="0"/>
              <a:t> řečnictví, poezie, historie</a:t>
            </a:r>
          </a:p>
          <a:p>
            <a:pPr marL="118872" indent="0">
              <a:buNone/>
            </a:pPr>
            <a:r>
              <a:rPr lang="cs-CZ" sz="2400" b="1" dirty="0"/>
              <a:t>                              </a:t>
            </a:r>
          </a:p>
          <a:p>
            <a:pPr marL="118872" indent="0">
              <a:buNone/>
            </a:pPr>
            <a:r>
              <a:rPr lang="cs-CZ" sz="2400" b="1" dirty="0"/>
              <a:t>                           </a:t>
            </a:r>
            <a:r>
              <a:rPr lang="cs-CZ" sz="2400" dirty="0"/>
              <a:t> ⇓</a:t>
            </a:r>
          </a:p>
          <a:p>
            <a:r>
              <a:rPr lang="cs-CZ" sz="2400" b="1" dirty="0"/>
              <a:t>základ římského písemnictví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2981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775191"/>
            <a:ext cx="7499176" cy="4625609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r>
              <a:rPr lang="cs-CZ" sz="2400" b="1" dirty="0" smtClean="0"/>
              <a:t>Augustus</a:t>
            </a:r>
          </a:p>
          <a:p>
            <a:r>
              <a:rPr lang="cs-CZ" sz="2400" dirty="0" smtClean="0"/>
              <a:t>1.císař římské říše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628800"/>
            <a:ext cx="3463625" cy="5195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703096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i="1" dirty="0"/>
              <a:t>Římská říše v letech 14 až 37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84784"/>
            <a:ext cx="7620000" cy="5276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712613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229600" cy="1152128"/>
          </a:xfrm>
        </p:spPr>
        <p:txBody>
          <a:bodyPr>
            <a:normAutofit fontScale="90000"/>
          </a:bodyPr>
          <a:lstStyle/>
          <a:p>
            <a:r>
              <a:rPr lang="cs-CZ" sz="4800" dirty="0">
                <a:solidFill>
                  <a:srgbClr val="00FF00"/>
                </a:solidFill>
              </a:rPr>
              <a:t>Marcus </a:t>
            </a:r>
            <a:r>
              <a:rPr lang="cs-CZ" sz="4800" dirty="0" err="1">
                <a:solidFill>
                  <a:srgbClr val="00FF00"/>
                </a:solidFill>
              </a:rPr>
              <a:t>Tullius</a:t>
            </a:r>
            <a:r>
              <a:rPr lang="cs-CZ" sz="4800" dirty="0">
                <a:solidFill>
                  <a:srgbClr val="00FF00"/>
                </a:solidFill>
              </a:rPr>
              <a:t> </a:t>
            </a:r>
            <a:r>
              <a:rPr lang="cs-CZ" sz="4800" u="sng" dirty="0" smtClean="0">
                <a:solidFill>
                  <a:srgbClr val="00FF00"/>
                </a:solidFill>
              </a:rPr>
              <a:t>CICERO</a:t>
            </a:r>
            <a:r>
              <a:rPr lang="cs-CZ" sz="4400" dirty="0"/>
              <a:t/>
            </a:r>
            <a:br>
              <a:rPr lang="cs-CZ" sz="4400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(</a:t>
            </a:r>
            <a:r>
              <a:rPr lang="cs-CZ" sz="2400" b="1" dirty="0"/>
              <a:t>1.st.př.n.l</a:t>
            </a:r>
            <a:r>
              <a:rPr lang="cs-CZ" sz="2400" b="1" dirty="0" smtClean="0"/>
              <a:t>.)</a:t>
            </a:r>
          </a:p>
          <a:p>
            <a:endParaRPr lang="cs-CZ" sz="2400" dirty="0"/>
          </a:p>
          <a:p>
            <a:r>
              <a:rPr lang="cs-CZ" sz="2400" dirty="0"/>
              <a:t>politik, filosof</a:t>
            </a:r>
          </a:p>
          <a:p>
            <a:r>
              <a:rPr lang="cs-CZ" sz="2400" dirty="0" smtClean="0"/>
              <a:t>teoretik řečnictví </a:t>
            </a:r>
          </a:p>
          <a:p>
            <a:pPr marL="118872" indent="0">
              <a:buNone/>
            </a:pPr>
            <a:r>
              <a:rPr lang="cs-CZ" sz="2400" b="1" dirty="0">
                <a:solidFill>
                  <a:srgbClr val="C00000"/>
                </a:solidFill>
              </a:rPr>
              <a:t> </a:t>
            </a:r>
            <a:r>
              <a:rPr lang="cs-CZ" sz="2400" b="1" dirty="0" smtClean="0">
                <a:solidFill>
                  <a:srgbClr val="C00000"/>
                </a:solidFill>
              </a:rPr>
              <a:t>    Řečník</a:t>
            </a:r>
          </a:p>
          <a:p>
            <a:r>
              <a:rPr lang="cs-CZ" sz="2400" dirty="0" smtClean="0"/>
              <a:t>filipiky</a:t>
            </a:r>
          </a:p>
          <a:p>
            <a:r>
              <a:rPr lang="cs-CZ" sz="2400" dirty="0" smtClean="0"/>
              <a:t>vytříbený jazyk ⇒ </a:t>
            </a:r>
          </a:p>
          <a:p>
            <a:pPr marL="118872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vzor a norma klasické latiny</a:t>
            </a: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4993" y="1412776"/>
            <a:ext cx="3849007" cy="53246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26917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7528"/>
          </a:xfrm>
        </p:spPr>
        <p:txBody>
          <a:bodyPr>
            <a:normAutofit/>
          </a:bodyPr>
          <a:lstStyle/>
          <a:p>
            <a:r>
              <a:rPr lang="cs-CZ" sz="4400" u="sng" dirty="0" err="1"/>
              <a:t>Gaius</a:t>
            </a:r>
            <a:r>
              <a:rPr lang="cs-CZ" sz="4400" u="sng" dirty="0"/>
              <a:t> Julius CAESAR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(</a:t>
            </a:r>
            <a:r>
              <a:rPr lang="cs-CZ" sz="2400" b="1" dirty="0"/>
              <a:t>1.st.př.n.l.)</a:t>
            </a:r>
            <a:endParaRPr lang="cs-CZ" sz="2400" b="1" dirty="0" smtClean="0"/>
          </a:p>
          <a:p>
            <a:r>
              <a:rPr lang="cs-CZ" sz="2400" dirty="0"/>
              <a:t>státník, vojevůdce, politik </a:t>
            </a:r>
          </a:p>
          <a:p>
            <a:pPr marL="118872" indent="0">
              <a:buNone/>
            </a:pPr>
            <a:endParaRPr lang="cs-CZ" sz="2400" dirty="0" smtClean="0"/>
          </a:p>
          <a:p>
            <a:r>
              <a:rPr lang="cs-CZ" sz="2400" dirty="0" smtClean="0"/>
              <a:t>dobyl </a:t>
            </a:r>
            <a:r>
              <a:rPr lang="cs-CZ" sz="2400" dirty="0" err="1" smtClean="0"/>
              <a:t>Gálii</a:t>
            </a:r>
            <a:r>
              <a:rPr lang="cs-CZ" sz="2400" dirty="0" smtClean="0"/>
              <a:t>, dostal se do Británie a za řeku Rýn</a:t>
            </a:r>
          </a:p>
          <a:p>
            <a:endParaRPr lang="cs-CZ" sz="2400" dirty="0" smtClean="0"/>
          </a:p>
          <a:p>
            <a:r>
              <a:rPr lang="cs-CZ" sz="2400" dirty="0" smtClean="0"/>
              <a:t>49 př.n.l. překročil řeku Rubikon (hranice Itálie) &gt; občanská válka</a:t>
            </a:r>
          </a:p>
          <a:p>
            <a:r>
              <a:rPr lang="cs-CZ" sz="2400" dirty="0" smtClean="0"/>
              <a:t>slavný </a:t>
            </a:r>
            <a:r>
              <a:rPr lang="cs-CZ" sz="2400" dirty="0"/>
              <a:t>výrok </a:t>
            </a:r>
            <a:r>
              <a:rPr lang="cs-CZ" sz="2400" i="1" dirty="0" smtClean="0"/>
              <a:t>„</a:t>
            </a:r>
            <a:r>
              <a:rPr lang="cs-CZ" sz="2400" b="1" i="1" dirty="0" smtClean="0"/>
              <a:t>ALEA IACTA EST</a:t>
            </a:r>
            <a:r>
              <a:rPr lang="cs-CZ" sz="2400" i="1" dirty="0" smtClean="0"/>
              <a:t>“  </a:t>
            </a:r>
            <a:r>
              <a:rPr lang="cs-CZ" sz="2400" b="1" dirty="0" smtClean="0"/>
              <a:t>(kostky jsou vrženy)</a:t>
            </a:r>
          </a:p>
          <a:p>
            <a:endParaRPr lang="cs-CZ" sz="2400" dirty="0" smtClean="0"/>
          </a:p>
          <a:p>
            <a:r>
              <a:rPr lang="cs-CZ" sz="2400" dirty="0" smtClean="0"/>
              <a:t>první triumvirát &gt; rozpad triumvirátu &gt; doživotní diktátor &gt; zavražděn  44 př.n.l. (senátoři včele s </a:t>
            </a:r>
            <a:r>
              <a:rPr lang="cs-CZ" sz="2400" dirty="0" err="1" smtClean="0"/>
              <a:t>Brutem</a:t>
            </a:r>
            <a:r>
              <a:rPr lang="cs-CZ" sz="2400" dirty="0" smtClean="0"/>
              <a:t>)</a:t>
            </a:r>
          </a:p>
          <a:p>
            <a:endParaRPr lang="cs-CZ" sz="2400" dirty="0" smtClean="0"/>
          </a:p>
          <a:p>
            <a:pPr marL="118872" indent="0">
              <a:buNone/>
            </a:pPr>
            <a:endParaRPr lang="cs-CZ" sz="2400" dirty="0" smtClean="0"/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3096373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  </a:t>
            </a:r>
            <a:r>
              <a:rPr lang="cs-CZ" sz="4400" u="sng" dirty="0" err="1" smtClean="0"/>
              <a:t>Gaius</a:t>
            </a:r>
            <a:r>
              <a:rPr lang="cs-CZ" sz="4400" u="sng" dirty="0" smtClean="0"/>
              <a:t> </a:t>
            </a:r>
            <a:r>
              <a:rPr lang="cs-CZ" sz="4400" u="sng" dirty="0"/>
              <a:t>Julius </a:t>
            </a:r>
            <a:r>
              <a:rPr lang="cs-CZ" sz="4400" u="sng" dirty="0" smtClean="0"/>
              <a:t>CAESAR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775191"/>
            <a:ext cx="8003232" cy="4625609"/>
          </a:xfrm>
        </p:spPr>
        <p:txBody>
          <a:bodyPr>
            <a:normAutofit/>
          </a:bodyPr>
          <a:lstStyle/>
          <a:p>
            <a:r>
              <a:rPr lang="cs-CZ" sz="2400" dirty="0"/>
              <a:t>historická próza</a:t>
            </a:r>
          </a:p>
          <a:p>
            <a:endParaRPr lang="cs-CZ" sz="2400" dirty="0"/>
          </a:p>
          <a:p>
            <a:pPr marL="118872" indent="0">
              <a:buNone/>
            </a:pPr>
            <a:r>
              <a:rPr lang="cs-CZ" sz="2400" b="1" dirty="0">
                <a:solidFill>
                  <a:srgbClr val="C00000"/>
                </a:solidFill>
              </a:rPr>
              <a:t>Zápisky o válce galské </a:t>
            </a:r>
          </a:p>
          <a:p>
            <a:r>
              <a:rPr lang="cs-CZ" sz="2400" dirty="0"/>
              <a:t>osobní </a:t>
            </a:r>
            <a:r>
              <a:rPr lang="cs-CZ" sz="2400" dirty="0" smtClean="0"/>
              <a:t>vzpomínky</a:t>
            </a:r>
          </a:p>
          <a:p>
            <a:pPr marL="118872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</a:t>
            </a:r>
            <a:r>
              <a:rPr lang="cs-CZ" sz="2400" dirty="0"/>
              <a:t>na dobývání </a:t>
            </a:r>
            <a:r>
              <a:rPr lang="cs-CZ" sz="2400" dirty="0" err="1"/>
              <a:t>Gálie</a:t>
            </a:r>
            <a:endParaRPr lang="cs-CZ" sz="2400" dirty="0">
              <a:solidFill>
                <a:srgbClr val="FF0000"/>
              </a:solidFill>
            </a:endParaRPr>
          </a:p>
          <a:p>
            <a:endParaRPr lang="cs-CZ" sz="2400" dirty="0">
              <a:solidFill>
                <a:srgbClr val="FF0000"/>
              </a:solidFill>
            </a:endParaRPr>
          </a:p>
          <a:p>
            <a:pPr marL="118872" indent="0">
              <a:buNone/>
            </a:pPr>
            <a:r>
              <a:rPr lang="cs-CZ" sz="2400" b="1" dirty="0"/>
              <a:t>pozn. </a:t>
            </a:r>
          </a:p>
          <a:p>
            <a:r>
              <a:rPr lang="cs-CZ" sz="2400" dirty="0"/>
              <a:t>Caesar – historická </a:t>
            </a:r>
            <a:r>
              <a:rPr lang="cs-CZ" sz="2400" dirty="0" smtClean="0"/>
              <a:t>postava</a:t>
            </a:r>
          </a:p>
          <a:p>
            <a:pPr marL="118872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</a:t>
            </a:r>
            <a:r>
              <a:rPr lang="cs-CZ" sz="2400" dirty="0"/>
              <a:t>→ inspirace mnoha autorů</a:t>
            </a:r>
          </a:p>
          <a:p>
            <a:r>
              <a:rPr lang="cs-CZ" sz="2400" dirty="0"/>
              <a:t>(Shakespeare, </a:t>
            </a:r>
            <a:r>
              <a:rPr lang="cs-CZ" sz="2400" dirty="0" err="1"/>
              <a:t>Voltaire</a:t>
            </a:r>
            <a:r>
              <a:rPr lang="cs-CZ" sz="2400" dirty="0" smtClean="0"/>
              <a:t>,</a:t>
            </a:r>
          </a:p>
          <a:p>
            <a:pPr marL="118872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</a:t>
            </a:r>
            <a:r>
              <a:rPr lang="cs-CZ" sz="2400" dirty="0"/>
              <a:t>Voskovec a Werich, …)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5546" y="1556792"/>
            <a:ext cx="2379411" cy="51726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038699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080120"/>
          </a:xfrm>
        </p:spPr>
        <p:txBody>
          <a:bodyPr>
            <a:normAutofit fontScale="90000"/>
          </a:bodyPr>
          <a:lstStyle/>
          <a:p>
            <a:r>
              <a:rPr lang="cs-CZ" sz="4800" u="sng" dirty="0" smtClean="0"/>
              <a:t>Publius VERGILIUS </a:t>
            </a:r>
            <a:r>
              <a:rPr lang="cs-CZ" sz="4800" u="sng" dirty="0" err="1" smtClean="0"/>
              <a:t>Maro</a:t>
            </a:r>
            <a:r>
              <a:rPr lang="cs-CZ" sz="4800" dirty="0"/>
              <a:t/>
            </a:r>
            <a:br>
              <a:rPr lang="cs-CZ" sz="4800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(70 – 19 př.n.l.)</a:t>
            </a:r>
          </a:p>
          <a:p>
            <a:endParaRPr lang="cs-CZ" sz="2400" b="1" dirty="0" smtClean="0"/>
          </a:p>
          <a:p>
            <a:r>
              <a:rPr lang="cs-CZ" sz="2400" dirty="0" smtClean="0"/>
              <a:t>největší římský básník</a:t>
            </a:r>
          </a:p>
          <a:p>
            <a:r>
              <a:rPr lang="cs-CZ" sz="2400" dirty="0" smtClean="0"/>
              <a:t>vychází z helénismu</a:t>
            </a:r>
          </a:p>
          <a:p>
            <a:pPr marL="118872" indent="0">
              <a:buNone/>
            </a:pPr>
            <a:r>
              <a:rPr lang="cs-CZ" sz="2400" dirty="0" smtClean="0"/>
              <a:t>    ⇓</a:t>
            </a:r>
          </a:p>
          <a:p>
            <a:pPr marL="118872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Bukolika (Zpěvy pastýřské)</a:t>
            </a:r>
          </a:p>
          <a:p>
            <a:pPr marL="118872" indent="0">
              <a:buNone/>
            </a:pPr>
            <a:r>
              <a:rPr lang="cs-CZ" sz="2400" dirty="0" smtClean="0"/>
              <a:t> -   10 eklog po vzoru </a:t>
            </a:r>
            <a:r>
              <a:rPr lang="cs-CZ" sz="2400" dirty="0" err="1" smtClean="0"/>
              <a:t>Theokrita</a:t>
            </a:r>
            <a:endParaRPr lang="cs-CZ" sz="2400" dirty="0" smtClean="0"/>
          </a:p>
          <a:p>
            <a:pPr marL="118872" indent="0">
              <a:buNone/>
            </a:pPr>
            <a:endParaRPr lang="cs-CZ" sz="2400" dirty="0" smtClean="0">
              <a:solidFill>
                <a:srgbClr val="C00000"/>
              </a:solidFill>
            </a:endParaRPr>
          </a:p>
          <a:p>
            <a:pPr marL="118872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Georgika (Zpěvy rolnické)</a:t>
            </a:r>
          </a:p>
          <a:p>
            <a:pPr>
              <a:buFontTx/>
              <a:buChar char="-"/>
            </a:pPr>
            <a:r>
              <a:rPr lang="cs-CZ" sz="2400" dirty="0" smtClean="0"/>
              <a:t>idealizace venkova, vzor </a:t>
            </a:r>
            <a:r>
              <a:rPr lang="cs-CZ" sz="2400" dirty="0" err="1" smtClean="0"/>
              <a:t>Hesiodos</a:t>
            </a: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mravní ponaučení</a:t>
            </a:r>
          </a:p>
          <a:p>
            <a:pPr marL="118872" indent="0">
              <a:buNone/>
            </a:pPr>
            <a:endParaRPr lang="cs-CZ" sz="2400" dirty="0" smtClean="0">
              <a:solidFill>
                <a:srgbClr val="C00000"/>
              </a:solidFill>
            </a:endParaRPr>
          </a:p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815742"/>
            <a:ext cx="3096344" cy="46445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20396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075520"/>
          </a:xfrm>
        </p:spPr>
        <p:txBody>
          <a:bodyPr>
            <a:normAutofit/>
          </a:bodyPr>
          <a:lstStyle/>
          <a:p>
            <a:pPr marL="118872"/>
            <a:r>
              <a:rPr lang="cs-CZ" sz="4800" dirty="0" smtClean="0"/>
              <a:t>VERGILIUS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/>
              <a:t>snaha obrodit římskou </a:t>
            </a:r>
            <a:r>
              <a:rPr lang="cs-CZ" sz="2400" dirty="0" smtClean="0"/>
              <a:t>společnost</a:t>
            </a:r>
          </a:p>
          <a:p>
            <a:pPr marL="118872" indent="0">
              <a:buNone/>
            </a:pPr>
            <a:r>
              <a:rPr lang="cs-CZ" sz="2400" dirty="0" smtClean="0"/>
              <a:t>            ⇓</a:t>
            </a:r>
            <a:endParaRPr lang="cs-CZ" sz="2400" dirty="0"/>
          </a:p>
          <a:p>
            <a:pPr marL="118872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Aeneis (Aeneida)</a:t>
            </a:r>
          </a:p>
          <a:p>
            <a:r>
              <a:rPr lang="cs-CZ" sz="2400" dirty="0" smtClean="0"/>
              <a:t>římský národní epos (asi na objednávku)</a:t>
            </a:r>
          </a:p>
          <a:p>
            <a:r>
              <a:rPr lang="cs-CZ" sz="2400" dirty="0" smtClean="0"/>
              <a:t>inspirace Homérem</a:t>
            </a:r>
          </a:p>
          <a:p>
            <a:endParaRPr lang="cs-CZ" sz="2400" dirty="0" smtClean="0"/>
          </a:p>
          <a:p>
            <a:r>
              <a:rPr lang="cs-CZ" sz="2400" dirty="0" smtClean="0"/>
              <a:t>vybájený hlavní hrdina prchá z hořící </a:t>
            </a:r>
            <a:r>
              <a:rPr lang="cs-CZ" sz="2400" dirty="0" err="1" smtClean="0"/>
              <a:t>Tróje</a:t>
            </a:r>
            <a:r>
              <a:rPr lang="cs-CZ" sz="2400" dirty="0" smtClean="0"/>
              <a:t> → různá dobrodružství</a:t>
            </a:r>
          </a:p>
          <a:p>
            <a:r>
              <a:rPr lang="cs-CZ" sz="2400" dirty="0" smtClean="0"/>
              <a:t>podřizuje se osudu, plní povinnosti k bohům, vlasti a rodině (obdoba středověkého ideálu rytířství)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76472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VERGILIUS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775191"/>
            <a:ext cx="8003232" cy="4625609"/>
          </a:xfrm>
        </p:spPr>
        <p:txBody>
          <a:bodyPr>
            <a:normAutofit/>
          </a:bodyPr>
          <a:lstStyle/>
          <a:p>
            <a:r>
              <a:rPr lang="cs-CZ" sz="2600" dirty="0"/>
              <a:t>Vergilius oblíben po celý středověk</a:t>
            </a:r>
          </a:p>
          <a:p>
            <a:endParaRPr lang="cs-CZ" sz="2600" dirty="0"/>
          </a:p>
          <a:p>
            <a:r>
              <a:rPr lang="cs-CZ" sz="2600" dirty="0"/>
              <a:t>Aeneas – charakterový typ</a:t>
            </a:r>
          </a:p>
          <a:p>
            <a:pPr marL="118872" indent="0">
              <a:buNone/>
            </a:pPr>
            <a:r>
              <a:rPr lang="cs-CZ" sz="2600" dirty="0"/>
              <a:t>                       blízký středověkým rytířům ⇒ </a:t>
            </a:r>
            <a:r>
              <a:rPr lang="cs-CZ" sz="2600" dirty="0" smtClean="0"/>
              <a:t>rytířský</a:t>
            </a:r>
          </a:p>
          <a:p>
            <a:pPr marL="118872" indent="0">
              <a:buNone/>
            </a:pPr>
            <a:r>
              <a:rPr lang="cs-CZ" sz="2600" dirty="0"/>
              <a:t> </a:t>
            </a:r>
            <a:r>
              <a:rPr lang="cs-CZ" sz="2600" dirty="0" smtClean="0"/>
              <a:t>                      epos</a:t>
            </a:r>
          </a:p>
          <a:p>
            <a:pPr marL="118872" indent="0">
              <a:buNone/>
            </a:pPr>
            <a:endParaRPr lang="cs-CZ" sz="2600" dirty="0"/>
          </a:p>
          <a:p>
            <a:r>
              <a:rPr lang="cs-CZ" sz="2600" dirty="0"/>
              <a:t>4.ekloga :</a:t>
            </a:r>
          </a:p>
          <a:p>
            <a:r>
              <a:rPr lang="cs-CZ" sz="2600" dirty="0"/>
              <a:t>narodí se chlapec, který přinese začátek nového věku </a:t>
            </a:r>
          </a:p>
          <a:p>
            <a:r>
              <a:rPr lang="cs-CZ" sz="2600" dirty="0"/>
              <a:t>pro křesťany proroctví o Kristově narození</a:t>
            </a:r>
          </a:p>
          <a:p>
            <a:pPr marL="118872" indent="0">
              <a:buNone/>
            </a:pPr>
            <a:r>
              <a:rPr lang="cs-CZ" dirty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3067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r>
              <a:rPr lang="cs-CZ" u="sng" dirty="0" smtClean="0"/>
              <a:t>Publius OVIDIUS </a:t>
            </a:r>
            <a:r>
              <a:rPr lang="cs-CZ" u="sng" dirty="0" err="1" smtClean="0"/>
              <a:t>Naso</a:t>
            </a:r>
            <a:r>
              <a:rPr lang="cs-CZ" u="sng" dirty="0" smtClean="0"/>
              <a:t> 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(43 př.n.l. – 18 n.l.)</a:t>
            </a:r>
          </a:p>
          <a:p>
            <a:endParaRPr lang="cs-CZ" sz="2400" b="1" dirty="0" smtClean="0"/>
          </a:p>
          <a:p>
            <a:r>
              <a:rPr lang="cs-CZ" sz="2400" dirty="0" smtClean="0"/>
              <a:t>básník s velkým nadáním</a:t>
            </a:r>
          </a:p>
          <a:p>
            <a:r>
              <a:rPr lang="cs-CZ" sz="2400" b="1" dirty="0" smtClean="0"/>
              <a:t>námět</a:t>
            </a:r>
            <a:r>
              <a:rPr lang="cs-CZ" sz="2400" dirty="0" smtClean="0"/>
              <a:t>: milostný cit</a:t>
            </a:r>
          </a:p>
          <a:p>
            <a:r>
              <a:rPr lang="cs-CZ" sz="2400" dirty="0" smtClean="0"/>
              <a:t>spontánní verše, hravé, rozkošnické</a:t>
            </a:r>
          </a:p>
          <a:p>
            <a:pPr marL="118872" indent="0">
              <a:buNone/>
            </a:pPr>
            <a:endParaRPr lang="cs-CZ" sz="2400" b="1" dirty="0" smtClean="0"/>
          </a:p>
          <a:p>
            <a:pPr marL="118872" indent="0">
              <a:buNone/>
            </a:pPr>
            <a:r>
              <a:rPr lang="cs-CZ" sz="2400" b="1" dirty="0" smtClean="0"/>
              <a:t>dílo</a:t>
            </a:r>
            <a:r>
              <a:rPr lang="cs-CZ" sz="2400" dirty="0" smtClean="0"/>
              <a:t>:</a:t>
            </a:r>
            <a:endParaRPr lang="cs-CZ" sz="2400" dirty="0"/>
          </a:p>
          <a:p>
            <a:r>
              <a:rPr lang="cs-CZ" sz="2400" b="1" dirty="0" smtClean="0">
                <a:solidFill>
                  <a:srgbClr val="C00000"/>
                </a:solidFill>
              </a:rPr>
              <a:t>Lásky</a:t>
            </a:r>
            <a:r>
              <a:rPr lang="cs-CZ" sz="2400" b="1" dirty="0" smtClean="0"/>
              <a:t>   </a:t>
            </a:r>
          </a:p>
          <a:p>
            <a:endParaRPr lang="cs-CZ" sz="2400" b="1" dirty="0" smtClean="0"/>
          </a:p>
          <a:p>
            <a:r>
              <a:rPr lang="cs-CZ" sz="2400" b="1" dirty="0" smtClean="0">
                <a:solidFill>
                  <a:srgbClr val="C00000"/>
                </a:solidFill>
              </a:rPr>
              <a:t>Umění milovat</a:t>
            </a:r>
          </a:p>
          <a:p>
            <a:endParaRPr lang="cs-CZ" sz="2400" b="1" dirty="0">
              <a:solidFill>
                <a:srgbClr val="C00000"/>
              </a:solidFill>
            </a:endParaRPr>
          </a:p>
          <a:p>
            <a:r>
              <a:rPr lang="cs-CZ" sz="2400" b="1" dirty="0" smtClean="0">
                <a:solidFill>
                  <a:srgbClr val="C00000"/>
                </a:solidFill>
              </a:rPr>
              <a:t>Listy milostné (heroin)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6146" name="Picture 2" descr="Soubor:Publius Ovidius Naso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517073"/>
            <a:ext cx="2545648" cy="5331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9759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OVIDIUS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775191"/>
            <a:ext cx="8075240" cy="4625609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Proměny (Metamorfózy)</a:t>
            </a:r>
          </a:p>
          <a:p>
            <a:pPr marL="118872" indent="0">
              <a:buNone/>
            </a:pPr>
            <a:endParaRPr lang="cs-CZ" sz="2400" b="1" dirty="0" smtClean="0">
              <a:solidFill>
                <a:srgbClr val="C00000"/>
              </a:solidFill>
            </a:endParaRPr>
          </a:p>
          <a:p>
            <a:r>
              <a:rPr lang="cs-CZ" sz="2400" dirty="0" smtClean="0"/>
              <a:t>vrchol tvorby</a:t>
            </a:r>
          </a:p>
          <a:p>
            <a:r>
              <a:rPr lang="cs-CZ" sz="2400" dirty="0" smtClean="0"/>
              <a:t>250 zpracovaných řeckých a římských bájí</a:t>
            </a:r>
          </a:p>
          <a:p>
            <a:endParaRPr lang="cs-CZ" sz="2400" dirty="0" smtClean="0"/>
          </a:p>
          <a:p>
            <a:r>
              <a:rPr lang="cs-CZ" sz="2400" b="1" dirty="0" smtClean="0"/>
              <a:t>společný motiv</a:t>
            </a:r>
            <a:r>
              <a:rPr lang="cs-CZ" sz="2400" dirty="0" smtClean="0"/>
              <a:t>: proměna člověka</a:t>
            </a:r>
          </a:p>
          <a:p>
            <a:r>
              <a:rPr lang="cs-CZ" sz="2400" dirty="0" smtClean="0"/>
              <a:t>např. nymfa </a:t>
            </a:r>
            <a:r>
              <a:rPr lang="cs-CZ" sz="2400" dirty="0" err="1" smtClean="0"/>
              <a:t>Dafné</a:t>
            </a:r>
            <a:r>
              <a:rPr lang="cs-CZ" sz="2400" dirty="0" smtClean="0"/>
              <a:t> odmítá lásku Apollóna (vavřín)</a:t>
            </a:r>
          </a:p>
          <a:p>
            <a:pPr marL="118872" indent="0">
              <a:buNone/>
            </a:pPr>
            <a:r>
              <a:rPr lang="cs-CZ" sz="2400" dirty="0" smtClean="0"/>
              <a:t>                pyšná </a:t>
            </a:r>
            <a:r>
              <a:rPr lang="cs-CZ" sz="2400" dirty="0" err="1" smtClean="0"/>
              <a:t>Niobé</a:t>
            </a:r>
            <a:r>
              <a:rPr lang="cs-CZ" sz="2400" dirty="0" smtClean="0"/>
              <a:t> (plačící kámen)</a:t>
            </a:r>
          </a:p>
          <a:p>
            <a:pPr marL="118872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věrní manželé </a:t>
            </a:r>
            <a:r>
              <a:rPr lang="cs-CZ" sz="2400" dirty="0" err="1" smtClean="0"/>
              <a:t>Filemon</a:t>
            </a:r>
            <a:r>
              <a:rPr lang="cs-CZ" sz="2400" dirty="0" smtClean="0"/>
              <a:t> a </a:t>
            </a:r>
            <a:r>
              <a:rPr lang="cs-CZ" sz="2400" dirty="0" err="1" smtClean="0"/>
              <a:t>Baucis</a:t>
            </a:r>
            <a:r>
              <a:rPr lang="cs-CZ" sz="2400" dirty="0" smtClean="0"/>
              <a:t> (splynou ve strom)</a:t>
            </a:r>
          </a:p>
          <a:p>
            <a:pPr marL="118872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Caesar (hvězda)</a:t>
            </a:r>
          </a:p>
          <a:p>
            <a:pPr marL="118872" indent="0">
              <a:buNone/>
            </a:pPr>
            <a:r>
              <a:rPr lang="cs-CZ" sz="2400" dirty="0" smtClean="0"/>
              <a:t> </a:t>
            </a:r>
          </a:p>
          <a:p>
            <a:r>
              <a:rPr lang="cs-CZ" sz="2400" b="1" dirty="0" smtClean="0"/>
              <a:t>pomíjivost lidského života, proměnlivost světa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23451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OVIDIUS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2276872"/>
            <a:ext cx="7787208" cy="4123928"/>
          </a:xfrm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r>
              <a:rPr lang="cs-CZ" sz="2400" dirty="0" smtClean="0"/>
              <a:t>na konci života ve vyhnanství – pobřeží Černého moře</a:t>
            </a:r>
          </a:p>
          <a:p>
            <a:pPr marL="118872" indent="0">
              <a:buNone/>
            </a:pPr>
            <a:r>
              <a:rPr lang="cs-CZ" sz="2400" dirty="0" smtClean="0"/>
              <a:t>     ⇒ stesk po domově</a:t>
            </a:r>
          </a:p>
          <a:p>
            <a:pPr marL="118872" indent="0">
              <a:buNone/>
            </a:pPr>
            <a:endParaRPr lang="cs-CZ" sz="2400" dirty="0" smtClean="0"/>
          </a:p>
          <a:p>
            <a:r>
              <a:rPr lang="cs-CZ" sz="2400" dirty="0" smtClean="0"/>
              <a:t>⇒ </a:t>
            </a:r>
            <a:r>
              <a:rPr lang="cs-CZ" sz="2400" b="1" dirty="0" smtClean="0">
                <a:solidFill>
                  <a:srgbClr val="C00000"/>
                </a:solidFill>
              </a:rPr>
              <a:t>Žalozpěvy</a:t>
            </a:r>
          </a:p>
          <a:p>
            <a:endParaRPr lang="cs-CZ" sz="2400" b="1" dirty="0" smtClean="0">
              <a:solidFill>
                <a:srgbClr val="C00000"/>
              </a:solidFill>
            </a:endParaRP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52472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 err="1" smtClean="0"/>
              <a:t>Quintus</a:t>
            </a:r>
            <a:r>
              <a:rPr lang="cs-CZ" dirty="0" smtClean="0"/>
              <a:t> </a:t>
            </a:r>
            <a:r>
              <a:rPr lang="cs-CZ" u="sng" dirty="0" smtClean="0"/>
              <a:t>HORATIUS</a:t>
            </a:r>
            <a:r>
              <a:rPr lang="cs-CZ" dirty="0" smtClean="0"/>
              <a:t> </a:t>
            </a:r>
            <a:r>
              <a:rPr lang="cs-CZ" dirty="0" err="1" smtClean="0"/>
              <a:t>Flaccus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(</a:t>
            </a:r>
            <a:r>
              <a:rPr lang="cs-CZ" sz="2400" b="1" dirty="0" smtClean="0"/>
              <a:t>65 – 8 př.n.l.)</a:t>
            </a:r>
          </a:p>
          <a:p>
            <a:endParaRPr lang="cs-CZ" sz="2400" b="1" dirty="0" smtClean="0"/>
          </a:p>
          <a:p>
            <a:r>
              <a:rPr lang="cs-CZ" sz="2400" dirty="0" smtClean="0"/>
              <a:t>básník</a:t>
            </a:r>
          </a:p>
          <a:p>
            <a:r>
              <a:rPr lang="cs-CZ" sz="2400" dirty="0" smtClean="0"/>
              <a:t>radosti a strasti soukromého</a:t>
            </a:r>
          </a:p>
          <a:p>
            <a:pPr marL="118872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života</a:t>
            </a:r>
          </a:p>
          <a:p>
            <a:endParaRPr lang="cs-CZ" sz="24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440118"/>
            <a:ext cx="2736304" cy="54178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51851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1600" dirty="0"/>
              <a:t>Sochorová Marie: </a:t>
            </a:r>
            <a:r>
              <a:rPr lang="cs-CZ" sz="1600" i="1" dirty="0"/>
              <a:t>Literatura v kostce pro SŠ</a:t>
            </a:r>
            <a:r>
              <a:rPr lang="cs-CZ" sz="1600" dirty="0"/>
              <a:t>, Fragment, 2007, ISBN 978-80-253-0652-9</a:t>
            </a:r>
          </a:p>
          <a:p>
            <a:r>
              <a:rPr lang="cs-CZ" sz="1600" dirty="0"/>
              <a:t>Hrabák Josef: </a:t>
            </a:r>
            <a:r>
              <a:rPr lang="cs-CZ" sz="1600" i="1" dirty="0"/>
              <a:t>Literatura pro 1.ročník středních škol</a:t>
            </a:r>
            <a:r>
              <a:rPr lang="cs-CZ" sz="1600" dirty="0"/>
              <a:t>, SPN, 1977, publikace č. </a:t>
            </a:r>
            <a:r>
              <a:rPr lang="cs-CZ" sz="1600" dirty="0" smtClean="0"/>
              <a:t>71-15-11</a:t>
            </a:r>
          </a:p>
          <a:p>
            <a:r>
              <a:rPr lang="cs-CZ" sz="1600" dirty="0"/>
              <a:t>Prokop Vladimír: </a:t>
            </a:r>
            <a:r>
              <a:rPr lang="cs-CZ" sz="1600" i="1" dirty="0"/>
              <a:t>Dějiny literatury od starověku do počátku 19.století</a:t>
            </a:r>
            <a:r>
              <a:rPr lang="cs-CZ" sz="1600" dirty="0"/>
              <a:t>, O.K.-Soft, 2003</a:t>
            </a:r>
          </a:p>
          <a:p>
            <a:endParaRPr lang="cs-CZ" sz="1600" dirty="0"/>
          </a:p>
          <a:p>
            <a:endParaRPr lang="cs-CZ" sz="1600" dirty="0" smtClean="0"/>
          </a:p>
          <a:p>
            <a:r>
              <a:rPr lang="it-IT" sz="1600" dirty="0" smtClean="0"/>
              <a:t>CRISTIANO64</a:t>
            </a:r>
            <a:r>
              <a:rPr lang="it-IT" sz="1600" dirty="0"/>
              <a:t>. </a:t>
            </a:r>
            <a:r>
              <a:rPr lang="it-IT" sz="1600" i="1" dirty="0"/>
              <a:t>Wikipedia.cz</a:t>
            </a:r>
            <a:r>
              <a:rPr lang="it-IT" sz="1600" dirty="0"/>
              <a:t> [online]. [cit. 26.11.2013]. Dostupný na WWW: </a:t>
            </a:r>
            <a:r>
              <a:rPr lang="it-IT" sz="1600" dirty="0">
                <a:hlinkClick r:id="rId2"/>
              </a:rPr>
              <a:t>http://cs.wikipedia.org/wiki/Soubor:Augusto_30aC_-_</a:t>
            </a:r>
            <a:r>
              <a:rPr lang="it-IT" sz="1600" dirty="0" smtClean="0">
                <a:hlinkClick r:id="rId2"/>
              </a:rPr>
              <a:t>6dC_55%25CS_jpg.JPG</a:t>
            </a:r>
            <a:endParaRPr lang="cs-CZ" sz="1600" dirty="0" smtClean="0"/>
          </a:p>
          <a:p>
            <a:r>
              <a:rPr lang="cs-CZ" sz="1600" dirty="0"/>
              <a:t>NIERMANN, </a:t>
            </a:r>
            <a:r>
              <a:rPr lang="cs-CZ" sz="1600" dirty="0" err="1"/>
              <a:t>Tiel</a:t>
            </a:r>
            <a:r>
              <a:rPr lang="cs-CZ" sz="1600" dirty="0"/>
              <a:t>. </a:t>
            </a:r>
            <a:r>
              <a:rPr lang="cs-CZ" sz="1600" i="1" dirty="0"/>
              <a:t>Wikipedia.cz</a:t>
            </a:r>
            <a:r>
              <a:rPr lang="cs-CZ" sz="1600" dirty="0"/>
              <a:t> [online]. [cit. 26.11.2013]. Dostupný na WWW: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cs.wikipedia.org/wiki/Soubor:Statue-Augustus.jpg</a:t>
            </a:r>
            <a:endParaRPr lang="cs-CZ" sz="1600" dirty="0" smtClean="0"/>
          </a:p>
          <a:p>
            <a:r>
              <a:rPr lang="it-IT" sz="1600" dirty="0"/>
              <a:t>CRISTIANO64. </a:t>
            </a:r>
            <a:r>
              <a:rPr lang="it-IT" sz="1600" i="1" dirty="0"/>
              <a:t>Wikipedia.cz</a:t>
            </a:r>
            <a:r>
              <a:rPr lang="it-IT" sz="1600" dirty="0"/>
              <a:t> [online]. [cit. 26.11.2013]. Dostupný na WWW: </a:t>
            </a:r>
            <a:r>
              <a:rPr lang="it-IT" sz="1600" dirty="0">
                <a:hlinkClick r:id="rId4"/>
              </a:rPr>
              <a:t>http://cs.wikipedia.org/wiki/Soubor:Tiberio_14_-_</a:t>
            </a:r>
            <a:r>
              <a:rPr lang="it-IT" sz="1600" dirty="0" smtClean="0">
                <a:hlinkClick r:id="rId4"/>
              </a:rPr>
              <a:t>37dC_jpg.jpg</a:t>
            </a:r>
            <a:endParaRPr lang="cs-CZ" sz="1600" dirty="0" smtClean="0"/>
          </a:p>
          <a:p>
            <a:r>
              <a:rPr lang="cs-CZ" sz="1600" dirty="0"/>
              <a:t>PEDERSEN, </a:t>
            </a:r>
            <a:r>
              <a:rPr lang="cs-CZ" sz="1600" dirty="0" err="1"/>
              <a:t>Gunar</a:t>
            </a:r>
            <a:r>
              <a:rPr lang="cs-CZ" sz="1600" dirty="0"/>
              <a:t> Bach. </a:t>
            </a:r>
            <a:r>
              <a:rPr lang="cs-CZ" sz="1600" i="1" dirty="0"/>
              <a:t>Wikipedia.cz</a:t>
            </a:r>
            <a:r>
              <a:rPr lang="cs-CZ" sz="1600" dirty="0"/>
              <a:t> [online]. [cit. 26.11.2013]. Dostupný na WWW: </a:t>
            </a: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cs.wikipedia.org/wiki/Soubor:Thorvaldsen_Cicero.jpg</a:t>
            </a:r>
            <a:endParaRPr lang="cs-CZ" sz="1600" dirty="0" smtClean="0"/>
          </a:p>
          <a:p>
            <a:r>
              <a:rPr lang="cs-CZ" sz="1600" dirty="0"/>
              <a:t>YONGE, Charlotte Mary. </a:t>
            </a:r>
            <a:r>
              <a:rPr lang="cs-CZ" sz="1600" i="1" dirty="0"/>
              <a:t>Wikipedia.cz</a:t>
            </a:r>
            <a:r>
              <a:rPr lang="cs-CZ" sz="1600" dirty="0"/>
              <a:t> [online]. [cit. 26.11.2013]. Dostupný na WWW: </a:t>
            </a: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cs.wikipedia.org/wiki/Soubor:Young_Folks%27_History_of_Rome_illus254.png</a:t>
            </a:r>
            <a:endParaRPr lang="cs-CZ" sz="1600" dirty="0" smtClean="0"/>
          </a:p>
          <a:p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www.spisovatele.cz/publius-vergilius-maro</a:t>
            </a:r>
            <a:endParaRPr lang="cs-CZ" sz="1600" dirty="0" smtClean="0"/>
          </a:p>
          <a:p>
            <a:r>
              <a:rPr lang="cs-CZ" sz="1600" dirty="0"/>
              <a:t>GABOR. </a:t>
            </a:r>
            <a:r>
              <a:rPr lang="cs-CZ" sz="1600" i="1" dirty="0"/>
              <a:t>Wikipedia.cz</a:t>
            </a:r>
            <a:r>
              <a:rPr lang="cs-CZ" sz="1600" dirty="0"/>
              <a:t> [online]. [cit. 26.11.2013]. Dostupný na WWW: </a:t>
            </a:r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cs.wikipedia.org/wiki/Soubor:Publius_Ovidius_Naso.jpg</a:t>
            </a:r>
            <a:endParaRPr lang="cs-CZ" sz="1600" dirty="0" smtClean="0"/>
          </a:p>
          <a:p>
            <a:r>
              <a:rPr lang="cs-CZ" sz="1600" dirty="0"/>
              <a:t>GABOR. </a:t>
            </a:r>
            <a:r>
              <a:rPr lang="cs-CZ" sz="1600" i="1" dirty="0"/>
              <a:t>Wikipedia.cz</a:t>
            </a:r>
            <a:r>
              <a:rPr lang="cs-CZ" sz="1600" dirty="0"/>
              <a:t> [online]. [cit. 26.11.2013]. Dostupný na WWW: </a:t>
            </a:r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cs.wikipedia.org/wiki/Soubor:Quintus_Horatius_Flaccus.jpg</a:t>
            </a:r>
            <a:endParaRPr lang="cs-CZ" sz="16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0254621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dul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265</TotalTime>
  <Words>699</Words>
  <Application>Microsoft Office PowerPoint</Application>
  <PresentationFormat>Předvádění na obrazovce (4:3)</PresentationFormat>
  <Paragraphs>159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Motiv systému Office</vt:lpstr>
      <vt:lpstr>Modul</vt:lpstr>
      <vt:lpstr>Prezentace aplikace PowerPoint</vt:lpstr>
      <vt:lpstr>ŘÍMSKÁ LITERATURA 2</vt:lpstr>
      <vt:lpstr>  2. klasické období (zlatý věk)</vt:lpstr>
      <vt:lpstr>Rozsah římské říše za Augusta; žlutá barva znázorňuje území říše v roce 31 př.n.l., různé odstíny zelené představují země dobyté za Augusta a růžová klientská království</vt:lpstr>
      <vt:lpstr>  2. klasické období (zlatý věk)</vt:lpstr>
      <vt:lpstr>Prezentace aplikace PowerPoint</vt:lpstr>
      <vt:lpstr>Římská říše v letech 14 až 37</vt:lpstr>
      <vt:lpstr>Marcus Tullius CICERO </vt:lpstr>
      <vt:lpstr>Gaius Julius CAESAR</vt:lpstr>
      <vt:lpstr>  Gaius Julius CAESAR</vt:lpstr>
      <vt:lpstr>Publius VERGILIUS Maro </vt:lpstr>
      <vt:lpstr>VERGILIUS</vt:lpstr>
      <vt:lpstr>  VERGILIUS</vt:lpstr>
      <vt:lpstr>  Publius OVIDIUS Naso </vt:lpstr>
      <vt:lpstr>  OVIDIUS</vt:lpstr>
      <vt:lpstr>  OVIDIUS</vt:lpstr>
      <vt:lpstr> Quintus HORATIUS Flaccus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UZIVATEL</cp:lastModifiedBy>
  <cp:revision>36</cp:revision>
  <dcterms:created xsi:type="dcterms:W3CDTF">2013-08-21T09:38:17Z</dcterms:created>
  <dcterms:modified xsi:type="dcterms:W3CDTF">2014-01-05T18:59:30Z</dcterms:modified>
</cp:coreProperties>
</file>