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1"/>
  </p:notesMasterIdLst>
  <p:sldIdLst>
    <p:sldId id="257" r:id="rId2"/>
    <p:sldId id="312" r:id="rId3"/>
    <p:sldId id="295" r:id="rId4"/>
    <p:sldId id="273" r:id="rId5"/>
    <p:sldId id="294" r:id="rId6"/>
    <p:sldId id="281" r:id="rId7"/>
    <p:sldId id="285" r:id="rId8"/>
    <p:sldId id="306" r:id="rId9"/>
    <p:sldId id="308" r:id="rId10"/>
    <p:sldId id="309" r:id="rId11"/>
    <p:sldId id="310" r:id="rId12"/>
    <p:sldId id="311" r:id="rId13"/>
    <p:sldId id="259" r:id="rId14"/>
    <p:sldId id="279" r:id="rId15"/>
    <p:sldId id="287" r:id="rId16"/>
    <p:sldId id="299" r:id="rId17"/>
    <p:sldId id="274" r:id="rId18"/>
    <p:sldId id="275" r:id="rId19"/>
    <p:sldId id="276" r:id="rId20"/>
    <p:sldId id="277" r:id="rId21"/>
    <p:sldId id="278" r:id="rId22"/>
    <p:sldId id="262" r:id="rId23"/>
    <p:sldId id="284" r:id="rId24"/>
    <p:sldId id="280" r:id="rId25"/>
    <p:sldId id="282" r:id="rId26"/>
    <p:sldId id="283" r:id="rId27"/>
    <p:sldId id="302" r:id="rId28"/>
    <p:sldId id="300" r:id="rId29"/>
    <p:sldId id="288" r:id="rId30"/>
    <p:sldId id="289" r:id="rId31"/>
    <p:sldId id="290" r:id="rId32"/>
    <p:sldId id="296" r:id="rId33"/>
    <p:sldId id="297" r:id="rId34"/>
    <p:sldId id="303" r:id="rId35"/>
    <p:sldId id="305" r:id="rId36"/>
    <p:sldId id="307" r:id="rId37"/>
    <p:sldId id="291" r:id="rId38"/>
    <p:sldId id="292" r:id="rId39"/>
    <p:sldId id="293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FE77D"/>
    <a:srgbClr val="FAC79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993" autoAdjust="0"/>
  </p:normalViewPr>
  <p:slideViewPr>
    <p:cSldViewPr>
      <p:cViewPr varScale="1">
        <p:scale>
          <a:sx n="75" d="100"/>
          <a:sy n="7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C5FD5A-CFFA-4E90-8DC2-29ABFCAC7C3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5A0D40-36EA-4477-98E3-CEB5026C2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A0D40-36EA-4477-98E3-CEB5026C21D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A0D40-36EA-4477-98E3-CEB5026C21D4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A0D40-36EA-4477-98E3-CEB5026C21D4}" type="slidenum">
              <a:rPr lang="cs-CZ" smtClean="0"/>
              <a:pPr/>
              <a:t>31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A0D40-36EA-4477-98E3-CEB5026C21D4}" type="slidenum">
              <a:rPr lang="cs-CZ" smtClean="0"/>
              <a:pPr/>
              <a:t>34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53A9E-A4AA-4C3E-8076-414AF25D95E7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845B2-CEEF-45DB-93A8-B908BFC20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53A9E-A4AA-4C3E-8076-414AF25D95E7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845B2-CEEF-45DB-93A8-B908BFC20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53A9E-A4AA-4C3E-8076-414AF25D95E7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845B2-CEEF-45DB-93A8-B908BFC20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53A9E-A4AA-4C3E-8076-414AF25D95E7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845B2-CEEF-45DB-93A8-B908BFC20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53A9E-A4AA-4C3E-8076-414AF25D95E7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845B2-CEEF-45DB-93A8-B908BFC20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53A9E-A4AA-4C3E-8076-414AF25D95E7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845B2-CEEF-45DB-93A8-B908BFC20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53A9E-A4AA-4C3E-8076-414AF25D95E7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845B2-CEEF-45DB-93A8-B908BFC20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53A9E-A4AA-4C3E-8076-414AF25D95E7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845B2-CEEF-45DB-93A8-B908BFC20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53A9E-A4AA-4C3E-8076-414AF25D95E7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845B2-CEEF-45DB-93A8-B908BFC20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53A9E-A4AA-4C3E-8076-414AF25D95E7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845B2-CEEF-45DB-93A8-B908BFC20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53A9E-A4AA-4C3E-8076-414AF25D95E7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845B2-CEEF-45DB-93A8-B908BFC20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53A9E-A4AA-4C3E-8076-414AF25D95E7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6845B2-CEEF-45DB-93A8-B908BFC20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7" Type="http://schemas.openxmlformats.org/officeDocument/2006/relationships/slide" Target="slide2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7.xml"/><Relationship Id="rId5" Type="http://schemas.openxmlformats.org/officeDocument/2006/relationships/slide" Target="slide20.xml"/><Relationship Id="rId4" Type="http://schemas.openxmlformats.org/officeDocument/2006/relationships/slide" Target="slide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8.xml"/><Relationship Id="rId2" Type="http://schemas.openxmlformats.org/officeDocument/2006/relationships/slide" Target="slide37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32.xml"/><Relationship Id="rId3" Type="http://schemas.openxmlformats.org/officeDocument/2006/relationships/slide" Target="slide24.xml"/><Relationship Id="rId7" Type="http://schemas.openxmlformats.org/officeDocument/2006/relationships/slide" Target="slide29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7.xml"/><Relationship Id="rId5" Type="http://schemas.openxmlformats.org/officeDocument/2006/relationships/slide" Target="slide26.xml"/><Relationship Id="rId4" Type="http://schemas.openxmlformats.org/officeDocument/2006/relationships/slide" Target="slide25.xml"/><Relationship Id="rId9" Type="http://schemas.openxmlformats.org/officeDocument/2006/relationships/slide" Target="slide3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slide" Target="slide30.xml"/><Relationship Id="rId1" Type="http://schemas.openxmlformats.org/officeDocument/2006/relationships/slideLayout" Target="../slideLayouts/slideLayout2.xml"/><Relationship Id="rId5" Type="http://schemas.openxmlformats.org/officeDocument/2006/relationships/slide" Target="slide22.xml"/><Relationship Id="rId4" Type="http://schemas.openxmlformats.org/officeDocument/2006/relationships/slide" Target="slide3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ohenjodaro_Sindh.jpeg" TargetMode="External"/><Relationship Id="rId2" Type="http://schemas.openxmlformats.org/officeDocument/2006/relationships/hyperlink" Target="http://commons.wikimedia.org/wiki/File:Aleksander-d-store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hakravatin.JPG" TargetMode="External"/><Relationship Id="rId2" Type="http://schemas.openxmlformats.org/officeDocument/2006/relationships/hyperlink" Target="http://upload.wikimedia.org/wikipedia/commons/d/d1/Reclining_Buddha_at_cave_no._26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Maurjovsk%C3%A1_%C5%99%C3%AD%C5%A1e.pn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Buddha_in_Sarnath_Museum_(Dhammajak_Mutra).jpg" TargetMode="External"/><Relationship Id="rId7" Type="http://schemas.openxmlformats.org/officeDocument/2006/relationships/hyperlink" Target="http://commons.wikimedia.org/wiki/File:Ellora_Cave16.JPG?uselang=cs" TargetMode="External"/><Relationship Id="rId2" Type="http://schemas.openxmlformats.org/officeDocument/2006/relationships/hyperlink" Target="http://commons.wikimedia.org/wiki/File:Shiva_dansant_Guimet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orning_view_of_the_Taj_Mahal,_Agra,_Uttar_Pradesh,_India.jpg" TargetMode="External"/><Relationship Id="rId5" Type="http://schemas.openxmlformats.org/officeDocument/2006/relationships/hyperlink" Target="http://upload.wikimedia.org/wikipedia/commons/2/28/RedFortAgra-20080211-1.jpg" TargetMode="External"/><Relationship Id="rId4" Type="http://schemas.openxmlformats.org/officeDocument/2006/relationships/hyperlink" Target="http://cs.wikipedia.org/wiki/Soubor:Bodhi_Ajanta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janta_Padmapani.jpg?uselang=cs" TargetMode="External"/><Relationship Id="rId2" Type="http://schemas.openxmlformats.org/officeDocument/2006/relationships/hyperlink" Target="http://commons.wikimedia.org/wiki/File:Ellora_cave_12.JPG?uselang=cs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5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5090715"/>
              </p:ext>
            </p:extLst>
          </p:nvPr>
        </p:nvGraphicFramePr>
        <p:xfrm>
          <a:off x="614363" y="2816225"/>
          <a:ext cx="8137525" cy="29670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8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Gymnázium</a:t>
                      </a:r>
                      <a:r>
                        <a:rPr lang="cs-CZ" sz="1800" baseline="0" dirty="0" smtClean="0"/>
                        <a:t> Lovosice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Radmila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Vorasická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64011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5C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_06_Indické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umění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TÉMA: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 umění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/1.5.00/34.1073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22.12.2013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slouží jako osnova výkladu učitele, podklad k tvorbě zápisků žáka, pro utřídění a strukturaci poznatků.</a:t>
            </a:r>
          </a:p>
          <a:p>
            <a:r>
              <a:rPr lang="cs-CZ" dirty="0" smtClean="0"/>
              <a:t>Interaktivní odkazy jsou funkční i bez on-line připojení, kliknutím na obrázek se vrátíte zpět do prezentace.</a:t>
            </a:r>
          </a:p>
          <a:p>
            <a:r>
              <a:rPr lang="cs-CZ" dirty="0" smtClean="0"/>
              <a:t>K některým obrázkům je formou animace připojen text.</a:t>
            </a:r>
          </a:p>
          <a:p>
            <a:r>
              <a:rPr lang="cs-CZ" dirty="0" smtClean="0"/>
              <a:t>Materiál je zakončen krátkým testem – správné odpovědi se zabarví zeleně, špatné červeně - a poznávací soutěží.</a:t>
            </a:r>
          </a:p>
          <a:p>
            <a:r>
              <a:rPr lang="cs-CZ" dirty="0" smtClean="0"/>
              <a:t>Podporuje mezipředmětové vztahy (výtvarná výchova, český jazyk, dějepis, zeměpis).</a:t>
            </a:r>
          </a:p>
          <a:p>
            <a:r>
              <a:rPr lang="cs-CZ" dirty="0" smtClean="0"/>
              <a:t>Je primárně určen pro předmět výtvarná výchova v </a:t>
            </a:r>
            <a:r>
              <a:rPr lang="cs-CZ" dirty="0" err="1" smtClean="0"/>
              <a:t>1.ročníku</a:t>
            </a:r>
            <a:r>
              <a:rPr lang="cs-CZ" dirty="0" smtClean="0"/>
              <a:t> gymnázia a kvintě.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Indické umění</a:t>
            </a:r>
            <a:endParaRPr lang="cs-CZ" dirty="0"/>
          </a:p>
        </p:txBody>
      </p:sp>
      <p:pic>
        <p:nvPicPr>
          <p:cNvPr id="4" name="Zástupný symbol pro obsah 3" descr="800px-Reclining_Buddha_at_cave_no._2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556792"/>
            <a:ext cx="6552728" cy="41764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dirty="0" smtClean="0"/>
              <a:t>Z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Povodí Indu - 3. tis. př.n.l. - zemědělská civilizace  –  </a:t>
            </a:r>
            <a:r>
              <a:rPr lang="cs-CZ" sz="3800" b="1" dirty="0" err="1" smtClean="0"/>
              <a:t>Harappská</a:t>
            </a:r>
            <a:r>
              <a:rPr lang="cs-CZ" sz="3800" b="1" dirty="0" smtClean="0"/>
              <a:t> kultura</a:t>
            </a:r>
          </a:p>
          <a:p>
            <a:r>
              <a:rPr lang="cs-CZ" dirty="0" smtClean="0"/>
              <a:t>Centrum </a:t>
            </a:r>
            <a:r>
              <a:rPr lang="cs-CZ" dirty="0" err="1" smtClean="0">
                <a:hlinkClick r:id="rId3" action="ppaction://hlinksldjump"/>
              </a:rPr>
              <a:t>Mohendžodaro</a:t>
            </a:r>
            <a:r>
              <a:rPr lang="cs-CZ" dirty="0" smtClean="0">
                <a:hlinkClick r:id="rId3" action="ppaction://hlinksldjump"/>
              </a:rPr>
              <a:t>, </a:t>
            </a:r>
            <a:r>
              <a:rPr lang="cs-CZ" dirty="0" err="1" smtClean="0">
                <a:hlinkClick r:id="rId3" action="ppaction://hlinksldjump"/>
              </a:rPr>
              <a:t>Harappa</a:t>
            </a:r>
            <a:r>
              <a:rPr lang="cs-CZ" dirty="0" smtClean="0"/>
              <a:t> </a:t>
            </a:r>
          </a:p>
          <a:p>
            <a:r>
              <a:rPr lang="cs-CZ" dirty="0" smtClean="0"/>
              <a:t>Obyvatelé zemědělci, odlévají měď a bronz (metoda lití do ztraceného vosku)</a:t>
            </a:r>
          </a:p>
          <a:p>
            <a:r>
              <a:rPr lang="cs-CZ" dirty="0" smtClean="0"/>
              <a:t>Zachovány pozůstatky městských staveb, </a:t>
            </a:r>
            <a:r>
              <a:rPr lang="cs-CZ" dirty="0" smtClean="0">
                <a:hlinkClick r:id="rId4" action="ppaction://hlinksldjump"/>
              </a:rPr>
              <a:t>terakotové sošky</a:t>
            </a:r>
            <a:r>
              <a:rPr lang="cs-CZ" dirty="0" smtClean="0"/>
              <a:t>, </a:t>
            </a:r>
            <a:r>
              <a:rPr lang="cs-CZ" dirty="0" smtClean="0">
                <a:hlinkClick r:id="rId5" action="ppaction://hlinksldjump"/>
              </a:rPr>
              <a:t>pečetidla z mastku a slonoviny </a:t>
            </a:r>
            <a:r>
              <a:rPr lang="cs-CZ" dirty="0" smtClean="0"/>
              <a:t>– písmo – dosud nerozluštěno</a:t>
            </a:r>
          </a:p>
          <a:p>
            <a:r>
              <a:rPr lang="cs-CZ" dirty="0" smtClean="0"/>
              <a:t>Dobyvatelé – 1500 př.n.l. </a:t>
            </a:r>
            <a:r>
              <a:rPr lang="cs-CZ" b="1" dirty="0" smtClean="0"/>
              <a:t>– </a:t>
            </a:r>
            <a:r>
              <a:rPr lang="cs-CZ" b="1" dirty="0" err="1" smtClean="0"/>
              <a:t>Árjové</a:t>
            </a:r>
            <a:endParaRPr lang="cs-CZ" b="1" dirty="0" smtClean="0"/>
          </a:p>
          <a:p>
            <a:r>
              <a:rPr lang="cs-CZ" dirty="0" smtClean="0"/>
              <a:t>326-325 př.n.l. – </a:t>
            </a:r>
            <a:r>
              <a:rPr lang="cs-CZ" sz="3800" b="1" dirty="0" smtClean="0">
                <a:hlinkClick r:id="rId6" action="ppaction://hlinksldjump"/>
              </a:rPr>
              <a:t>Alexandr Veliký</a:t>
            </a:r>
            <a:endParaRPr lang="cs-CZ" sz="3800" b="1" dirty="0" smtClean="0"/>
          </a:p>
          <a:p>
            <a:r>
              <a:rPr lang="cs-CZ" sz="3300" dirty="0" smtClean="0"/>
              <a:t>320 př.n.l. - </a:t>
            </a:r>
            <a:r>
              <a:rPr lang="cs-CZ" sz="3800" b="1" dirty="0" err="1" smtClean="0">
                <a:hlinkClick r:id="rId7" action="ppaction://hlinksldjump"/>
              </a:rPr>
              <a:t>Maurjové</a:t>
            </a:r>
            <a:r>
              <a:rPr lang="cs-CZ" sz="3800" b="1" dirty="0" smtClean="0">
                <a:hlinkClick r:id="rId7" action="ppaction://hlinksldjump"/>
              </a:rPr>
              <a:t> – </a:t>
            </a:r>
            <a:r>
              <a:rPr lang="cs-CZ" sz="3800" b="1" dirty="0" err="1" smtClean="0">
                <a:hlinkClick r:id="rId7" action="ppaction://hlinksldjump"/>
              </a:rPr>
              <a:t>Ašóka</a:t>
            </a:r>
            <a:r>
              <a:rPr lang="cs-CZ" dirty="0" smtClean="0"/>
              <a:t>-  významný panovník -přijal buddhismus</a:t>
            </a:r>
          </a:p>
          <a:p>
            <a:r>
              <a:rPr lang="cs-CZ" dirty="0" smtClean="0"/>
              <a:t>První všeindická říše- hl. město – </a:t>
            </a:r>
            <a:r>
              <a:rPr lang="cs-CZ" dirty="0" err="1" smtClean="0"/>
              <a:t>Patáliputra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Náboženství a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/>
          </a:bodyPr>
          <a:lstStyle/>
          <a:p>
            <a:r>
              <a:rPr lang="cs-CZ" dirty="0" smtClean="0"/>
              <a:t>Umění spojeno s náboženstvím</a:t>
            </a:r>
          </a:p>
          <a:p>
            <a:r>
              <a:rPr lang="cs-CZ" b="1" dirty="0" err="1" smtClean="0">
                <a:hlinkClick r:id="rId2" action="ppaction://hlinksldjump"/>
              </a:rPr>
              <a:t>Védismus</a:t>
            </a:r>
            <a:r>
              <a:rPr lang="cs-CZ" b="1" dirty="0" smtClean="0">
                <a:hlinkClick r:id="rId2" action="ppaction://hlinksldjump"/>
              </a:rPr>
              <a:t>, </a:t>
            </a:r>
            <a:r>
              <a:rPr lang="cs-CZ" b="1" dirty="0" err="1" smtClean="0">
                <a:hlinkClick r:id="rId2" action="ppaction://hlinksldjump"/>
              </a:rPr>
              <a:t>bráhmánismus</a:t>
            </a:r>
            <a:endParaRPr lang="cs-CZ" b="1" dirty="0" smtClean="0"/>
          </a:p>
          <a:p>
            <a:r>
              <a:rPr lang="cs-CZ" b="1" dirty="0" smtClean="0">
                <a:hlinkClick r:id="rId3" action="ppaction://hlinksldjump"/>
              </a:rPr>
              <a:t>Hinduismus</a:t>
            </a:r>
            <a:endParaRPr lang="cs-CZ" b="1" dirty="0" smtClean="0"/>
          </a:p>
          <a:p>
            <a:r>
              <a:rPr lang="cs-CZ" b="1" dirty="0" smtClean="0">
                <a:hlinkClick r:id="rId4" action="ppaction://hlinksldjump"/>
              </a:rPr>
              <a:t>Buddhismus</a:t>
            </a:r>
            <a:endParaRPr lang="cs-CZ" b="1" dirty="0" smtClean="0"/>
          </a:p>
          <a:p>
            <a:r>
              <a:rPr lang="cs-CZ" dirty="0" smtClean="0"/>
              <a:t>1196 – muslimové porážejí poslední buddhistické vladaře – rozvoj výstavby chrámů </a:t>
            </a:r>
          </a:p>
          <a:p>
            <a:r>
              <a:rPr lang="cs-CZ" sz="3800" b="1" dirty="0" smtClean="0"/>
              <a:t>Vliv islámu </a:t>
            </a:r>
            <a:r>
              <a:rPr lang="cs-CZ" dirty="0" smtClean="0"/>
              <a:t>-  oblouky, minarety, baňaté kopule, kaligrafie, arabesky, geometrické vzory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 fontScale="25000" lnSpcReduction="20000"/>
          </a:bodyPr>
          <a:lstStyle/>
          <a:p>
            <a:r>
              <a:rPr lang="cs-CZ" sz="12800" b="1" dirty="0" smtClean="0"/>
              <a:t> </a:t>
            </a:r>
            <a:r>
              <a:rPr lang="cs-CZ" sz="12800" b="1" dirty="0" smtClean="0">
                <a:hlinkClick r:id="rId2" action="ppaction://hlinksldjump"/>
              </a:rPr>
              <a:t>stúpa</a:t>
            </a:r>
            <a:r>
              <a:rPr lang="cs-CZ" sz="12800" b="1" dirty="0" smtClean="0"/>
              <a:t> </a:t>
            </a:r>
            <a:r>
              <a:rPr lang="cs-CZ" sz="12800" dirty="0" smtClean="0"/>
              <a:t>– buddhismus –  chrámy znázorňují vesmír - často schránka na relikvie – kopule na čtvercové základně obehnaná dekorativním zábradlím  obklopená zdí – hory ohraničující pozemský svět – vodní nádrže – symbol oceánů – brány na čtyřech světových stranách - </a:t>
            </a:r>
            <a:r>
              <a:rPr lang="cs-CZ" sz="12800" dirty="0" err="1" smtClean="0">
                <a:hlinkClick r:id="rId3" action="ppaction://hlinksldjump"/>
              </a:rPr>
              <a:t>Sánčí</a:t>
            </a:r>
            <a:r>
              <a:rPr lang="cs-CZ" sz="12800" dirty="0" smtClean="0"/>
              <a:t> – 272 – 233 př.n.l.</a:t>
            </a:r>
          </a:p>
          <a:p>
            <a:r>
              <a:rPr lang="cs-CZ" sz="12800" dirty="0" smtClean="0">
                <a:hlinkClick r:id="rId4" action="ppaction://hlinksldjump"/>
              </a:rPr>
              <a:t>Umělé jeskyně </a:t>
            </a:r>
            <a:r>
              <a:rPr lang="cs-CZ" sz="12800" dirty="0" smtClean="0"/>
              <a:t>– chrámy, svatyně a obydlí pro mnichy 	 </a:t>
            </a:r>
            <a:r>
              <a:rPr lang="cs-CZ" sz="12800" dirty="0" err="1" smtClean="0">
                <a:hlinkClick r:id="rId5" action="ppaction://hlinksldjump"/>
              </a:rPr>
              <a:t>Adžanta</a:t>
            </a:r>
            <a:r>
              <a:rPr lang="cs-CZ" sz="12800" dirty="0" smtClean="0"/>
              <a:t>, </a:t>
            </a:r>
            <a:r>
              <a:rPr lang="cs-CZ" sz="12800" dirty="0" err="1" smtClean="0">
                <a:hlinkClick r:id="rId6" action="ppaction://hlinksldjump"/>
              </a:rPr>
              <a:t>Ellóra</a:t>
            </a:r>
            <a:endParaRPr lang="cs-CZ" sz="12800" dirty="0" smtClean="0"/>
          </a:p>
          <a:p>
            <a:r>
              <a:rPr lang="cs-CZ" sz="12800" dirty="0" err="1" smtClean="0">
                <a:hlinkClick r:id="rId7" action="ppaction://hlinksldjump"/>
              </a:rPr>
              <a:t>Khandaríjamahadévův</a:t>
            </a:r>
            <a:r>
              <a:rPr lang="cs-CZ" sz="12800" dirty="0" smtClean="0">
                <a:hlinkClick r:id="rId7" action="ppaction://hlinksldjump"/>
              </a:rPr>
              <a:t> chrám </a:t>
            </a:r>
            <a:r>
              <a:rPr lang="cs-CZ" sz="12800" dirty="0" smtClean="0"/>
              <a:t>– 10. - 12. stol. n.l. - hinduismus</a:t>
            </a:r>
          </a:p>
          <a:p>
            <a:r>
              <a:rPr lang="cs-CZ" sz="12800" dirty="0" err="1" smtClean="0">
                <a:hlinkClick r:id="rId8" action="ppaction://hlinksldjump"/>
              </a:rPr>
              <a:t>Ágra</a:t>
            </a:r>
            <a:r>
              <a:rPr lang="cs-CZ" sz="12800" dirty="0" smtClean="0">
                <a:hlinkClick r:id="rId8" action="ppaction://hlinksldjump"/>
              </a:rPr>
              <a:t> - Červená pevnost </a:t>
            </a:r>
            <a:r>
              <a:rPr lang="cs-CZ" sz="12800" dirty="0" smtClean="0"/>
              <a:t>– vliv islámu</a:t>
            </a:r>
          </a:p>
          <a:p>
            <a:r>
              <a:rPr lang="cs-CZ" sz="12800" dirty="0" smtClean="0"/>
              <a:t>Hrobky – </a:t>
            </a:r>
            <a:r>
              <a:rPr lang="cs-CZ" sz="12800" dirty="0" err="1" smtClean="0">
                <a:hlinkClick r:id="rId9" action="ppaction://hlinksldjump"/>
              </a:rPr>
              <a:t>Tádž</a:t>
            </a:r>
            <a:r>
              <a:rPr lang="cs-CZ" sz="12800" dirty="0" smtClean="0">
                <a:hlinkClick r:id="rId9" action="ppaction://hlinksldjump"/>
              </a:rPr>
              <a:t> </a:t>
            </a:r>
            <a:r>
              <a:rPr lang="cs-CZ" sz="12800" dirty="0" err="1" smtClean="0">
                <a:hlinkClick r:id="rId9" action="ppaction://hlinksldjump"/>
              </a:rPr>
              <a:t>Mahal</a:t>
            </a:r>
            <a:endParaRPr lang="cs-CZ" sz="12800" dirty="0" smtClean="0"/>
          </a:p>
          <a:p>
            <a:endParaRPr lang="cs-CZ" sz="11200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Podstatnou úlohu hraje</a:t>
            </a:r>
            <a:r>
              <a:rPr lang="cs-CZ" b="1" dirty="0" smtClean="0">
                <a:hlinkClick r:id="rId2" action="ppaction://hlinksldjump"/>
              </a:rPr>
              <a:t> reliéf</a:t>
            </a:r>
            <a:endParaRPr lang="cs-CZ" b="1" dirty="0" smtClean="0"/>
          </a:p>
          <a:p>
            <a:r>
              <a:rPr lang="cs-CZ" dirty="0" smtClean="0">
                <a:hlinkClick r:id="rId3" action="ppaction://hlinksldjump"/>
              </a:rPr>
              <a:t>Náboženské náměty</a:t>
            </a:r>
            <a:r>
              <a:rPr lang="cs-CZ" dirty="0" smtClean="0"/>
              <a:t>, ze všedního života, legendy a eposy</a:t>
            </a:r>
          </a:p>
          <a:p>
            <a:pPr>
              <a:buNone/>
            </a:pPr>
            <a:r>
              <a:rPr lang="cs-CZ" dirty="0" smtClean="0"/>
              <a:t>    Idealizace, krásní mladí lidé</a:t>
            </a:r>
          </a:p>
          <a:p>
            <a:pPr>
              <a:buNone/>
            </a:pPr>
            <a:r>
              <a:rPr lang="cs-CZ" dirty="0" smtClean="0"/>
              <a:t>	Vyvážená symbolická gesta</a:t>
            </a:r>
          </a:p>
          <a:p>
            <a:r>
              <a:rPr lang="cs-CZ" dirty="0" smtClean="0">
                <a:hlinkClick r:id="rId4" action="ppaction://hlinksldjump"/>
              </a:rPr>
              <a:t>Sochy Buddhy </a:t>
            </a:r>
            <a:r>
              <a:rPr lang="cs-CZ" dirty="0" smtClean="0"/>
              <a:t>– od 1. století n.l.</a:t>
            </a:r>
          </a:p>
          <a:p>
            <a:r>
              <a:rPr lang="cs-CZ" dirty="0" smtClean="0"/>
              <a:t>bronzové sochy  - </a:t>
            </a:r>
            <a:r>
              <a:rPr lang="cs-CZ" dirty="0" smtClean="0">
                <a:hlinkClick r:id="rId5" action="ppaction://hlinksldjump"/>
              </a:rPr>
              <a:t>Šiva </a:t>
            </a:r>
            <a:r>
              <a:rPr lang="cs-CZ" dirty="0" err="1" smtClean="0">
                <a:hlinkClick r:id="rId5" action="ppaction://hlinksldjump"/>
              </a:rPr>
              <a:t>Natarádža</a:t>
            </a:r>
            <a:r>
              <a:rPr lang="cs-CZ" dirty="0" smtClean="0">
                <a:hlinkClick r:id="rId5" action="ppaction://hlinksldjump"/>
              </a:rPr>
              <a:t> </a:t>
            </a:r>
            <a:r>
              <a:rPr lang="cs-CZ" dirty="0" smtClean="0"/>
              <a:t>– vesmírný tanečník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První umělecké projevy – </a:t>
            </a:r>
            <a:r>
              <a:rPr lang="cs-CZ" dirty="0" smtClean="0">
                <a:hlinkClick r:id="rId2" action="ppaction://hlinksldjump"/>
              </a:rPr>
              <a:t>jeskynní malby </a:t>
            </a:r>
            <a:r>
              <a:rPr lang="cs-CZ" dirty="0" smtClean="0"/>
              <a:t>–nejstarší vznikají asi před 10 000 lety</a:t>
            </a:r>
          </a:p>
          <a:p>
            <a:r>
              <a:rPr lang="cs-CZ" dirty="0" smtClean="0"/>
              <a:t>Výzdoba svatyní, desek, svitků, </a:t>
            </a:r>
            <a:r>
              <a:rPr lang="cs-CZ" dirty="0" smtClean="0">
                <a:hlinkClick r:id="rId3" action="ppaction://hlinksldjump"/>
              </a:rPr>
              <a:t>rukopisů</a:t>
            </a:r>
            <a:endParaRPr lang="cs-CZ" dirty="0" smtClean="0"/>
          </a:p>
          <a:p>
            <a:r>
              <a:rPr lang="cs-CZ" dirty="0" smtClean="0"/>
              <a:t>Zachovány jen zlomky </a:t>
            </a:r>
          </a:p>
          <a:p>
            <a:r>
              <a:rPr lang="cs-CZ" dirty="0" smtClean="0">
                <a:hlinkClick r:id="rId2" action="ppaction://hlinksldjump"/>
              </a:rPr>
              <a:t>Nástěnné malířství </a:t>
            </a:r>
            <a:r>
              <a:rPr lang="cs-CZ" dirty="0" smtClean="0"/>
              <a:t>– </a:t>
            </a:r>
            <a:r>
              <a:rPr lang="cs-CZ" dirty="0" err="1" smtClean="0"/>
              <a:t>Adžanta</a:t>
            </a:r>
            <a:endParaRPr lang="cs-CZ" dirty="0" smtClean="0"/>
          </a:p>
          <a:p>
            <a:r>
              <a:rPr lang="cs-CZ" dirty="0" smtClean="0">
                <a:hlinkClick r:id="rId4" action="ppaction://hlinksldjump"/>
              </a:rPr>
              <a:t>Miniatury</a:t>
            </a:r>
            <a:r>
              <a:rPr lang="cs-CZ" dirty="0" smtClean="0"/>
              <a:t> – nový impuls dali </a:t>
            </a:r>
            <a:r>
              <a:rPr lang="cs-CZ" dirty="0" err="1" smtClean="0"/>
              <a:t>Mughalové</a:t>
            </a:r>
            <a:endParaRPr lang="cs-CZ" dirty="0" smtClean="0"/>
          </a:p>
          <a:p>
            <a:r>
              <a:rPr lang="cs-CZ" dirty="0" smtClean="0"/>
              <a:t>Umělecké řemeslo – zpracování zlata, stříbra, mědi, bronzu, </a:t>
            </a:r>
            <a:r>
              <a:rPr lang="cs-CZ" dirty="0" err="1" smtClean="0"/>
              <a:t>stearitu</a:t>
            </a:r>
            <a:r>
              <a:rPr lang="cs-CZ" dirty="0" smtClean="0"/>
              <a:t>, polodrahokamů, slonoviny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Označte správná a nesprávná tvrzení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Nálezy  z </a:t>
            </a:r>
            <a:r>
              <a:rPr lang="cs-CZ" dirty="0" err="1" smtClean="0"/>
              <a:t>harappské</a:t>
            </a:r>
            <a:r>
              <a:rPr lang="cs-CZ" dirty="0" smtClean="0"/>
              <a:t> kultury pocházejí asi z 3. tisíciletí př.n.l.</a:t>
            </a:r>
          </a:p>
          <a:p>
            <a:r>
              <a:rPr lang="cs-CZ" dirty="0" smtClean="0"/>
              <a:t>Základní </a:t>
            </a:r>
            <a:r>
              <a:rPr lang="cs-CZ" dirty="0" err="1" smtClean="0"/>
              <a:t>budhistické</a:t>
            </a:r>
            <a:r>
              <a:rPr lang="cs-CZ" dirty="0" smtClean="0"/>
              <a:t> náboženské stavby se nazývají </a:t>
            </a:r>
            <a:r>
              <a:rPr lang="cs-CZ" i="1" dirty="0" err="1" smtClean="0"/>
              <a:t>mithuny</a:t>
            </a:r>
            <a:endParaRPr lang="cs-CZ" i="1" dirty="0" smtClean="0"/>
          </a:p>
          <a:p>
            <a:r>
              <a:rPr lang="cs-CZ" i="1" dirty="0" err="1" smtClean="0"/>
              <a:t>Budhistické</a:t>
            </a:r>
            <a:r>
              <a:rPr lang="cs-CZ" i="1" dirty="0" smtClean="0"/>
              <a:t> </a:t>
            </a:r>
            <a:r>
              <a:rPr lang="cs-CZ" dirty="0" smtClean="0"/>
              <a:t>i hinduistické svatyně byly často jeskynní komplexy, například </a:t>
            </a:r>
            <a:r>
              <a:rPr lang="cs-CZ" dirty="0" err="1" smtClean="0"/>
              <a:t>Adžanta</a:t>
            </a:r>
            <a:r>
              <a:rPr lang="cs-CZ" dirty="0" smtClean="0"/>
              <a:t> nebo </a:t>
            </a:r>
            <a:r>
              <a:rPr lang="cs-CZ" dirty="0" err="1" smtClean="0"/>
              <a:t>Ellóra</a:t>
            </a:r>
            <a:endParaRPr lang="cs-CZ" dirty="0" smtClean="0"/>
          </a:p>
          <a:p>
            <a:r>
              <a:rPr lang="cs-CZ" dirty="0" smtClean="0"/>
              <a:t>Po vítězství muslimů se v architektuře objevují nové prvky i typy staveb, například bazilika</a:t>
            </a:r>
          </a:p>
          <a:p>
            <a:r>
              <a:rPr lang="cs-CZ" dirty="0" smtClean="0"/>
              <a:t>Slavný </a:t>
            </a:r>
            <a:r>
              <a:rPr lang="cs-CZ" dirty="0" err="1" smtClean="0"/>
              <a:t>Tádž</a:t>
            </a:r>
            <a:r>
              <a:rPr lang="cs-CZ" dirty="0" smtClean="0"/>
              <a:t> </a:t>
            </a:r>
            <a:r>
              <a:rPr lang="cs-CZ" dirty="0" err="1" smtClean="0"/>
              <a:t>Mahal</a:t>
            </a:r>
            <a:r>
              <a:rPr lang="cs-CZ" dirty="0" smtClean="0"/>
              <a:t> je vlastně </a:t>
            </a:r>
            <a:r>
              <a:rPr lang="cs-CZ" smtClean="0"/>
              <a:t>mauzoleum postavené </a:t>
            </a:r>
            <a:r>
              <a:rPr lang="cs-CZ" dirty="0" err="1" smtClean="0"/>
              <a:t>Šáchdžahánem</a:t>
            </a:r>
            <a:r>
              <a:rPr lang="cs-CZ" dirty="0" smtClean="0"/>
              <a:t> pro manželku </a:t>
            </a:r>
            <a:r>
              <a:rPr lang="cs-CZ" dirty="0" err="1" smtClean="0"/>
              <a:t>Mumtáz</a:t>
            </a:r>
            <a:r>
              <a:rPr lang="cs-CZ" dirty="0" smtClean="0"/>
              <a:t> </a:t>
            </a:r>
            <a:r>
              <a:rPr lang="cs-CZ" dirty="0" err="1" smtClean="0"/>
              <a:t>Mahal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2EB723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01E23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2EB723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01E23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2EB723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Pojmenujte umělecké památky a určete, k jakému náboženství náležejí:</a:t>
            </a:r>
            <a:endParaRPr lang="cs-CZ" dirty="0"/>
          </a:p>
        </p:txBody>
      </p:sp>
      <p:pic>
        <p:nvPicPr>
          <p:cNvPr id="4" name="Zástupný symbol pro obsah 3" descr="200px-Chakravati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1556792"/>
            <a:ext cx="2736304" cy="3240360"/>
          </a:xfrm>
        </p:spPr>
      </p:pic>
      <p:pic>
        <p:nvPicPr>
          <p:cNvPr id="5" name="Obrázek 4" descr="250px-Buddha_in_Sarnath_Museum_(Dhammajak_Mutra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03848" y="1628800"/>
            <a:ext cx="2592288" cy="3096344"/>
          </a:xfrm>
          <a:prstGeom prst="rect">
            <a:avLst/>
          </a:prstGeom>
        </p:spPr>
      </p:pic>
      <p:pic>
        <p:nvPicPr>
          <p:cNvPr id="6" name="Obrázek 5" descr="450px-Engravings_in_Ellora_(Ganga_River_depiction)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12160" y="1556792"/>
            <a:ext cx="2448272" cy="316835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95536" y="5157192"/>
            <a:ext cx="2448272" cy="138499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Král </a:t>
            </a:r>
            <a:r>
              <a:rPr lang="cs-CZ" sz="2800" dirty="0" err="1" smtClean="0"/>
              <a:t>Ašóka</a:t>
            </a:r>
            <a:r>
              <a:rPr lang="cs-CZ" sz="2800" dirty="0" smtClean="0"/>
              <a:t> – reliéf</a:t>
            </a:r>
          </a:p>
          <a:p>
            <a:r>
              <a:rPr lang="cs-CZ" sz="2800" dirty="0" smtClean="0"/>
              <a:t>buddhismus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5301208"/>
            <a:ext cx="2232248" cy="95410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Buddha –</a:t>
            </a:r>
          </a:p>
          <a:p>
            <a:r>
              <a:rPr lang="cs-CZ" sz="2800" dirty="0" smtClean="0"/>
              <a:t>buddhismus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84168" y="5445224"/>
            <a:ext cx="2448272" cy="95410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Ganga –</a:t>
            </a:r>
          </a:p>
          <a:p>
            <a:r>
              <a:rPr lang="cs-CZ" sz="2800" dirty="0" smtClean="0"/>
              <a:t>hinduismus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8" grpId="0" build="allAtOnce" animBg="1"/>
      <p:bldP spid="9" grpId="0" build="allAtOnce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Pojmenujte architektonické památky:</a:t>
            </a:r>
            <a:endParaRPr lang="cs-CZ" dirty="0"/>
          </a:p>
        </p:txBody>
      </p:sp>
      <p:pic>
        <p:nvPicPr>
          <p:cNvPr id="4" name="Zástupný symbol pro obsah 3" descr="220px-Mohenjodaro_Sindh.jpe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4762"/>
          <a:stretch>
            <a:fillRect/>
          </a:stretch>
        </p:blipFill>
        <p:spPr>
          <a:xfrm>
            <a:off x="323528" y="980728"/>
            <a:ext cx="2880320" cy="1778000"/>
          </a:xfrm>
        </p:spPr>
      </p:pic>
      <p:pic>
        <p:nvPicPr>
          <p:cNvPr id="5" name="Obrázek 4" descr="396px-Morning_view_of_the_Taj_Mahal,_Agra,_Uttar_Pradesh,_India.jpg"/>
          <p:cNvPicPr>
            <a:picLocks noChangeAspect="1"/>
          </p:cNvPicPr>
          <p:nvPr/>
        </p:nvPicPr>
        <p:blipFill>
          <a:blip r:embed="rId3" cstate="print"/>
          <a:srcRect l="13452" t="9051" r="7136" b="31100"/>
          <a:stretch>
            <a:fillRect/>
          </a:stretch>
        </p:blipFill>
        <p:spPr>
          <a:xfrm>
            <a:off x="5543600" y="1052736"/>
            <a:ext cx="3600400" cy="4104456"/>
          </a:xfrm>
          <a:prstGeom prst="rect">
            <a:avLst/>
          </a:prstGeom>
        </p:spPr>
      </p:pic>
      <p:pic>
        <p:nvPicPr>
          <p:cNvPr id="6" name="Obrázek 5" descr="398px-Ellora_Cave16.JPG"/>
          <p:cNvPicPr>
            <a:picLocks noChangeAspect="1"/>
          </p:cNvPicPr>
          <p:nvPr/>
        </p:nvPicPr>
        <p:blipFill>
          <a:blip r:embed="rId4" cstate="print"/>
          <a:srcRect l="11873" t="20403"/>
          <a:stretch>
            <a:fillRect/>
          </a:stretch>
        </p:blipFill>
        <p:spPr>
          <a:xfrm>
            <a:off x="323528" y="2925143"/>
            <a:ext cx="2880321" cy="393285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419872" y="980728"/>
            <a:ext cx="1800200" cy="181588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Mohendžo</a:t>
            </a:r>
            <a:r>
              <a:rPr lang="cs-CZ" sz="2800" dirty="0" smtClean="0"/>
              <a:t> </a:t>
            </a:r>
            <a:r>
              <a:rPr lang="cs-CZ" sz="2800" dirty="0" err="1" smtClean="0"/>
              <a:t>Dáro</a:t>
            </a:r>
            <a:r>
              <a:rPr lang="cs-CZ" sz="2800" dirty="0" smtClean="0"/>
              <a:t> – </a:t>
            </a:r>
            <a:r>
              <a:rPr lang="cs-CZ" sz="2800" dirty="0" err="1" smtClean="0"/>
              <a:t>harappská</a:t>
            </a:r>
            <a:r>
              <a:rPr lang="cs-CZ" sz="2800" dirty="0" smtClean="0"/>
              <a:t> kultura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9872" y="4005064"/>
            <a:ext cx="1872208" cy="181588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Ellóra</a:t>
            </a:r>
            <a:r>
              <a:rPr lang="cs-CZ" sz="2800" dirty="0" smtClean="0"/>
              <a:t> –</a:t>
            </a:r>
          </a:p>
          <a:p>
            <a:r>
              <a:rPr lang="cs-CZ" sz="2800" dirty="0" smtClean="0"/>
              <a:t>jeskynní a</a:t>
            </a:r>
          </a:p>
          <a:p>
            <a:r>
              <a:rPr lang="cs-CZ" sz="2800" dirty="0" smtClean="0"/>
              <a:t>chrámový</a:t>
            </a:r>
          </a:p>
          <a:p>
            <a:r>
              <a:rPr lang="cs-CZ" sz="2800" dirty="0" smtClean="0"/>
              <a:t>komplex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2120" y="5517232"/>
            <a:ext cx="3024336" cy="95410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Tádž</a:t>
            </a:r>
            <a:r>
              <a:rPr lang="cs-CZ" sz="2800" dirty="0" smtClean="0"/>
              <a:t> </a:t>
            </a:r>
            <a:r>
              <a:rPr lang="cs-CZ" sz="2800" dirty="0" err="1" smtClean="0"/>
              <a:t>Mahal</a:t>
            </a:r>
            <a:r>
              <a:rPr lang="cs-CZ" sz="2800" dirty="0" smtClean="0"/>
              <a:t> - mauzoleum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8" grpId="0" build="allAtOnce" animBg="1"/>
      <p:bldP spid="9" grpId="0" build="allAtOnce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dirty="0" smtClean="0"/>
              <a:t>Pojmenujte následující památky:</a:t>
            </a:r>
            <a:endParaRPr lang="cs-CZ" dirty="0"/>
          </a:p>
        </p:txBody>
      </p:sp>
      <p:pic>
        <p:nvPicPr>
          <p:cNvPr id="4" name="Zástupný symbol pro obsah 3" descr="83px-Bodhi_Ajant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980728"/>
            <a:ext cx="1944216" cy="2736304"/>
          </a:xfrm>
        </p:spPr>
      </p:pic>
      <p:pic>
        <p:nvPicPr>
          <p:cNvPr id="6" name="Obrázek 5" descr="800px-Ajanta_caves_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980728"/>
            <a:ext cx="4064000" cy="3048000"/>
          </a:xfrm>
          <a:prstGeom prst="rect">
            <a:avLst/>
          </a:prstGeom>
        </p:spPr>
      </p:pic>
      <p:pic>
        <p:nvPicPr>
          <p:cNvPr id="7" name="Obrázek 6" descr="800px-Temple_de_Kandarîya_Mahadeva_(Khajuraho)_(8453346319)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5536" y="3933056"/>
            <a:ext cx="4032448" cy="292494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483768" y="980728"/>
            <a:ext cx="2016224" cy="188789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Bódhisattva – nástěnná malba </a:t>
            </a:r>
            <a:r>
              <a:rPr lang="cs-CZ" sz="2800" dirty="0" err="1" smtClean="0"/>
              <a:t>Adžanta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4293096"/>
            <a:ext cx="3960440" cy="95410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Jeskynní chrámová síň - </a:t>
            </a:r>
            <a:r>
              <a:rPr lang="cs-CZ" sz="2800" dirty="0" err="1" smtClean="0"/>
              <a:t>Adžanta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5733256"/>
            <a:ext cx="3888432" cy="95410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Khandaríjamahadévův</a:t>
            </a:r>
            <a:r>
              <a:rPr lang="cs-CZ" sz="2800" smtClean="0"/>
              <a:t> chrám</a:t>
            </a: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  <p:bldP spid="9" grpId="0" build="allAtOnce" animBg="1"/>
      <p:bldP spid="10" grpId="0" build="allAtOnce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6400" dirty="0" smtClean="0"/>
              <a:t>ČERNÁ, Marie. </a:t>
            </a:r>
            <a:r>
              <a:rPr lang="cs-CZ" sz="6400" i="1" dirty="0" smtClean="0"/>
              <a:t>Dějiny výtvarného umění</a:t>
            </a:r>
            <a:r>
              <a:rPr lang="cs-CZ" sz="6400" dirty="0" smtClean="0"/>
              <a:t>. Praha: Idea servis, 1996, </a:t>
            </a:r>
            <a:r>
              <a:rPr lang="cs-CZ" sz="6400" dirty="0" err="1" smtClean="0"/>
              <a:t>ISBN</a:t>
            </a:r>
            <a:r>
              <a:rPr lang="cs-CZ" sz="6400" dirty="0" smtClean="0"/>
              <a:t> 1866-034-96.</a:t>
            </a:r>
          </a:p>
          <a:p>
            <a:r>
              <a:rPr lang="cs-CZ" sz="6400" dirty="0"/>
              <a:t>KOLEKTIV. </a:t>
            </a:r>
            <a:r>
              <a:rPr lang="cs-CZ" sz="6400" i="1" dirty="0"/>
              <a:t>Literatura pro 1. ročník středních škol</a:t>
            </a:r>
            <a:r>
              <a:rPr lang="cs-CZ" sz="6400" dirty="0"/>
              <a:t>. Brno: </a:t>
            </a:r>
            <a:r>
              <a:rPr lang="cs-CZ" sz="6400" dirty="0" err="1" smtClean="0"/>
              <a:t>Didaktis</a:t>
            </a:r>
            <a:r>
              <a:rPr lang="cs-CZ" sz="6400" dirty="0"/>
              <a:t>, 2008, </a:t>
            </a:r>
            <a:r>
              <a:rPr lang="cs-CZ" sz="6400" dirty="0" err="1"/>
              <a:t>ISBN</a:t>
            </a:r>
            <a:r>
              <a:rPr lang="cs-CZ" sz="6400" dirty="0"/>
              <a:t> 978-80-7358-115-2</a:t>
            </a:r>
            <a:r>
              <a:rPr lang="cs-CZ" sz="6400" dirty="0" smtClean="0"/>
              <a:t>.</a:t>
            </a:r>
          </a:p>
          <a:p>
            <a:r>
              <a:rPr lang="cs-CZ" sz="6400" dirty="0" smtClean="0"/>
              <a:t>KOLEKTIV. </a:t>
            </a:r>
            <a:r>
              <a:rPr lang="cs-CZ" sz="6400" i="1" dirty="0" smtClean="0"/>
              <a:t>Tematická encyklopedie </a:t>
            </a:r>
            <a:r>
              <a:rPr lang="cs-CZ" sz="6400" i="1" dirty="0" err="1" smtClean="0"/>
              <a:t>Larousse</a:t>
            </a:r>
            <a:r>
              <a:rPr lang="cs-CZ" sz="6400" i="1" dirty="0" smtClean="0"/>
              <a:t>, Umění a literatura</a:t>
            </a:r>
            <a:r>
              <a:rPr lang="cs-CZ" sz="6400" dirty="0" smtClean="0"/>
              <a:t>. Praha: </a:t>
            </a:r>
            <a:r>
              <a:rPr lang="cs-CZ" sz="6400" dirty="0" err="1" smtClean="0"/>
              <a:t>Larousse</a:t>
            </a:r>
            <a:r>
              <a:rPr lang="cs-CZ" sz="6400" dirty="0" smtClean="0"/>
              <a:t> </a:t>
            </a:r>
            <a:r>
              <a:rPr lang="cs-CZ" sz="6400" dirty="0" err="1" smtClean="0"/>
              <a:t>Thematica</a:t>
            </a:r>
            <a:r>
              <a:rPr lang="cs-CZ" sz="6400" dirty="0" smtClean="0"/>
              <a:t>, Albatros, 1999, </a:t>
            </a:r>
            <a:r>
              <a:rPr lang="cs-CZ" sz="6400" dirty="0" err="1" smtClean="0"/>
              <a:t>ISBN</a:t>
            </a:r>
            <a:r>
              <a:rPr lang="cs-CZ" sz="6400" dirty="0" smtClean="0"/>
              <a:t> 80-00-00798-3.</a:t>
            </a:r>
          </a:p>
          <a:p>
            <a:r>
              <a:rPr lang="cs-CZ" sz="6400" dirty="0" smtClean="0"/>
              <a:t>NEZJIŠTĚN. </a:t>
            </a:r>
            <a:r>
              <a:rPr lang="cs-CZ" sz="6400" i="1" dirty="0" err="1" smtClean="0"/>
              <a:t>Harappská</a:t>
            </a:r>
            <a:r>
              <a:rPr lang="cs-CZ" sz="6400" i="1" dirty="0" smtClean="0"/>
              <a:t> kultura</a:t>
            </a:r>
            <a:r>
              <a:rPr lang="cs-CZ" sz="6400" dirty="0" smtClean="0"/>
              <a:t> [online]. [cit. 27.12.2013]. Dostupný na WWW: http://</a:t>
            </a:r>
            <a:r>
              <a:rPr lang="cs-CZ" sz="6400" dirty="0" err="1" smtClean="0"/>
              <a:t>cs.wikipedia.org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Harappsk</a:t>
            </a:r>
            <a:r>
              <a:rPr lang="cs-CZ" sz="6400" dirty="0" smtClean="0"/>
              <a:t>%</a:t>
            </a:r>
            <a:r>
              <a:rPr lang="cs-CZ" sz="6400" dirty="0" err="1" smtClean="0"/>
              <a:t>C3</a:t>
            </a:r>
            <a:r>
              <a:rPr lang="cs-CZ" sz="6400" dirty="0" smtClean="0"/>
              <a:t>%</a:t>
            </a:r>
            <a:r>
              <a:rPr lang="cs-CZ" sz="6400" dirty="0" err="1" smtClean="0"/>
              <a:t>A1</a:t>
            </a:r>
            <a:r>
              <a:rPr lang="cs-CZ" sz="6400" dirty="0" smtClean="0"/>
              <a:t>_kultura</a:t>
            </a:r>
          </a:p>
          <a:p>
            <a:r>
              <a:rPr lang="cs-CZ" sz="6400" dirty="0" smtClean="0"/>
              <a:t>NEZJIŠTĚN</a:t>
            </a:r>
            <a:r>
              <a:rPr lang="cs-CZ" sz="6400" dirty="0"/>
              <a:t>. </a:t>
            </a:r>
            <a:r>
              <a:rPr lang="cs-CZ" sz="6400" i="1" dirty="0" err="1"/>
              <a:t>Wikimedia</a:t>
            </a:r>
            <a:r>
              <a:rPr lang="cs-CZ" sz="6400" i="1" dirty="0"/>
              <a:t> </a:t>
            </a:r>
            <a:r>
              <a:rPr lang="cs-CZ" sz="6400" i="1" dirty="0" err="1"/>
              <a:t>Commons</a:t>
            </a:r>
            <a:r>
              <a:rPr lang="cs-CZ" sz="6400" dirty="0"/>
              <a:t> [online]. [cit. 22.12.2013]. Dostupný na WWW: http://</a:t>
            </a:r>
            <a:r>
              <a:rPr lang="cs-CZ" sz="6400" dirty="0" err="1"/>
              <a:t>commons.wikimedia.org</a:t>
            </a:r>
            <a:r>
              <a:rPr lang="cs-CZ" sz="6400" dirty="0"/>
              <a:t>/</a:t>
            </a:r>
            <a:r>
              <a:rPr lang="cs-CZ" sz="6400" dirty="0" err="1"/>
              <a:t>wiki</a:t>
            </a:r>
            <a:r>
              <a:rPr lang="cs-CZ" sz="6400" dirty="0"/>
              <a:t>/</a:t>
            </a:r>
            <a:r>
              <a:rPr lang="cs-CZ" sz="6400" dirty="0" err="1"/>
              <a:t>File</a:t>
            </a:r>
            <a:r>
              <a:rPr lang="cs-CZ" sz="6400" dirty="0"/>
              <a:t>:</a:t>
            </a:r>
            <a:r>
              <a:rPr lang="cs-CZ" sz="6400" dirty="0" err="1"/>
              <a:t>Shiva</a:t>
            </a:r>
            <a:r>
              <a:rPr lang="cs-CZ" sz="6400" dirty="0"/>
              <a:t>_</a:t>
            </a:r>
            <a:r>
              <a:rPr lang="cs-CZ" sz="6400" dirty="0" err="1"/>
              <a:t>dansant</a:t>
            </a:r>
            <a:r>
              <a:rPr lang="cs-CZ" sz="6400" dirty="0"/>
              <a:t>_</a:t>
            </a:r>
            <a:r>
              <a:rPr lang="cs-CZ" sz="6400" dirty="0" err="1"/>
              <a:t>Guimet.jpg</a:t>
            </a:r>
            <a:r>
              <a:rPr lang="cs-CZ" sz="6400" dirty="0"/>
              <a:t>?</a:t>
            </a:r>
            <a:r>
              <a:rPr lang="cs-CZ" sz="6400" dirty="0" err="1"/>
              <a:t>uselang</a:t>
            </a:r>
            <a:r>
              <a:rPr lang="cs-CZ" sz="6400" dirty="0"/>
              <a:t>=</a:t>
            </a:r>
            <a:r>
              <a:rPr lang="cs-CZ" sz="6400" dirty="0" err="1"/>
              <a:t>cs</a:t>
            </a:r>
            <a:endParaRPr lang="cs-CZ" sz="6400" dirty="0"/>
          </a:p>
          <a:p>
            <a:r>
              <a:rPr lang="cs-CZ" sz="6400" dirty="0" err="1"/>
              <a:t>BACH</a:t>
            </a:r>
            <a:r>
              <a:rPr lang="cs-CZ" sz="6400" dirty="0"/>
              <a:t> </a:t>
            </a:r>
            <a:r>
              <a:rPr lang="cs-CZ" sz="6400" dirty="0" err="1"/>
              <a:t>PEDERSEN</a:t>
            </a:r>
            <a:r>
              <a:rPr lang="cs-CZ" sz="6400" dirty="0"/>
              <a:t>, </a:t>
            </a:r>
            <a:r>
              <a:rPr lang="cs-CZ" sz="6400" dirty="0" err="1"/>
              <a:t>Gunnar</a:t>
            </a:r>
            <a:r>
              <a:rPr lang="cs-CZ" sz="6400" dirty="0"/>
              <a:t>. </a:t>
            </a:r>
            <a:r>
              <a:rPr lang="cs-CZ" sz="6400" i="1" dirty="0" err="1"/>
              <a:t>Wikimedia</a:t>
            </a:r>
            <a:r>
              <a:rPr lang="cs-CZ" sz="6400" i="1" dirty="0"/>
              <a:t> </a:t>
            </a:r>
            <a:r>
              <a:rPr lang="cs-CZ" sz="6400" i="1" dirty="0" err="1"/>
              <a:t>Commons</a:t>
            </a:r>
            <a:r>
              <a:rPr lang="cs-CZ" sz="6400" dirty="0"/>
              <a:t> [online]. [cit. 22.12.2013]. Dostupný na WWW: </a:t>
            </a:r>
            <a:r>
              <a:rPr lang="cs-CZ" sz="6400" dirty="0">
                <a:hlinkClick r:id="rId2"/>
              </a:rPr>
              <a:t>http://</a:t>
            </a:r>
            <a:r>
              <a:rPr lang="cs-CZ" sz="6400" dirty="0" err="1" smtClean="0">
                <a:hlinkClick r:id="rId2"/>
              </a:rPr>
              <a:t>commons.wikimedia.org</a:t>
            </a:r>
            <a:r>
              <a:rPr lang="cs-CZ" sz="6400" dirty="0" smtClean="0">
                <a:hlinkClick r:id="rId2"/>
              </a:rPr>
              <a:t>/</a:t>
            </a:r>
            <a:r>
              <a:rPr lang="cs-CZ" sz="6400" dirty="0" err="1" smtClean="0">
                <a:hlinkClick r:id="rId2"/>
              </a:rPr>
              <a:t>wiki</a:t>
            </a:r>
            <a:r>
              <a:rPr lang="cs-CZ" sz="6400" dirty="0" smtClean="0">
                <a:hlinkClick r:id="rId2"/>
              </a:rPr>
              <a:t>/</a:t>
            </a:r>
            <a:r>
              <a:rPr lang="cs-CZ" sz="6400" dirty="0" err="1" smtClean="0">
                <a:hlinkClick r:id="rId2"/>
              </a:rPr>
              <a:t>File</a:t>
            </a:r>
            <a:r>
              <a:rPr lang="cs-CZ" sz="6400" dirty="0" smtClean="0">
                <a:hlinkClick r:id="rId2"/>
              </a:rPr>
              <a:t>:</a:t>
            </a:r>
            <a:r>
              <a:rPr lang="cs-CZ" sz="6400" dirty="0" err="1" smtClean="0">
                <a:hlinkClick r:id="rId2"/>
              </a:rPr>
              <a:t>Aleksander</a:t>
            </a:r>
            <a:r>
              <a:rPr lang="cs-CZ" sz="6400" dirty="0" smtClean="0">
                <a:hlinkClick r:id="rId2"/>
              </a:rPr>
              <a:t>-d-</a:t>
            </a:r>
            <a:r>
              <a:rPr lang="cs-CZ" sz="6400" dirty="0" err="1" smtClean="0">
                <a:hlinkClick r:id="rId2"/>
              </a:rPr>
              <a:t>store.jpg</a:t>
            </a:r>
            <a:endParaRPr lang="cs-CZ" sz="6400" dirty="0" smtClean="0"/>
          </a:p>
          <a:p>
            <a:r>
              <a:rPr lang="en-US" sz="6400" dirty="0" err="1" smtClean="0"/>
              <a:t>PODZEMNIK</a:t>
            </a:r>
            <a:r>
              <a:rPr lang="en-US" sz="6400" dirty="0" smtClean="0"/>
              <a:t>. </a:t>
            </a:r>
            <a:r>
              <a:rPr lang="en-US" sz="6400" i="1" dirty="0" smtClean="0"/>
              <a:t>Wikipedia, the free encyclopedia</a:t>
            </a:r>
            <a:r>
              <a:rPr lang="en-US" sz="6400" dirty="0" smtClean="0"/>
              <a:t> [online]. [cit. 27.12.2013].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http://cs.wikipedia.org/wiki/Soubor:Kultura_po%C5%99%C3%AD%C4%8D%C3%AD_Indu.png</a:t>
            </a:r>
          </a:p>
          <a:p>
            <a:r>
              <a:rPr lang="cs-CZ" sz="6400" dirty="0" err="1" smtClean="0"/>
              <a:t>MENGAL</a:t>
            </a:r>
            <a:r>
              <a:rPr lang="cs-CZ" sz="6400" dirty="0" smtClean="0"/>
              <a:t>, </a:t>
            </a:r>
            <a:r>
              <a:rPr lang="cs-CZ" sz="6400" dirty="0" err="1" smtClean="0"/>
              <a:t>Mamoon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27.12.2013]. Dostupný na WWW: http://</a:t>
            </a:r>
            <a:r>
              <a:rPr lang="cs-CZ" sz="6400" dirty="0" err="1" smtClean="0"/>
              <a:t>cs.wikipedia.org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/Soubor:</a:t>
            </a:r>
            <a:r>
              <a:rPr lang="cs-CZ" sz="6400" dirty="0" err="1" smtClean="0"/>
              <a:t>Mohenjo</a:t>
            </a:r>
            <a:r>
              <a:rPr lang="cs-CZ" sz="6400" dirty="0" smtClean="0"/>
              <a:t>-</a:t>
            </a:r>
            <a:r>
              <a:rPr lang="cs-CZ" sz="6400" dirty="0" err="1" smtClean="0"/>
              <a:t>daro</a:t>
            </a:r>
            <a:r>
              <a:rPr lang="cs-CZ" sz="6400" dirty="0" smtClean="0"/>
              <a:t>_</a:t>
            </a:r>
            <a:r>
              <a:rPr lang="cs-CZ" sz="6400" dirty="0" err="1" smtClean="0"/>
              <a:t>Priesterk</a:t>
            </a:r>
            <a:r>
              <a:rPr lang="cs-CZ" sz="6400" dirty="0" smtClean="0"/>
              <a:t>%</a:t>
            </a:r>
            <a:r>
              <a:rPr lang="cs-CZ" sz="6400" dirty="0" err="1" smtClean="0"/>
              <a:t>C3</a:t>
            </a:r>
            <a:r>
              <a:rPr lang="cs-CZ" sz="6400" dirty="0" smtClean="0"/>
              <a:t>%</a:t>
            </a:r>
            <a:r>
              <a:rPr lang="cs-CZ" sz="6400" dirty="0" err="1" smtClean="0"/>
              <a:t>B6nig.jpeg</a:t>
            </a:r>
            <a:endParaRPr lang="cs-CZ" sz="6400" dirty="0" smtClean="0"/>
          </a:p>
          <a:p>
            <a:r>
              <a:rPr lang="en-US" sz="6400" dirty="0" smtClean="0"/>
              <a:t>WORLD, Imaging. </a:t>
            </a:r>
            <a:r>
              <a:rPr lang="en-US" sz="6400" i="1" dirty="0" smtClean="0"/>
              <a:t>Wikipedia, the free encyclopedia</a:t>
            </a:r>
            <a:r>
              <a:rPr lang="en-US" sz="6400" dirty="0" smtClean="0"/>
              <a:t> [online]. [cit. 27.12.2013].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</a:t>
            </a:r>
            <a:r>
              <a:rPr lang="en-US" sz="6400" dirty="0" err="1" smtClean="0"/>
              <a:t>http://cs.wikipedia.org/wiki/Soubor:IndusValleySeals.JPG</a:t>
            </a:r>
            <a:endParaRPr lang="en-US" sz="6400" dirty="0" smtClean="0"/>
          </a:p>
          <a:p>
            <a:r>
              <a:rPr lang="cs-CZ" sz="6400" dirty="0" err="1" smtClean="0"/>
              <a:t>IMRAN</a:t>
            </a:r>
            <a:r>
              <a:rPr lang="cs-CZ" sz="6400" dirty="0" smtClean="0"/>
              <a:t>, M..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27.12.2013]. Dostupný na WWW: </a:t>
            </a:r>
            <a:r>
              <a:rPr lang="cs-CZ" sz="6400" dirty="0" smtClean="0">
                <a:hlinkClick r:id="rId3"/>
              </a:rPr>
              <a:t>http://</a:t>
            </a:r>
            <a:r>
              <a:rPr lang="cs-CZ" sz="6400" dirty="0" err="1" smtClean="0">
                <a:hlinkClick r:id="rId3"/>
              </a:rPr>
              <a:t>cs.wikipedia.org</a:t>
            </a:r>
            <a:r>
              <a:rPr lang="cs-CZ" sz="6400" dirty="0" smtClean="0">
                <a:hlinkClick r:id="rId3"/>
              </a:rPr>
              <a:t>/</a:t>
            </a:r>
            <a:r>
              <a:rPr lang="cs-CZ" sz="6400" dirty="0" err="1" smtClean="0">
                <a:hlinkClick r:id="rId3"/>
              </a:rPr>
              <a:t>wiki</a:t>
            </a:r>
            <a:r>
              <a:rPr lang="cs-CZ" sz="6400" dirty="0" smtClean="0">
                <a:hlinkClick r:id="rId3"/>
              </a:rPr>
              <a:t>/Soubor:</a:t>
            </a:r>
            <a:r>
              <a:rPr lang="cs-CZ" sz="6400" dirty="0" err="1" smtClean="0">
                <a:hlinkClick r:id="rId3"/>
              </a:rPr>
              <a:t>Mohenjodaro</a:t>
            </a:r>
            <a:r>
              <a:rPr lang="cs-CZ" sz="6400" dirty="0" smtClean="0">
                <a:hlinkClick r:id="rId3"/>
              </a:rPr>
              <a:t>_</a:t>
            </a:r>
            <a:r>
              <a:rPr lang="cs-CZ" sz="6400" dirty="0" err="1" smtClean="0">
                <a:hlinkClick r:id="rId3"/>
              </a:rPr>
              <a:t>Sindh.jpeg</a:t>
            </a:r>
            <a:endParaRPr lang="cs-CZ" sz="6400" dirty="0" smtClean="0"/>
          </a:p>
          <a:p>
            <a:r>
              <a:rPr lang="cs-CZ" sz="6400" dirty="0" err="1" smtClean="0"/>
              <a:t>MAYO</a:t>
            </a:r>
            <a:r>
              <a:rPr lang="cs-CZ" sz="6400" dirty="0" smtClean="0"/>
              <a:t>, </a:t>
            </a:r>
            <a:r>
              <a:rPr lang="cs-CZ" sz="6400" dirty="0" err="1" smtClean="0"/>
              <a:t>Trish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27.12.2013]. Dostupný na WWW: http://</a:t>
            </a:r>
            <a:r>
              <a:rPr lang="cs-CZ" sz="6400" dirty="0" err="1" smtClean="0"/>
              <a:t>cs.wikipedia.org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/Soubor:</a:t>
            </a:r>
            <a:r>
              <a:rPr lang="cs-CZ" sz="6400" dirty="0" err="1" smtClean="0"/>
              <a:t>Harappan</a:t>
            </a:r>
            <a:r>
              <a:rPr lang="cs-CZ" sz="6400" dirty="0" smtClean="0"/>
              <a:t>_</a:t>
            </a:r>
            <a:r>
              <a:rPr lang="cs-CZ" sz="6400" dirty="0" err="1" smtClean="0"/>
              <a:t>small</a:t>
            </a:r>
            <a:r>
              <a:rPr lang="cs-CZ" sz="6400" dirty="0" smtClean="0"/>
              <a:t>_</a:t>
            </a:r>
            <a:r>
              <a:rPr lang="cs-CZ" sz="6400" dirty="0" err="1" smtClean="0"/>
              <a:t>figures.jpg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25000" lnSpcReduction="20000"/>
          </a:bodyPr>
          <a:lstStyle/>
          <a:p>
            <a:r>
              <a:rPr lang="cs-CZ" sz="6400" dirty="0" err="1" smtClean="0"/>
              <a:t>NANDANUPADHYAY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28.12.2013]. Dostupný na WWW: </a:t>
            </a:r>
            <a:r>
              <a:rPr lang="cs-CZ" sz="6400" dirty="0" smtClean="0">
                <a:hlinkClick r:id="rId2"/>
              </a:rPr>
              <a:t>http://</a:t>
            </a:r>
            <a:r>
              <a:rPr lang="cs-CZ" sz="6400" dirty="0" err="1" smtClean="0">
                <a:hlinkClick r:id="rId2"/>
              </a:rPr>
              <a:t>upload.wikimedia.org</a:t>
            </a:r>
            <a:r>
              <a:rPr lang="cs-CZ" sz="6400" dirty="0" smtClean="0">
                <a:hlinkClick r:id="rId2"/>
              </a:rPr>
              <a:t>/</a:t>
            </a:r>
            <a:r>
              <a:rPr lang="cs-CZ" sz="6400" dirty="0" err="1" smtClean="0">
                <a:hlinkClick r:id="rId2"/>
              </a:rPr>
              <a:t>wikipedia</a:t>
            </a:r>
            <a:r>
              <a:rPr lang="cs-CZ" sz="6400" dirty="0" smtClean="0">
                <a:hlinkClick r:id="rId2"/>
              </a:rPr>
              <a:t>/</a:t>
            </a:r>
            <a:r>
              <a:rPr lang="cs-CZ" sz="6400" dirty="0" err="1" smtClean="0">
                <a:hlinkClick r:id="rId2"/>
              </a:rPr>
              <a:t>commons</a:t>
            </a:r>
            <a:r>
              <a:rPr lang="cs-CZ" sz="6400" dirty="0" smtClean="0">
                <a:hlinkClick r:id="rId2"/>
              </a:rPr>
              <a:t>/d/</a:t>
            </a:r>
            <a:r>
              <a:rPr lang="cs-CZ" sz="6400" dirty="0" err="1" smtClean="0">
                <a:hlinkClick r:id="rId2"/>
              </a:rPr>
              <a:t>d1</a:t>
            </a:r>
            <a:r>
              <a:rPr lang="cs-CZ" sz="6400" dirty="0" smtClean="0">
                <a:hlinkClick r:id="rId2"/>
              </a:rPr>
              <a:t>/</a:t>
            </a:r>
            <a:r>
              <a:rPr lang="cs-CZ" sz="6400" dirty="0" err="1" smtClean="0">
                <a:hlinkClick r:id="rId2"/>
              </a:rPr>
              <a:t>Reclining</a:t>
            </a:r>
            <a:r>
              <a:rPr lang="cs-CZ" sz="6400" dirty="0" smtClean="0">
                <a:hlinkClick r:id="rId2"/>
              </a:rPr>
              <a:t>_Buddha_</a:t>
            </a:r>
            <a:r>
              <a:rPr lang="cs-CZ" sz="6400" dirty="0" err="1" smtClean="0">
                <a:hlinkClick r:id="rId2"/>
              </a:rPr>
              <a:t>at</a:t>
            </a:r>
            <a:r>
              <a:rPr lang="cs-CZ" sz="6400" dirty="0" smtClean="0">
                <a:hlinkClick r:id="rId2"/>
              </a:rPr>
              <a:t>_</a:t>
            </a:r>
            <a:r>
              <a:rPr lang="cs-CZ" sz="6400" dirty="0" err="1" smtClean="0">
                <a:hlinkClick r:id="rId2"/>
              </a:rPr>
              <a:t>cave</a:t>
            </a:r>
            <a:r>
              <a:rPr lang="cs-CZ" sz="6400" dirty="0" smtClean="0">
                <a:hlinkClick r:id="rId2"/>
              </a:rPr>
              <a:t>_no._</a:t>
            </a:r>
            <a:r>
              <a:rPr lang="cs-CZ" sz="6400" dirty="0" err="1" smtClean="0">
                <a:hlinkClick r:id="rId2"/>
              </a:rPr>
              <a:t>26.jpg</a:t>
            </a:r>
            <a:endParaRPr lang="cs-CZ" sz="6400" dirty="0" smtClean="0"/>
          </a:p>
          <a:p>
            <a:r>
              <a:rPr lang="cs-CZ" sz="6400" dirty="0" err="1" smtClean="0"/>
              <a:t>ISMOON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28.12.2013]. Dostupný na WWW: </a:t>
            </a:r>
            <a:r>
              <a:rPr lang="cs-CZ" sz="6400" dirty="0" smtClean="0">
                <a:hlinkClick r:id="rId3"/>
              </a:rPr>
              <a:t>http://</a:t>
            </a:r>
            <a:r>
              <a:rPr lang="cs-CZ" sz="6400" dirty="0" err="1" smtClean="0">
                <a:hlinkClick r:id="rId3"/>
              </a:rPr>
              <a:t>cs.wikipedia.org</a:t>
            </a:r>
            <a:r>
              <a:rPr lang="cs-CZ" sz="6400" dirty="0" smtClean="0">
                <a:hlinkClick r:id="rId3"/>
              </a:rPr>
              <a:t>/</a:t>
            </a:r>
            <a:r>
              <a:rPr lang="cs-CZ" sz="6400" dirty="0" err="1" smtClean="0">
                <a:hlinkClick r:id="rId3"/>
              </a:rPr>
              <a:t>wiki</a:t>
            </a:r>
            <a:r>
              <a:rPr lang="cs-CZ" sz="6400" dirty="0" smtClean="0">
                <a:hlinkClick r:id="rId3"/>
              </a:rPr>
              <a:t>/Soubor:</a:t>
            </a:r>
            <a:r>
              <a:rPr lang="cs-CZ" sz="6400" dirty="0" err="1" smtClean="0">
                <a:hlinkClick r:id="rId3"/>
              </a:rPr>
              <a:t>Chakravatin.JPG</a:t>
            </a:r>
            <a:endParaRPr lang="cs-CZ" sz="6400" dirty="0" smtClean="0"/>
          </a:p>
          <a:p>
            <a:r>
              <a:rPr lang="en-US" sz="6400" dirty="0" err="1" smtClean="0"/>
              <a:t>PODZEMNIK</a:t>
            </a:r>
            <a:r>
              <a:rPr lang="en-US" sz="6400" dirty="0" smtClean="0"/>
              <a:t>. </a:t>
            </a:r>
            <a:r>
              <a:rPr lang="en-US" sz="6400" i="1" dirty="0" smtClean="0"/>
              <a:t>Wikipedia, the free encyclopedia</a:t>
            </a:r>
            <a:r>
              <a:rPr lang="en-US" sz="6400" dirty="0" smtClean="0"/>
              <a:t> [online]. [cit. 28.12.2013].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</a:t>
            </a:r>
            <a:r>
              <a:rPr lang="en-US" sz="6400" dirty="0" smtClean="0">
                <a:hlinkClick r:id="rId4"/>
              </a:rPr>
              <a:t>http://cs.wikipedia.org/wiki/Soubor:Maurjovsk%C3%A1_%C5%99%C3%AD%C5%A1e.png</a:t>
            </a:r>
            <a:endParaRPr lang="en-US" sz="6400" dirty="0" smtClean="0"/>
          </a:p>
          <a:p>
            <a:r>
              <a:rPr lang="cs-CZ" sz="6400" dirty="0" err="1" smtClean="0"/>
              <a:t>FLICKR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28.12.2013]. Dostupný na WWW: http://</a:t>
            </a:r>
            <a:r>
              <a:rPr lang="cs-CZ" sz="6400" dirty="0" err="1" smtClean="0"/>
              <a:t>upload.wikimedia.org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wikipedia</a:t>
            </a:r>
            <a:r>
              <a:rPr lang="cs-CZ" sz="6400" dirty="0" smtClean="0"/>
              <a:t>/</a:t>
            </a:r>
            <a:r>
              <a:rPr lang="cs-CZ" sz="6400" dirty="0" err="1" smtClean="0"/>
              <a:t>commons</a:t>
            </a:r>
            <a:r>
              <a:rPr lang="cs-CZ" sz="6400" dirty="0" smtClean="0"/>
              <a:t>/4/43/</a:t>
            </a:r>
            <a:r>
              <a:rPr lang="cs-CZ" sz="6400" dirty="0" err="1" smtClean="0"/>
              <a:t>Sanchi</a:t>
            </a:r>
            <a:r>
              <a:rPr lang="cs-CZ" sz="6400" dirty="0" smtClean="0"/>
              <a:t>_Stupa_</a:t>
            </a:r>
            <a:r>
              <a:rPr lang="cs-CZ" sz="6400" dirty="0" err="1" smtClean="0"/>
              <a:t>distant</a:t>
            </a:r>
            <a:r>
              <a:rPr lang="cs-CZ" sz="6400" dirty="0" smtClean="0"/>
              <a:t>_</a:t>
            </a:r>
            <a:r>
              <a:rPr lang="cs-CZ" sz="6400" dirty="0" err="1" smtClean="0"/>
              <a:t>view.jpg</a:t>
            </a:r>
            <a:endParaRPr lang="cs-CZ" sz="6400" dirty="0" smtClean="0"/>
          </a:p>
          <a:p>
            <a:r>
              <a:rPr lang="cs-CZ" sz="6400" dirty="0" err="1" smtClean="0"/>
              <a:t>SOMAN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28.12.2013]. Dostupný na WWW: http://</a:t>
            </a:r>
            <a:r>
              <a:rPr lang="cs-CZ" sz="6400" dirty="0" err="1" smtClean="0"/>
              <a:t>cs.wikipedia.org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/Soubor:</a:t>
            </a:r>
            <a:r>
              <a:rPr lang="cs-CZ" sz="6400" dirty="0" err="1" smtClean="0"/>
              <a:t>Ajanta</a:t>
            </a:r>
            <a:r>
              <a:rPr lang="cs-CZ" sz="6400" dirty="0" smtClean="0"/>
              <a:t>_(63).</a:t>
            </a:r>
            <a:r>
              <a:rPr lang="cs-CZ" sz="6400" dirty="0" err="1" smtClean="0"/>
              <a:t>jpg</a:t>
            </a:r>
            <a:endParaRPr lang="cs-CZ" sz="6400" dirty="0" smtClean="0"/>
          </a:p>
          <a:p>
            <a:r>
              <a:rPr lang="cs-CZ" sz="6400" dirty="0" err="1" smtClean="0"/>
              <a:t>FLICKR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28.12.2013]. Dostupný na WWW: http://</a:t>
            </a:r>
            <a:r>
              <a:rPr lang="cs-CZ" sz="6400" dirty="0" err="1" smtClean="0"/>
              <a:t>cs.wikipedia.org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/Soubor:</a:t>
            </a:r>
            <a:r>
              <a:rPr lang="cs-CZ" sz="6400" dirty="0" err="1" smtClean="0"/>
              <a:t>Ajanta</a:t>
            </a:r>
            <a:r>
              <a:rPr lang="cs-CZ" sz="6400" dirty="0" smtClean="0"/>
              <a:t>_</a:t>
            </a:r>
            <a:r>
              <a:rPr lang="cs-CZ" sz="6400" dirty="0" err="1" smtClean="0"/>
              <a:t>caves</a:t>
            </a:r>
            <a:r>
              <a:rPr lang="cs-CZ" sz="6400" dirty="0" smtClean="0"/>
              <a:t>_</a:t>
            </a:r>
            <a:r>
              <a:rPr lang="cs-CZ" sz="6400" dirty="0" err="1" smtClean="0"/>
              <a:t>3.jpg</a:t>
            </a:r>
            <a:endParaRPr lang="cs-CZ" sz="6400" dirty="0" smtClean="0"/>
          </a:p>
          <a:p>
            <a:r>
              <a:rPr lang="cs-CZ" sz="6400" dirty="0" err="1" smtClean="0"/>
              <a:t>CHITNIS</a:t>
            </a:r>
            <a:r>
              <a:rPr lang="cs-CZ" sz="6400" dirty="0" smtClean="0"/>
              <a:t>, </a:t>
            </a:r>
            <a:r>
              <a:rPr lang="cs-CZ" sz="6400" dirty="0" err="1" smtClean="0"/>
              <a:t>Danial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28.12.2013]. Dostupný na WWW: http://</a:t>
            </a:r>
            <a:r>
              <a:rPr lang="cs-CZ" sz="6400" dirty="0" err="1" smtClean="0"/>
              <a:t>cs.wikipedia.org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/Soubor:</a:t>
            </a:r>
            <a:r>
              <a:rPr lang="cs-CZ" sz="6400" dirty="0" err="1" smtClean="0"/>
              <a:t>Ajanta</a:t>
            </a:r>
            <a:r>
              <a:rPr lang="cs-CZ" sz="6400" dirty="0" smtClean="0"/>
              <a:t>,_</a:t>
            </a:r>
            <a:r>
              <a:rPr lang="cs-CZ" sz="6400" dirty="0" err="1" smtClean="0"/>
              <a:t>Inside</a:t>
            </a:r>
            <a:r>
              <a:rPr lang="cs-CZ" sz="6400" dirty="0" smtClean="0"/>
              <a:t>_a_</a:t>
            </a:r>
            <a:r>
              <a:rPr lang="cs-CZ" sz="6400" dirty="0" err="1" smtClean="0"/>
              <a:t>Cave.jpg</a:t>
            </a:r>
            <a:endParaRPr lang="cs-CZ" sz="6400" dirty="0" smtClean="0"/>
          </a:p>
          <a:p>
            <a:r>
              <a:rPr lang="cs-CZ" sz="6400" dirty="0" err="1" smtClean="0"/>
              <a:t>SINGH</a:t>
            </a:r>
            <a:r>
              <a:rPr lang="cs-CZ" sz="6400" dirty="0" smtClean="0"/>
              <a:t>, </a:t>
            </a:r>
            <a:r>
              <a:rPr lang="cs-CZ" sz="6400" dirty="0" err="1" smtClean="0"/>
              <a:t>Anant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28.12.2013]. Dostupný na WWW: http://</a:t>
            </a:r>
            <a:r>
              <a:rPr lang="cs-CZ" sz="6400" dirty="0" err="1" smtClean="0"/>
              <a:t>cs.wikipedia.org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/Soubor:</a:t>
            </a:r>
            <a:r>
              <a:rPr lang="cs-CZ" sz="6400" dirty="0" err="1" smtClean="0"/>
              <a:t>Reclining</a:t>
            </a:r>
            <a:r>
              <a:rPr lang="cs-CZ" sz="6400" dirty="0" smtClean="0"/>
              <a:t>_Buddha_</a:t>
            </a:r>
            <a:r>
              <a:rPr lang="cs-CZ" sz="6400" dirty="0" err="1" smtClean="0"/>
              <a:t>at</a:t>
            </a:r>
            <a:r>
              <a:rPr lang="cs-CZ" sz="6400" dirty="0" smtClean="0"/>
              <a:t>_</a:t>
            </a:r>
            <a:r>
              <a:rPr lang="cs-CZ" sz="6400" dirty="0" err="1" smtClean="0"/>
              <a:t>Ajanta.jpg</a:t>
            </a:r>
            <a:endParaRPr lang="cs-CZ" sz="6400" dirty="0" smtClean="0"/>
          </a:p>
          <a:p>
            <a:r>
              <a:rPr lang="cs-CZ" sz="6400" dirty="0" err="1" smtClean="0"/>
              <a:t>GARDNER</a:t>
            </a:r>
            <a:r>
              <a:rPr lang="cs-CZ" sz="6400" dirty="0" smtClean="0"/>
              <a:t>, H.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28.12.2013]. Dostupný na WWW: http://</a:t>
            </a:r>
            <a:r>
              <a:rPr lang="cs-CZ" sz="6400" dirty="0" err="1" smtClean="0"/>
              <a:t>cs.wikipedia.org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/Soubor:</a:t>
            </a:r>
            <a:r>
              <a:rPr lang="cs-CZ" sz="6400" dirty="0" err="1" smtClean="0"/>
              <a:t>Sanchi3.jpg</a:t>
            </a:r>
            <a:endParaRPr lang="cs-CZ" sz="6400" dirty="0" smtClean="0"/>
          </a:p>
          <a:p>
            <a:r>
              <a:rPr lang="cs-CZ" sz="6400" dirty="0" err="1" smtClean="0"/>
              <a:t>DALBERA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28.12.2013]. Dostupný na WWW: http://</a:t>
            </a:r>
            <a:r>
              <a:rPr lang="cs-CZ" sz="6400" dirty="0" err="1" smtClean="0"/>
              <a:t>upload.wikimedia.org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wikipedia</a:t>
            </a:r>
            <a:r>
              <a:rPr lang="cs-CZ" sz="6400" dirty="0" smtClean="0"/>
              <a:t>/</a:t>
            </a:r>
            <a:r>
              <a:rPr lang="cs-CZ" sz="6400" dirty="0" err="1" smtClean="0"/>
              <a:t>commons</a:t>
            </a:r>
            <a:r>
              <a:rPr lang="cs-CZ" sz="6400" dirty="0" smtClean="0"/>
              <a:t>/a/</a:t>
            </a:r>
            <a:r>
              <a:rPr lang="cs-CZ" sz="6400" dirty="0" err="1" smtClean="0"/>
              <a:t>a4</a:t>
            </a:r>
            <a:r>
              <a:rPr lang="cs-CZ" sz="6400" dirty="0" smtClean="0"/>
              <a:t>/Temple_de_</a:t>
            </a:r>
            <a:r>
              <a:rPr lang="cs-CZ" sz="6400" dirty="0" err="1" smtClean="0"/>
              <a:t>Kandar</a:t>
            </a:r>
            <a:r>
              <a:rPr lang="cs-CZ" sz="6400" dirty="0" smtClean="0"/>
              <a:t>%</a:t>
            </a:r>
            <a:r>
              <a:rPr lang="cs-CZ" sz="6400" dirty="0" err="1" smtClean="0"/>
              <a:t>C3</a:t>
            </a:r>
            <a:r>
              <a:rPr lang="cs-CZ" sz="6400" dirty="0" smtClean="0"/>
              <a:t>%</a:t>
            </a:r>
            <a:r>
              <a:rPr lang="cs-CZ" sz="6400" dirty="0" err="1" smtClean="0"/>
              <a:t>AEya</a:t>
            </a:r>
            <a:r>
              <a:rPr lang="cs-CZ" sz="6400" dirty="0" smtClean="0"/>
              <a:t>_</a:t>
            </a:r>
            <a:r>
              <a:rPr lang="cs-CZ" sz="6400" dirty="0" err="1" smtClean="0"/>
              <a:t>Mahadeva</a:t>
            </a:r>
            <a:r>
              <a:rPr lang="cs-CZ" sz="6400" dirty="0" smtClean="0"/>
              <a:t>_%</a:t>
            </a:r>
            <a:r>
              <a:rPr lang="cs-CZ" sz="6400" dirty="0" err="1" smtClean="0"/>
              <a:t>28Khajuraho</a:t>
            </a:r>
            <a:r>
              <a:rPr lang="cs-CZ" sz="6400" dirty="0" smtClean="0"/>
              <a:t>%29_%288453346319%</a:t>
            </a:r>
            <a:r>
              <a:rPr lang="cs-CZ" sz="6400" dirty="0" err="1" smtClean="0"/>
              <a:t>29.jpg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pPr>
              <a:buNone/>
            </a:pP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6400" dirty="0" smtClean="0"/>
              <a:t>NEZJIŠTĚN.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22.12.2013]. Dostupný na WWW: </a:t>
            </a:r>
            <a:r>
              <a:rPr lang="cs-CZ" sz="6400" dirty="0" smtClean="0">
                <a:hlinkClick r:id="rId2"/>
              </a:rPr>
              <a:t>http://</a:t>
            </a:r>
            <a:r>
              <a:rPr lang="cs-CZ" sz="6400" dirty="0" err="1" smtClean="0">
                <a:hlinkClick r:id="rId2"/>
              </a:rPr>
              <a:t>commons.wikimedia.org</a:t>
            </a:r>
            <a:r>
              <a:rPr lang="cs-CZ" sz="6400" dirty="0" smtClean="0">
                <a:hlinkClick r:id="rId2"/>
              </a:rPr>
              <a:t>/</a:t>
            </a:r>
            <a:r>
              <a:rPr lang="cs-CZ" sz="6400" dirty="0" err="1" smtClean="0">
                <a:hlinkClick r:id="rId2"/>
              </a:rPr>
              <a:t>wiki</a:t>
            </a:r>
            <a:r>
              <a:rPr lang="cs-CZ" sz="6400" dirty="0" smtClean="0">
                <a:hlinkClick r:id="rId2"/>
              </a:rPr>
              <a:t>/</a:t>
            </a:r>
            <a:r>
              <a:rPr lang="cs-CZ" sz="6400" dirty="0" err="1" smtClean="0">
                <a:hlinkClick r:id="rId2"/>
              </a:rPr>
              <a:t>File</a:t>
            </a:r>
            <a:r>
              <a:rPr lang="cs-CZ" sz="6400" dirty="0" smtClean="0">
                <a:hlinkClick r:id="rId2"/>
              </a:rPr>
              <a:t>:</a:t>
            </a:r>
            <a:r>
              <a:rPr lang="cs-CZ" sz="6400" dirty="0" err="1" smtClean="0">
                <a:hlinkClick r:id="rId2"/>
              </a:rPr>
              <a:t>Shiva</a:t>
            </a:r>
            <a:r>
              <a:rPr lang="cs-CZ" sz="6400" dirty="0" smtClean="0">
                <a:hlinkClick r:id="rId2"/>
              </a:rPr>
              <a:t>_</a:t>
            </a:r>
            <a:r>
              <a:rPr lang="cs-CZ" sz="6400" dirty="0" err="1" smtClean="0">
                <a:hlinkClick r:id="rId2"/>
              </a:rPr>
              <a:t>dansant</a:t>
            </a:r>
            <a:r>
              <a:rPr lang="cs-CZ" sz="6400" dirty="0" smtClean="0">
                <a:hlinkClick r:id="rId2"/>
              </a:rPr>
              <a:t>_</a:t>
            </a:r>
            <a:r>
              <a:rPr lang="cs-CZ" sz="6400" dirty="0" err="1" smtClean="0">
                <a:hlinkClick r:id="rId2"/>
              </a:rPr>
              <a:t>Guimet.jpg</a:t>
            </a:r>
            <a:r>
              <a:rPr lang="cs-CZ" sz="6400" dirty="0" smtClean="0">
                <a:hlinkClick r:id="rId2"/>
              </a:rPr>
              <a:t>?</a:t>
            </a:r>
            <a:r>
              <a:rPr lang="cs-CZ" sz="6400" dirty="0" err="1" smtClean="0">
                <a:hlinkClick r:id="rId2"/>
              </a:rPr>
              <a:t>uselang</a:t>
            </a:r>
            <a:r>
              <a:rPr lang="cs-CZ" sz="6400" dirty="0" smtClean="0">
                <a:hlinkClick r:id="rId2"/>
              </a:rPr>
              <a:t>=</a:t>
            </a:r>
            <a:r>
              <a:rPr lang="cs-CZ" sz="6400" dirty="0" err="1" smtClean="0">
                <a:hlinkClick r:id="rId2"/>
              </a:rPr>
              <a:t>cs</a:t>
            </a:r>
            <a:endParaRPr lang="cs-CZ" sz="6400" dirty="0" smtClean="0"/>
          </a:p>
          <a:p>
            <a:r>
              <a:rPr lang="cs-CZ" sz="6400" dirty="0" err="1" smtClean="0"/>
              <a:t>BETTEN</a:t>
            </a:r>
            <a:r>
              <a:rPr lang="cs-CZ" sz="6400" dirty="0" smtClean="0"/>
              <a:t>, Arnold.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28.12.2013].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Khajuraho</a:t>
            </a:r>
            <a:r>
              <a:rPr lang="cs-CZ" sz="6400" dirty="0" smtClean="0"/>
              <a:t>,_</a:t>
            </a:r>
            <a:r>
              <a:rPr lang="cs-CZ" sz="6400" dirty="0" err="1" smtClean="0"/>
              <a:t>Lakshmana</a:t>
            </a:r>
            <a:r>
              <a:rPr lang="cs-CZ" sz="6400" dirty="0" smtClean="0"/>
              <a:t>-</a:t>
            </a:r>
            <a:r>
              <a:rPr lang="cs-CZ" sz="6400" dirty="0" err="1" smtClean="0"/>
              <a:t>Tempel</a:t>
            </a:r>
            <a:r>
              <a:rPr lang="cs-CZ" sz="6400" dirty="0" smtClean="0"/>
              <a:t>,_</a:t>
            </a:r>
            <a:r>
              <a:rPr lang="cs-CZ" sz="6400" dirty="0" err="1" smtClean="0"/>
              <a:t>Skulpturen2</a:t>
            </a:r>
            <a:r>
              <a:rPr lang="cs-CZ" sz="6400" dirty="0" smtClean="0"/>
              <a:t>_(1999).</a:t>
            </a:r>
            <a:r>
              <a:rPr lang="cs-CZ" sz="6400" dirty="0" err="1" smtClean="0"/>
              <a:t>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TEVAPRAPAS</a:t>
            </a:r>
            <a:r>
              <a:rPr lang="cs-CZ" sz="6400" dirty="0" smtClean="0"/>
              <a:t> </a:t>
            </a:r>
            <a:r>
              <a:rPr lang="cs-CZ" sz="6400" dirty="0" err="1" smtClean="0"/>
              <a:t>MAKKLAY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28.12.2013]. Dostupný na WWW: </a:t>
            </a:r>
            <a:r>
              <a:rPr lang="cs-CZ" sz="6400" dirty="0" smtClean="0">
                <a:hlinkClick r:id="rId3"/>
              </a:rPr>
              <a:t>http://</a:t>
            </a:r>
            <a:r>
              <a:rPr lang="cs-CZ" sz="6400" dirty="0" err="1" smtClean="0">
                <a:hlinkClick r:id="rId3"/>
              </a:rPr>
              <a:t>en.wikipedia.org</a:t>
            </a:r>
            <a:r>
              <a:rPr lang="cs-CZ" sz="6400" dirty="0" smtClean="0">
                <a:hlinkClick r:id="rId3"/>
              </a:rPr>
              <a:t>/</a:t>
            </a:r>
            <a:r>
              <a:rPr lang="cs-CZ" sz="6400" dirty="0" err="1" smtClean="0">
                <a:hlinkClick r:id="rId3"/>
              </a:rPr>
              <a:t>wiki</a:t>
            </a:r>
            <a:r>
              <a:rPr lang="cs-CZ" sz="6400" dirty="0" smtClean="0">
                <a:hlinkClick r:id="rId3"/>
              </a:rPr>
              <a:t>/</a:t>
            </a:r>
            <a:r>
              <a:rPr lang="cs-CZ" sz="6400" dirty="0" err="1" smtClean="0">
                <a:hlinkClick r:id="rId3"/>
              </a:rPr>
              <a:t>File</a:t>
            </a:r>
            <a:r>
              <a:rPr lang="cs-CZ" sz="6400" dirty="0" smtClean="0">
                <a:hlinkClick r:id="rId3"/>
              </a:rPr>
              <a:t>:Buddha_in_</a:t>
            </a:r>
            <a:r>
              <a:rPr lang="cs-CZ" sz="6400" dirty="0" err="1" smtClean="0">
                <a:hlinkClick r:id="rId3"/>
              </a:rPr>
              <a:t>Sarnath</a:t>
            </a:r>
            <a:r>
              <a:rPr lang="cs-CZ" sz="6400" dirty="0" smtClean="0">
                <a:hlinkClick r:id="rId3"/>
              </a:rPr>
              <a:t>_Museum_(</a:t>
            </a:r>
            <a:r>
              <a:rPr lang="cs-CZ" sz="6400" dirty="0" err="1" smtClean="0">
                <a:hlinkClick r:id="rId3"/>
              </a:rPr>
              <a:t>Dhammajak</a:t>
            </a:r>
            <a:r>
              <a:rPr lang="cs-CZ" sz="6400" dirty="0" smtClean="0">
                <a:hlinkClick r:id="rId3"/>
              </a:rPr>
              <a:t>_</a:t>
            </a:r>
            <a:r>
              <a:rPr lang="cs-CZ" sz="6400" dirty="0" err="1" smtClean="0">
                <a:hlinkClick r:id="rId3"/>
              </a:rPr>
              <a:t>Mutra</a:t>
            </a:r>
            <a:r>
              <a:rPr lang="cs-CZ" sz="6400" dirty="0" smtClean="0">
                <a:hlinkClick r:id="rId3"/>
              </a:rPr>
              <a:t>).</a:t>
            </a:r>
            <a:r>
              <a:rPr lang="cs-CZ" sz="6400" dirty="0" err="1" smtClean="0">
                <a:hlinkClick r:id="rId3"/>
              </a:rPr>
              <a:t>jpg</a:t>
            </a:r>
            <a:endParaRPr lang="cs-CZ" sz="6400" dirty="0" smtClean="0"/>
          </a:p>
          <a:p>
            <a:r>
              <a:rPr lang="cs-CZ" sz="6400" dirty="0" err="1" smtClean="0"/>
              <a:t>CHITNIS</a:t>
            </a:r>
            <a:r>
              <a:rPr lang="cs-CZ" sz="6400" dirty="0" smtClean="0"/>
              <a:t>, </a:t>
            </a:r>
            <a:r>
              <a:rPr lang="cs-CZ" sz="6400" dirty="0" err="1" smtClean="0"/>
              <a:t>Danial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28.12.2013]. Dostupný na WWW: </a:t>
            </a:r>
            <a:r>
              <a:rPr lang="cs-CZ" sz="6400" dirty="0" err="1" smtClean="0"/>
              <a:t>ANONYMUS</a:t>
            </a:r>
            <a:r>
              <a:rPr lang="cs-CZ" sz="6400" dirty="0" smtClean="0"/>
              <a:t>. </a:t>
            </a:r>
            <a:r>
              <a:rPr lang="cs-CZ" sz="6400" dirty="0" err="1" smtClean="0"/>
              <a:t>Wikipedia</a:t>
            </a:r>
            <a:r>
              <a:rPr lang="cs-CZ" sz="6400" dirty="0" smtClean="0"/>
              <a:t>, </a:t>
            </a:r>
            <a:r>
              <a:rPr lang="cs-CZ" sz="6400" dirty="0" err="1" smtClean="0"/>
              <a:t>the</a:t>
            </a:r>
            <a:r>
              <a:rPr lang="cs-CZ" sz="6400" dirty="0" smtClean="0"/>
              <a:t> free </a:t>
            </a:r>
            <a:r>
              <a:rPr lang="cs-CZ" sz="6400" dirty="0" err="1" smtClean="0"/>
              <a:t>encyclopedia</a:t>
            </a:r>
            <a:r>
              <a:rPr lang="cs-CZ" sz="6400" dirty="0" smtClean="0"/>
              <a:t> [online]. [cit. 28.12.2013]. Dostupný na WWW: </a:t>
            </a:r>
            <a:r>
              <a:rPr lang="cs-CZ" sz="6400" dirty="0" smtClean="0">
                <a:hlinkClick r:id="rId4"/>
              </a:rPr>
              <a:t>http://</a:t>
            </a:r>
            <a:r>
              <a:rPr lang="cs-CZ" sz="6400" dirty="0" err="1" smtClean="0">
                <a:hlinkClick r:id="rId4"/>
              </a:rPr>
              <a:t>cs.wikipedia.org</a:t>
            </a:r>
            <a:r>
              <a:rPr lang="cs-CZ" sz="6400" dirty="0" smtClean="0">
                <a:hlinkClick r:id="rId4"/>
              </a:rPr>
              <a:t>/</a:t>
            </a:r>
            <a:r>
              <a:rPr lang="cs-CZ" sz="6400" dirty="0" err="1" smtClean="0">
                <a:hlinkClick r:id="rId4"/>
              </a:rPr>
              <a:t>wiki</a:t>
            </a:r>
            <a:r>
              <a:rPr lang="cs-CZ" sz="6400" dirty="0" smtClean="0">
                <a:hlinkClick r:id="rId4"/>
              </a:rPr>
              <a:t>/Soubor:</a:t>
            </a:r>
            <a:r>
              <a:rPr lang="cs-CZ" sz="6400" dirty="0" err="1" smtClean="0">
                <a:hlinkClick r:id="rId4"/>
              </a:rPr>
              <a:t>Bodhi</a:t>
            </a:r>
            <a:r>
              <a:rPr lang="cs-CZ" sz="6400" dirty="0" smtClean="0">
                <a:hlinkClick r:id="rId4"/>
              </a:rPr>
              <a:t>_</a:t>
            </a:r>
            <a:r>
              <a:rPr lang="cs-CZ" sz="6400" dirty="0" err="1" smtClean="0">
                <a:hlinkClick r:id="rId4"/>
              </a:rPr>
              <a:t>Ajanta.jpg</a:t>
            </a:r>
            <a:endParaRPr lang="cs-CZ" sz="6400" dirty="0" smtClean="0"/>
          </a:p>
          <a:p>
            <a:r>
              <a:rPr lang="cs-CZ" sz="6400" dirty="0" smtClean="0"/>
              <a:t>A. </a:t>
            </a:r>
            <a:r>
              <a:rPr lang="cs-CZ" sz="6400" dirty="0" err="1" smtClean="0"/>
              <a:t>ROSBACH</a:t>
            </a:r>
            <a:r>
              <a:rPr lang="cs-CZ" sz="6400" dirty="0" smtClean="0"/>
              <a:t>, Hans.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28.12.2013]. Dostupný na WWW: </a:t>
            </a:r>
            <a:r>
              <a:rPr lang="cs-CZ" sz="6400" dirty="0" smtClean="0">
                <a:hlinkClick r:id="rId5"/>
              </a:rPr>
              <a:t>http://</a:t>
            </a:r>
            <a:r>
              <a:rPr lang="cs-CZ" sz="6400" dirty="0" err="1" smtClean="0">
                <a:hlinkClick r:id="rId5"/>
              </a:rPr>
              <a:t>upload.wikimedia.org</a:t>
            </a:r>
            <a:r>
              <a:rPr lang="cs-CZ" sz="6400" dirty="0" smtClean="0">
                <a:hlinkClick r:id="rId5"/>
              </a:rPr>
              <a:t>/</a:t>
            </a:r>
            <a:r>
              <a:rPr lang="cs-CZ" sz="6400" dirty="0" err="1" smtClean="0">
                <a:hlinkClick r:id="rId5"/>
              </a:rPr>
              <a:t>wikipedia</a:t>
            </a:r>
            <a:r>
              <a:rPr lang="cs-CZ" sz="6400" dirty="0" smtClean="0">
                <a:hlinkClick r:id="rId5"/>
              </a:rPr>
              <a:t>/</a:t>
            </a:r>
            <a:r>
              <a:rPr lang="cs-CZ" sz="6400" dirty="0" err="1" smtClean="0">
                <a:hlinkClick r:id="rId5"/>
              </a:rPr>
              <a:t>commons</a:t>
            </a:r>
            <a:r>
              <a:rPr lang="cs-CZ" sz="6400" dirty="0" smtClean="0">
                <a:hlinkClick r:id="rId5"/>
              </a:rPr>
              <a:t>/2/28/</a:t>
            </a:r>
            <a:r>
              <a:rPr lang="cs-CZ" sz="6400" dirty="0" err="1" smtClean="0">
                <a:hlinkClick r:id="rId5"/>
              </a:rPr>
              <a:t>RedFortAgra</a:t>
            </a:r>
            <a:r>
              <a:rPr lang="cs-CZ" sz="6400" dirty="0" smtClean="0">
                <a:hlinkClick r:id="rId5"/>
              </a:rPr>
              <a:t>-20080211-</a:t>
            </a:r>
            <a:r>
              <a:rPr lang="cs-CZ" sz="6400" dirty="0" err="1" smtClean="0">
                <a:hlinkClick r:id="rId5"/>
              </a:rPr>
              <a:t>1.jpg</a:t>
            </a:r>
            <a:endParaRPr lang="cs-CZ" sz="6400" dirty="0" smtClean="0"/>
          </a:p>
          <a:p>
            <a:r>
              <a:rPr lang="cs-CZ" sz="6400" dirty="0" err="1" smtClean="0"/>
              <a:t>SEARLE</a:t>
            </a:r>
            <a:r>
              <a:rPr lang="cs-CZ" sz="6400" dirty="0" smtClean="0"/>
              <a:t>, Dan.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28.12.2013]. Dostupný na WWW: </a:t>
            </a:r>
            <a:r>
              <a:rPr lang="cs-CZ" sz="6400" dirty="0" smtClean="0">
                <a:hlinkClick r:id="rId6"/>
              </a:rPr>
              <a:t>http://</a:t>
            </a:r>
            <a:r>
              <a:rPr lang="cs-CZ" sz="6400" dirty="0" err="1" smtClean="0">
                <a:hlinkClick r:id="rId6"/>
              </a:rPr>
              <a:t>cs.wikipedia.org</a:t>
            </a:r>
            <a:r>
              <a:rPr lang="cs-CZ" sz="6400" dirty="0" smtClean="0">
                <a:hlinkClick r:id="rId6"/>
              </a:rPr>
              <a:t>/</a:t>
            </a:r>
            <a:r>
              <a:rPr lang="cs-CZ" sz="6400" dirty="0" err="1" smtClean="0">
                <a:hlinkClick r:id="rId6"/>
              </a:rPr>
              <a:t>wiki</a:t>
            </a:r>
            <a:r>
              <a:rPr lang="cs-CZ" sz="6400" dirty="0" smtClean="0">
                <a:hlinkClick r:id="rId6"/>
              </a:rPr>
              <a:t>/Soubor:</a:t>
            </a:r>
            <a:r>
              <a:rPr lang="cs-CZ" sz="6400" dirty="0" err="1" smtClean="0">
                <a:hlinkClick r:id="rId6"/>
              </a:rPr>
              <a:t>Morning</a:t>
            </a:r>
            <a:r>
              <a:rPr lang="cs-CZ" sz="6400" dirty="0" smtClean="0">
                <a:hlinkClick r:id="rId6"/>
              </a:rPr>
              <a:t>_</a:t>
            </a:r>
            <a:r>
              <a:rPr lang="cs-CZ" sz="6400" dirty="0" err="1" smtClean="0">
                <a:hlinkClick r:id="rId6"/>
              </a:rPr>
              <a:t>view</a:t>
            </a:r>
            <a:r>
              <a:rPr lang="cs-CZ" sz="6400" dirty="0" smtClean="0">
                <a:hlinkClick r:id="rId6"/>
              </a:rPr>
              <a:t>_</a:t>
            </a:r>
            <a:r>
              <a:rPr lang="cs-CZ" sz="6400" dirty="0" err="1" smtClean="0">
                <a:hlinkClick r:id="rId6"/>
              </a:rPr>
              <a:t>of</a:t>
            </a:r>
            <a:r>
              <a:rPr lang="cs-CZ" sz="6400" dirty="0" smtClean="0">
                <a:hlinkClick r:id="rId6"/>
              </a:rPr>
              <a:t>_</a:t>
            </a:r>
            <a:r>
              <a:rPr lang="cs-CZ" sz="6400" dirty="0" err="1" smtClean="0">
                <a:hlinkClick r:id="rId6"/>
              </a:rPr>
              <a:t>the</a:t>
            </a:r>
            <a:r>
              <a:rPr lang="cs-CZ" sz="6400" dirty="0" smtClean="0">
                <a:hlinkClick r:id="rId6"/>
              </a:rPr>
              <a:t>_Taj_</a:t>
            </a:r>
            <a:r>
              <a:rPr lang="cs-CZ" sz="6400" dirty="0" err="1" smtClean="0">
                <a:hlinkClick r:id="rId6"/>
              </a:rPr>
              <a:t>Mahal</a:t>
            </a:r>
            <a:r>
              <a:rPr lang="cs-CZ" sz="6400" dirty="0" smtClean="0">
                <a:hlinkClick r:id="rId6"/>
              </a:rPr>
              <a:t>,_</a:t>
            </a:r>
            <a:r>
              <a:rPr lang="cs-CZ" sz="6400" dirty="0" err="1" smtClean="0">
                <a:hlinkClick r:id="rId6"/>
              </a:rPr>
              <a:t>Agra</a:t>
            </a:r>
            <a:r>
              <a:rPr lang="cs-CZ" sz="6400" dirty="0" smtClean="0">
                <a:hlinkClick r:id="rId6"/>
              </a:rPr>
              <a:t>,_</a:t>
            </a:r>
            <a:r>
              <a:rPr lang="cs-CZ" sz="6400" dirty="0" err="1" smtClean="0">
                <a:hlinkClick r:id="rId6"/>
              </a:rPr>
              <a:t>Uttar</a:t>
            </a:r>
            <a:r>
              <a:rPr lang="cs-CZ" sz="6400" dirty="0" smtClean="0">
                <a:hlinkClick r:id="rId6"/>
              </a:rPr>
              <a:t>_</a:t>
            </a:r>
            <a:r>
              <a:rPr lang="cs-CZ" sz="6400" dirty="0" err="1" smtClean="0">
                <a:hlinkClick r:id="rId6"/>
              </a:rPr>
              <a:t>Pradesh</a:t>
            </a:r>
            <a:r>
              <a:rPr lang="cs-CZ" sz="6400" dirty="0" smtClean="0">
                <a:hlinkClick r:id="rId6"/>
              </a:rPr>
              <a:t>,_India.</a:t>
            </a:r>
            <a:r>
              <a:rPr lang="cs-CZ" sz="6400" dirty="0" err="1" smtClean="0">
                <a:hlinkClick r:id="rId6"/>
              </a:rPr>
              <a:t>jpg</a:t>
            </a:r>
            <a:endParaRPr lang="cs-CZ" sz="6400" dirty="0" smtClean="0"/>
          </a:p>
          <a:p>
            <a:r>
              <a:rPr lang="en-US" sz="6400" dirty="0" err="1" smtClean="0"/>
              <a:t>DHANG</a:t>
            </a:r>
            <a:r>
              <a:rPr lang="en-US" sz="6400" dirty="0" smtClean="0"/>
              <a:t>, </a:t>
            </a:r>
            <a:r>
              <a:rPr lang="en-US" sz="6400" dirty="0" err="1" smtClean="0"/>
              <a:t>Prithwiraj</a:t>
            </a:r>
            <a:r>
              <a:rPr lang="en-US" sz="6400" dirty="0" smtClean="0"/>
              <a:t>. </a:t>
            </a:r>
            <a:r>
              <a:rPr lang="en-US" sz="6400" i="1" dirty="0" smtClean="0"/>
              <a:t>Wikimedia Commons</a:t>
            </a:r>
            <a:r>
              <a:rPr lang="en-US" sz="6400" dirty="0" smtClean="0"/>
              <a:t> [online]. [cit. 28.12.2013].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</a:t>
            </a:r>
            <a:r>
              <a:rPr lang="en-US" sz="6400" dirty="0" smtClean="0">
                <a:hlinkClick r:id="rId7"/>
              </a:rPr>
              <a:t>http://commons.wikimedia.org/wiki/File:Ellora_Cave16.JPG?uselang=cs</a:t>
            </a:r>
            <a:endParaRPr lang="cs-CZ" sz="6400" dirty="0" smtClean="0"/>
          </a:p>
          <a:p>
            <a:r>
              <a:rPr lang="cs-CZ" sz="6400" dirty="0" err="1" smtClean="0"/>
              <a:t>SHISHIDO</a:t>
            </a:r>
            <a:r>
              <a:rPr lang="cs-CZ" sz="6400" dirty="0" smtClean="0"/>
              <a:t>, Y..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28.12.2013].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Ellora</a:t>
            </a:r>
            <a:r>
              <a:rPr lang="cs-CZ" sz="6400" dirty="0" smtClean="0"/>
              <a:t>_</a:t>
            </a:r>
            <a:r>
              <a:rPr lang="cs-CZ" sz="6400" dirty="0" err="1" smtClean="0"/>
              <a:t>cave16</a:t>
            </a:r>
            <a:r>
              <a:rPr lang="cs-CZ" sz="6400" dirty="0" smtClean="0"/>
              <a:t>_</a:t>
            </a:r>
            <a:r>
              <a:rPr lang="cs-CZ" sz="6400" dirty="0" err="1" smtClean="0"/>
              <a:t>003.jpg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pPr>
              <a:buNone/>
            </a:pPr>
            <a:r>
              <a:rPr lang="cs-CZ" sz="6400" dirty="0" smtClean="0"/>
              <a:t/>
            </a:r>
            <a:br>
              <a:rPr lang="cs-CZ" sz="6400" dirty="0" smtClean="0"/>
            </a:br>
            <a:endParaRPr lang="en-US" sz="6400" dirty="0" smtClean="0"/>
          </a:p>
          <a:p>
            <a:r>
              <a:rPr lang="en-US" sz="1600" dirty="0" smtClean="0"/>
              <a:t/>
            </a:r>
            <a:br>
              <a:rPr lang="en-US" sz="1600" dirty="0" smtClean="0"/>
            </a:br>
            <a:endParaRPr lang="cs-CZ" sz="6400" dirty="0" smtClean="0"/>
          </a:p>
          <a:p>
            <a:pPr>
              <a:buNone/>
            </a:pP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en-US" sz="6400" dirty="0" smtClean="0"/>
              <a:t/>
            </a:r>
            <a:br>
              <a:rPr lang="en-US" sz="6400" dirty="0" smtClean="0"/>
            </a:b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5328592"/>
          </a:xfrm>
        </p:spPr>
        <p:txBody>
          <a:bodyPr>
            <a:normAutofit fontScale="25000" lnSpcReduction="20000"/>
          </a:bodyPr>
          <a:lstStyle/>
          <a:p>
            <a:r>
              <a:rPr lang="cs-CZ" sz="7200" dirty="0" err="1" smtClean="0"/>
              <a:t>VYAS</a:t>
            </a:r>
            <a:r>
              <a:rPr lang="cs-CZ" sz="7200" dirty="0" smtClean="0"/>
              <a:t>, </a:t>
            </a:r>
            <a:r>
              <a:rPr lang="cs-CZ" sz="7200" dirty="0" err="1" smtClean="0"/>
              <a:t>Raveesh</a:t>
            </a:r>
            <a:r>
              <a:rPr lang="cs-CZ" sz="7200" dirty="0" smtClean="0"/>
              <a:t>. </a:t>
            </a:r>
            <a:r>
              <a:rPr lang="cs-CZ" sz="7200" i="1" dirty="0" err="1" smtClean="0"/>
              <a:t>Wikimedia</a:t>
            </a:r>
            <a:r>
              <a:rPr lang="cs-CZ" sz="7200" i="1" dirty="0" smtClean="0"/>
              <a:t> </a:t>
            </a:r>
            <a:r>
              <a:rPr lang="cs-CZ" sz="7200" i="1" dirty="0" err="1" smtClean="0"/>
              <a:t>Commons</a:t>
            </a:r>
            <a:r>
              <a:rPr lang="cs-CZ" sz="7200" dirty="0" smtClean="0"/>
              <a:t> [online]. [cit. 31.12.2013]. Dostupný na WWW: http://</a:t>
            </a:r>
            <a:r>
              <a:rPr lang="cs-CZ" sz="7200" dirty="0" err="1" smtClean="0"/>
              <a:t>commons.wikimedia.org</a:t>
            </a:r>
            <a:r>
              <a:rPr lang="cs-CZ" sz="7200" dirty="0" smtClean="0"/>
              <a:t>/</a:t>
            </a:r>
            <a:r>
              <a:rPr lang="cs-CZ" sz="7200" dirty="0" err="1" smtClean="0"/>
              <a:t>wiki</a:t>
            </a:r>
            <a:r>
              <a:rPr lang="cs-CZ" sz="7200" dirty="0" smtClean="0"/>
              <a:t>/</a:t>
            </a:r>
            <a:r>
              <a:rPr lang="cs-CZ" sz="7200" dirty="0" err="1" smtClean="0"/>
              <a:t>File</a:t>
            </a:r>
            <a:r>
              <a:rPr lang="cs-CZ" sz="7200" dirty="0" smtClean="0"/>
              <a:t>:</a:t>
            </a:r>
            <a:r>
              <a:rPr lang="cs-CZ" sz="7200" dirty="0" err="1" smtClean="0"/>
              <a:t>Bhimbetka</a:t>
            </a:r>
            <a:r>
              <a:rPr lang="cs-CZ" sz="7200" dirty="0" smtClean="0"/>
              <a:t>_</a:t>
            </a:r>
            <a:r>
              <a:rPr lang="cs-CZ" sz="7200" dirty="0" err="1" smtClean="0"/>
              <a:t>Cave</a:t>
            </a:r>
            <a:r>
              <a:rPr lang="cs-CZ" sz="7200" dirty="0" smtClean="0"/>
              <a:t>_</a:t>
            </a:r>
            <a:r>
              <a:rPr lang="cs-CZ" sz="7200" dirty="0" err="1" smtClean="0"/>
              <a:t>Paintings.jpg</a:t>
            </a:r>
            <a:r>
              <a:rPr lang="cs-CZ" sz="7200" dirty="0" smtClean="0"/>
              <a:t>?</a:t>
            </a:r>
            <a:r>
              <a:rPr lang="cs-CZ" sz="7200" dirty="0" err="1" smtClean="0"/>
              <a:t>uselang</a:t>
            </a:r>
            <a:r>
              <a:rPr lang="cs-CZ" sz="7200" dirty="0" smtClean="0"/>
              <a:t>=</a:t>
            </a:r>
            <a:r>
              <a:rPr lang="cs-CZ" sz="7200" dirty="0" err="1" smtClean="0"/>
              <a:t>cs</a:t>
            </a:r>
            <a:endParaRPr lang="cs-CZ" sz="6400" dirty="0" smtClean="0"/>
          </a:p>
          <a:p>
            <a:r>
              <a:rPr lang="en-US" sz="6400" dirty="0" err="1" smtClean="0"/>
              <a:t>NEILSATYAM</a:t>
            </a:r>
            <a:r>
              <a:rPr lang="en-US" sz="6400" dirty="0" smtClean="0"/>
              <a:t>. </a:t>
            </a:r>
            <a:r>
              <a:rPr lang="en-US" sz="6400" i="1" dirty="0" smtClean="0"/>
              <a:t>Wikimedia Commons</a:t>
            </a:r>
            <a:r>
              <a:rPr lang="en-US" sz="6400" dirty="0" smtClean="0"/>
              <a:t> [online]. [cit. 28.12.2013].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</a:t>
            </a:r>
            <a:r>
              <a:rPr lang="en-US" sz="6400" dirty="0" smtClean="0">
                <a:hlinkClick r:id="rId2"/>
              </a:rPr>
              <a:t>http://commons.wikimedia.org/wiki/File:Ellora_cave_12.JPG?uselang=cs</a:t>
            </a:r>
            <a:endParaRPr lang="cs-CZ" sz="6400" dirty="0" smtClean="0"/>
          </a:p>
          <a:p>
            <a:r>
              <a:rPr lang="cs-CZ" sz="6400" dirty="0" err="1" smtClean="0"/>
              <a:t>ABHISHEK</a:t>
            </a:r>
            <a:r>
              <a:rPr lang="cs-CZ" sz="6400" dirty="0" smtClean="0"/>
              <a:t> </a:t>
            </a:r>
            <a:r>
              <a:rPr lang="cs-CZ" sz="6400" dirty="0" err="1" smtClean="0"/>
              <a:t>BANSAL</a:t>
            </a:r>
            <a:r>
              <a:rPr lang="cs-CZ" sz="6400" dirty="0" smtClean="0"/>
              <a:t>, </a:t>
            </a:r>
            <a:r>
              <a:rPr lang="cs-CZ" sz="6400" dirty="0" err="1" smtClean="0"/>
              <a:t>Ekta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28.12.2013]. Dostupný na WWW: http://</a:t>
            </a:r>
            <a:r>
              <a:rPr lang="cs-CZ" sz="6400" dirty="0" err="1" smtClean="0"/>
              <a:t>upload.wikimedia.org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wikipedia</a:t>
            </a:r>
            <a:r>
              <a:rPr lang="cs-CZ" sz="6400" dirty="0" smtClean="0"/>
              <a:t>/</a:t>
            </a:r>
            <a:r>
              <a:rPr lang="cs-CZ" sz="6400" dirty="0" err="1" smtClean="0"/>
              <a:t>commons</a:t>
            </a:r>
            <a:r>
              <a:rPr lang="cs-CZ" sz="6400" dirty="0" smtClean="0"/>
              <a:t>/6/63/</a:t>
            </a:r>
            <a:r>
              <a:rPr lang="cs-CZ" sz="6400" dirty="0" err="1" smtClean="0"/>
              <a:t>Shiva</a:t>
            </a:r>
            <a:r>
              <a:rPr lang="cs-CZ" sz="6400" dirty="0" smtClean="0"/>
              <a:t>_</a:t>
            </a:r>
            <a:r>
              <a:rPr lang="cs-CZ" sz="6400" dirty="0" err="1" smtClean="0"/>
              <a:t>Parvati</a:t>
            </a:r>
            <a:r>
              <a:rPr lang="cs-CZ" sz="6400" dirty="0" smtClean="0"/>
              <a:t>_</a:t>
            </a:r>
            <a:r>
              <a:rPr lang="cs-CZ" sz="6400" dirty="0" err="1" smtClean="0"/>
              <a:t>engravings</a:t>
            </a:r>
            <a:r>
              <a:rPr lang="cs-CZ" sz="6400" dirty="0" smtClean="0"/>
              <a:t>_in_</a:t>
            </a:r>
            <a:r>
              <a:rPr lang="cs-CZ" sz="6400" dirty="0" err="1" smtClean="0"/>
              <a:t>Ellora.JPG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ABHISHEK</a:t>
            </a:r>
            <a:r>
              <a:rPr lang="cs-CZ" sz="6400" dirty="0" smtClean="0"/>
              <a:t> </a:t>
            </a:r>
            <a:r>
              <a:rPr lang="cs-CZ" sz="6400" dirty="0" err="1" smtClean="0"/>
              <a:t>BANSAL</a:t>
            </a:r>
            <a:r>
              <a:rPr lang="cs-CZ" sz="6400" dirty="0" smtClean="0"/>
              <a:t>, </a:t>
            </a:r>
            <a:r>
              <a:rPr lang="cs-CZ" sz="6400" dirty="0" err="1" smtClean="0"/>
              <a:t>Ekta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28.12.2013].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Engravings</a:t>
            </a:r>
            <a:r>
              <a:rPr lang="cs-CZ" sz="6400" dirty="0" smtClean="0"/>
              <a:t>_in_</a:t>
            </a:r>
            <a:r>
              <a:rPr lang="cs-CZ" sz="6400" dirty="0" err="1" smtClean="0"/>
              <a:t>Ellora</a:t>
            </a:r>
            <a:r>
              <a:rPr lang="cs-CZ" sz="6400" dirty="0" smtClean="0"/>
              <a:t>_(Ganga_</a:t>
            </a:r>
            <a:r>
              <a:rPr lang="cs-CZ" sz="6400" dirty="0" err="1" smtClean="0"/>
              <a:t>River</a:t>
            </a:r>
            <a:r>
              <a:rPr lang="cs-CZ" sz="6400" dirty="0" smtClean="0"/>
              <a:t>_</a:t>
            </a:r>
            <a:r>
              <a:rPr lang="cs-CZ" sz="6400" dirty="0" err="1" smtClean="0"/>
              <a:t>depiction</a:t>
            </a:r>
            <a:r>
              <a:rPr lang="cs-CZ" sz="6400" dirty="0" smtClean="0"/>
              <a:t>).</a:t>
            </a:r>
            <a:r>
              <a:rPr lang="cs-CZ" sz="6400" dirty="0" err="1" smtClean="0"/>
              <a:t>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smtClean="0"/>
              <a:t>NEZJIŠTĚN.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28.12.2013]. Dostupný na WWW: </a:t>
            </a:r>
            <a:r>
              <a:rPr lang="cs-CZ" sz="6400" dirty="0" smtClean="0">
                <a:hlinkClick r:id="rId3"/>
              </a:rPr>
              <a:t>http://</a:t>
            </a:r>
            <a:r>
              <a:rPr lang="cs-CZ" sz="6400" dirty="0" err="1" smtClean="0">
                <a:hlinkClick r:id="rId3"/>
              </a:rPr>
              <a:t>commons.wikimedia.org</a:t>
            </a:r>
            <a:r>
              <a:rPr lang="cs-CZ" sz="6400" dirty="0" smtClean="0">
                <a:hlinkClick r:id="rId3"/>
              </a:rPr>
              <a:t>/</a:t>
            </a:r>
            <a:r>
              <a:rPr lang="cs-CZ" sz="6400" dirty="0" err="1" smtClean="0">
                <a:hlinkClick r:id="rId3"/>
              </a:rPr>
              <a:t>wiki</a:t>
            </a:r>
            <a:r>
              <a:rPr lang="cs-CZ" sz="6400" dirty="0" smtClean="0">
                <a:hlinkClick r:id="rId3"/>
              </a:rPr>
              <a:t>/</a:t>
            </a:r>
            <a:r>
              <a:rPr lang="cs-CZ" sz="6400" dirty="0" err="1" smtClean="0">
                <a:hlinkClick r:id="rId3"/>
              </a:rPr>
              <a:t>File</a:t>
            </a:r>
            <a:r>
              <a:rPr lang="cs-CZ" sz="6400" dirty="0" smtClean="0">
                <a:hlinkClick r:id="rId3"/>
              </a:rPr>
              <a:t>:</a:t>
            </a:r>
            <a:r>
              <a:rPr lang="cs-CZ" sz="6400" dirty="0" err="1" smtClean="0">
                <a:hlinkClick r:id="rId3"/>
              </a:rPr>
              <a:t>Ajanta</a:t>
            </a:r>
            <a:r>
              <a:rPr lang="cs-CZ" sz="6400" dirty="0" smtClean="0">
                <a:hlinkClick r:id="rId3"/>
              </a:rPr>
              <a:t>_</a:t>
            </a:r>
            <a:r>
              <a:rPr lang="cs-CZ" sz="6400" dirty="0" err="1" smtClean="0">
                <a:hlinkClick r:id="rId3"/>
              </a:rPr>
              <a:t>Padmapani.jpg</a:t>
            </a:r>
            <a:r>
              <a:rPr lang="cs-CZ" sz="6400" dirty="0" smtClean="0">
                <a:hlinkClick r:id="rId3"/>
              </a:rPr>
              <a:t>?</a:t>
            </a:r>
            <a:r>
              <a:rPr lang="cs-CZ" sz="6400" dirty="0" err="1" smtClean="0">
                <a:hlinkClick r:id="rId3"/>
              </a:rPr>
              <a:t>uselang</a:t>
            </a:r>
            <a:r>
              <a:rPr lang="cs-CZ" sz="6400" dirty="0" smtClean="0">
                <a:hlinkClick r:id="rId3"/>
              </a:rPr>
              <a:t>=</a:t>
            </a:r>
            <a:r>
              <a:rPr lang="cs-CZ" sz="6400" dirty="0" err="1" smtClean="0">
                <a:hlinkClick r:id="rId3"/>
              </a:rPr>
              <a:t>cs</a:t>
            </a:r>
            <a:endParaRPr lang="cs-CZ" sz="6400" dirty="0" smtClean="0"/>
          </a:p>
          <a:p>
            <a:r>
              <a:rPr lang="en-US" sz="6400" dirty="0" smtClean="0"/>
              <a:t>ASIA SOCIETY. </a:t>
            </a:r>
            <a:r>
              <a:rPr lang="en-US" sz="6400" i="1" dirty="0" smtClean="0"/>
              <a:t>Wikimedia Commons</a:t>
            </a:r>
            <a:r>
              <a:rPr lang="en-US" sz="6400" dirty="0" smtClean="0"/>
              <a:t> [online]. [cit. 28.12.2013].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http://en.wikipedia.org/wiki/File:Astasahasrika_Prajnaparamita_Queen_Maya_Birth.jpeg</a:t>
            </a:r>
            <a:endParaRPr lang="cs-CZ" sz="6400" dirty="0" smtClean="0"/>
          </a:p>
          <a:p>
            <a:r>
              <a:rPr lang="cs-CZ" sz="6400" dirty="0" err="1" smtClean="0"/>
              <a:t>CORDANRAD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28.12.2013].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Darbarscene.jpg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HUNHAR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28.12.2013].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Hunhar</a:t>
            </a:r>
            <a:r>
              <a:rPr lang="cs-CZ" sz="6400" dirty="0" smtClean="0"/>
              <a:t>._</a:t>
            </a:r>
            <a:r>
              <a:rPr lang="cs-CZ" sz="6400" dirty="0" err="1" smtClean="0"/>
              <a:t>Emperor</a:t>
            </a:r>
            <a:r>
              <a:rPr lang="cs-CZ" sz="6400" dirty="0" smtClean="0"/>
              <a:t>_</a:t>
            </a:r>
            <a:r>
              <a:rPr lang="cs-CZ" sz="6400" dirty="0" err="1" smtClean="0"/>
              <a:t>Aurangzeb</a:t>
            </a:r>
            <a:r>
              <a:rPr lang="cs-CZ" sz="6400" dirty="0" smtClean="0"/>
              <a:t>_in_a_</a:t>
            </a:r>
            <a:r>
              <a:rPr lang="cs-CZ" sz="6400" dirty="0" err="1" smtClean="0"/>
              <a:t>Shaft</a:t>
            </a:r>
            <a:r>
              <a:rPr lang="cs-CZ" sz="6400" dirty="0" smtClean="0"/>
              <a:t>_</a:t>
            </a:r>
            <a:r>
              <a:rPr lang="cs-CZ" sz="6400" dirty="0" err="1" smtClean="0"/>
              <a:t>of</a:t>
            </a:r>
            <a:r>
              <a:rPr lang="cs-CZ" sz="6400" dirty="0" smtClean="0"/>
              <a:t>_</a:t>
            </a:r>
            <a:r>
              <a:rPr lang="cs-CZ" sz="6400" dirty="0" err="1" smtClean="0"/>
              <a:t>Light</a:t>
            </a:r>
            <a:r>
              <a:rPr lang="cs-CZ" sz="6400" dirty="0" smtClean="0"/>
              <a:t>._</a:t>
            </a:r>
            <a:r>
              <a:rPr lang="cs-CZ" sz="6400" dirty="0" err="1" smtClean="0"/>
              <a:t>The</a:t>
            </a:r>
            <a:r>
              <a:rPr lang="cs-CZ" sz="6400" dirty="0" smtClean="0"/>
              <a:t>_St._</a:t>
            </a:r>
            <a:r>
              <a:rPr lang="cs-CZ" sz="6400" dirty="0" err="1" smtClean="0"/>
              <a:t>Petersburg</a:t>
            </a:r>
            <a:r>
              <a:rPr lang="cs-CZ" sz="6400" dirty="0" smtClean="0"/>
              <a:t>_Album_ca._1660_</a:t>
            </a:r>
            <a:r>
              <a:rPr lang="cs-CZ" sz="6400" dirty="0" err="1" smtClean="0"/>
              <a:t>Freer</a:t>
            </a:r>
            <a:r>
              <a:rPr lang="cs-CZ" sz="6400" dirty="0" smtClean="0"/>
              <a:t>_</a:t>
            </a:r>
            <a:r>
              <a:rPr lang="cs-CZ" sz="6400" dirty="0" err="1" smtClean="0"/>
              <a:t>Gallery</a:t>
            </a:r>
            <a:r>
              <a:rPr lang="cs-CZ" sz="6400" dirty="0" smtClean="0"/>
              <a:t>_</a:t>
            </a:r>
            <a:r>
              <a:rPr lang="cs-CZ" sz="6400" dirty="0" err="1" smtClean="0"/>
              <a:t>of</a:t>
            </a:r>
            <a:r>
              <a:rPr lang="cs-CZ" sz="6400" dirty="0" smtClean="0"/>
              <a:t>_</a:t>
            </a:r>
            <a:r>
              <a:rPr lang="cs-CZ" sz="6400" dirty="0" err="1" smtClean="0"/>
              <a:t>Art</a:t>
            </a:r>
            <a:r>
              <a:rPr lang="cs-CZ" sz="6400" dirty="0" smtClean="0"/>
              <a:t>,_Washington.</a:t>
            </a:r>
            <a:r>
              <a:rPr lang="cs-CZ" sz="6400" dirty="0" err="1" smtClean="0"/>
              <a:t>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dirty="0" smtClean="0"/>
              <a:t>Alexandr Veliký</a:t>
            </a:r>
            <a:endParaRPr lang="cs-CZ" dirty="0"/>
          </a:p>
        </p:txBody>
      </p:sp>
      <p:pic>
        <p:nvPicPr>
          <p:cNvPr id="4" name="Zástupný symbol pro obsah 3" descr="Aleksander-d-store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483768" y="1124744"/>
            <a:ext cx="4428233" cy="573325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dirty="0" err="1" smtClean="0"/>
              <a:t>Harappská</a:t>
            </a:r>
            <a:r>
              <a:rPr lang="cs-CZ" dirty="0" smtClean="0"/>
              <a:t> kultura – doba bronzová</a:t>
            </a:r>
            <a:endParaRPr lang="cs-CZ" dirty="0"/>
          </a:p>
        </p:txBody>
      </p:sp>
      <p:pic>
        <p:nvPicPr>
          <p:cNvPr id="4" name="Zástupný symbol pro obsah 3" descr="220px-Kultura_poříčí_Indu.pn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95536" y="1052736"/>
            <a:ext cx="4320480" cy="5301208"/>
          </a:xfrm>
        </p:spPr>
      </p:pic>
      <p:pic>
        <p:nvPicPr>
          <p:cNvPr id="5" name="Obrázek 4" descr="220px-Mohenjodaro_Sindh.jpe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88024" y="1052736"/>
            <a:ext cx="4176464" cy="324036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932040" y="4293096"/>
            <a:ext cx="39604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Mohendžodaro</a:t>
            </a:r>
            <a:r>
              <a:rPr lang="cs-CZ" sz="2400" dirty="0" smtClean="0"/>
              <a:t> – pozůstatky města s citadelou-  cihlová města s pravoúhlým půdorysem, domy mají studny, některé bazén - kanalizace, kolonády, lázně, sýpky, hřbitov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661046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Zástupný symbol pro obsah 3" descr="464px-Mohenjo-daro_Priesterkönig.jpe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0"/>
            <a:ext cx="5148064" cy="6858000"/>
          </a:xfrm>
        </p:spPr>
      </p:pic>
      <p:sp>
        <p:nvSpPr>
          <p:cNvPr id="7" name="TextovéPole 6"/>
          <p:cNvSpPr txBox="1"/>
          <p:nvPr/>
        </p:nvSpPr>
        <p:spPr>
          <a:xfrm>
            <a:off x="5364088" y="332656"/>
            <a:ext cx="33123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Busta muže z </a:t>
            </a:r>
            <a:r>
              <a:rPr lang="cs-CZ" sz="2400" dirty="0" err="1" smtClean="0"/>
              <a:t>Mohendžodara</a:t>
            </a:r>
            <a:r>
              <a:rPr lang="cs-CZ" sz="2400" dirty="0" smtClean="0"/>
              <a:t> označována jako socha „velekněze“ (Národní muzeum v Karáčí, Pákistán)</a:t>
            </a:r>
            <a:endParaRPr lang="cs-CZ" sz="2400" dirty="0"/>
          </a:p>
        </p:txBody>
      </p:sp>
      <p:pic>
        <p:nvPicPr>
          <p:cNvPr id="8" name="Obrázek 7" descr="220px-Harappan_small_figures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8064" y="2780928"/>
            <a:ext cx="3995936" cy="324036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220072" y="6237312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Terakotové sošky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9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Pečetidla – Britské muzeum</a:t>
            </a:r>
            <a:endParaRPr lang="cs-CZ" dirty="0"/>
          </a:p>
        </p:txBody>
      </p:sp>
      <p:pic>
        <p:nvPicPr>
          <p:cNvPr id="4" name="Zástupný symbol pro obsah 3" descr="800px-IndusValleySeals.JPG">
            <a:hlinkClick r:id="rId3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1403648" y="1268760"/>
            <a:ext cx="5904656" cy="4032448"/>
          </a:xfrm>
        </p:spPr>
      </p:pic>
      <p:sp>
        <p:nvSpPr>
          <p:cNvPr id="6" name="TextovéPole 5"/>
          <p:cNvSpPr txBox="1"/>
          <p:nvPr/>
        </p:nvSpPr>
        <p:spPr>
          <a:xfrm>
            <a:off x="1259632" y="5589240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Různá pečetítka s vyobrazením zvířat, nápisy i svastikou – starobylý později zneužitý symbol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200px-Chakravatin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79512" y="260648"/>
            <a:ext cx="3960440" cy="4824536"/>
          </a:xfrm>
        </p:spPr>
      </p:pic>
      <p:pic>
        <p:nvPicPr>
          <p:cNvPr id="5" name="Obrázek 4" descr="220px-Maurjovská_říše.pn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11960" y="260648"/>
            <a:ext cx="4932040" cy="544522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1520" y="5517232"/>
            <a:ext cx="37444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Ašóka</a:t>
            </a:r>
            <a:r>
              <a:rPr lang="cs-CZ" sz="2400" dirty="0" smtClean="0"/>
              <a:t> jako panovník -  </a:t>
            </a:r>
            <a:r>
              <a:rPr lang="cs-CZ" sz="2400" dirty="0" err="1" smtClean="0"/>
              <a:t>Museén</a:t>
            </a:r>
            <a:r>
              <a:rPr lang="cs-CZ" sz="2400" dirty="0" smtClean="0"/>
              <a:t> </a:t>
            </a:r>
            <a:r>
              <a:rPr lang="cs-CZ" sz="2400" dirty="0" err="1" smtClean="0"/>
              <a:t>Guimet</a:t>
            </a:r>
            <a:r>
              <a:rPr lang="cs-CZ" sz="2400" dirty="0" smtClean="0"/>
              <a:t> - Paříž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5805264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Maurjovská</a:t>
            </a:r>
            <a:r>
              <a:rPr lang="cs-CZ" sz="2400" dirty="0" smtClean="0"/>
              <a:t> říše za vlády  krále </a:t>
            </a:r>
            <a:r>
              <a:rPr lang="cs-CZ" sz="2400" dirty="0" err="1" smtClean="0"/>
              <a:t>Ašóky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144015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013176"/>
            <a:ext cx="6400800" cy="1844824"/>
          </a:xfrm>
        </p:spPr>
        <p:txBody>
          <a:bodyPr>
            <a:noAutofit/>
          </a:bodyPr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Šiva </a:t>
            </a:r>
            <a:r>
              <a:rPr lang="cs-CZ" sz="2000" b="1" dirty="0">
                <a:solidFill>
                  <a:schemeClr val="tx1"/>
                </a:solidFill>
              </a:rPr>
              <a:t>při svém slavném "kosmickém tanci". Šiva, dynamický bůh ničení, zániku a plodnosti, nového vznikání, zde tančí uprostřed kruhu z plamenných jazyků. Jeho tanec vyjadřuje neustálý koloběh života, umírání a </a:t>
            </a:r>
            <a:r>
              <a:rPr lang="cs-CZ" sz="2000" b="1" dirty="0" smtClean="0">
                <a:solidFill>
                  <a:schemeClr val="tx1"/>
                </a:solidFill>
              </a:rPr>
              <a:t>znovuzrození </a:t>
            </a:r>
            <a:r>
              <a:rPr lang="cs-CZ" sz="2000" b="1" dirty="0">
                <a:solidFill>
                  <a:schemeClr val="tx1"/>
                </a:solidFill>
              </a:rPr>
              <a:t>a zahrnuje v sobě všechny vesmírné živly a síly, které tento koloběh života umožňují.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 descr="595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83768" y="0"/>
            <a:ext cx="3744416" cy="49411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Stúpa v </a:t>
            </a:r>
            <a:r>
              <a:rPr lang="cs-CZ" dirty="0" err="1" smtClean="0"/>
              <a:t>Sánčí</a:t>
            </a:r>
            <a:r>
              <a:rPr lang="cs-CZ" dirty="0" smtClean="0"/>
              <a:t> – schematický nákres</a:t>
            </a:r>
            <a:endParaRPr lang="cs-CZ" dirty="0"/>
          </a:p>
        </p:txBody>
      </p:sp>
      <p:pic>
        <p:nvPicPr>
          <p:cNvPr id="4" name="Zástupný symbol pro obsah 3" descr="Sanchi3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1844824"/>
            <a:ext cx="9144000" cy="391293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dirty="0" err="1" smtClean="0"/>
              <a:t>Sánčí</a:t>
            </a:r>
            <a:r>
              <a:rPr lang="cs-CZ" dirty="0" smtClean="0"/>
              <a:t> – kamenná stúpa</a:t>
            </a:r>
            <a:endParaRPr lang="cs-CZ" dirty="0"/>
          </a:p>
        </p:txBody>
      </p:sp>
      <p:pic>
        <p:nvPicPr>
          <p:cNvPr id="6" name="Zástupný symbol pro obsah 5" descr="Sanchi_Stupa_distant_view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043608" y="1268760"/>
            <a:ext cx="7200800" cy="518457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Adžanta</a:t>
            </a:r>
            <a:r>
              <a:rPr lang="cs-CZ" b="1" dirty="0" smtClean="0"/>
              <a:t> </a:t>
            </a:r>
            <a:r>
              <a:rPr lang="cs-CZ" dirty="0" smtClean="0"/>
              <a:t>– komplex 29 jeskyní  </a:t>
            </a:r>
            <a:r>
              <a:rPr lang="cs-CZ" dirty="0" err="1" smtClean="0"/>
              <a:t>2.stol.př.n.l</a:t>
            </a:r>
            <a:r>
              <a:rPr lang="cs-CZ" dirty="0" smtClean="0"/>
              <a:t>. – 1- stol. n.l.</a:t>
            </a:r>
            <a:endParaRPr lang="cs-CZ" dirty="0"/>
          </a:p>
        </p:txBody>
      </p:sp>
      <p:pic>
        <p:nvPicPr>
          <p:cNvPr id="4" name="Zástupný symbol pro obsah 3" descr="800px-Ajanta_(63)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87624" y="1484784"/>
            <a:ext cx="6624736" cy="48245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800px-Ajanta_caves_3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51520" y="188640"/>
            <a:ext cx="4064000" cy="3048000"/>
          </a:xfrm>
        </p:spPr>
      </p:pic>
      <p:pic>
        <p:nvPicPr>
          <p:cNvPr id="5" name="Obrázek 4" descr="800px-Ajanta,_Inside_a_Cave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4008" y="188640"/>
            <a:ext cx="4064000" cy="3168352"/>
          </a:xfrm>
          <a:prstGeom prst="rect">
            <a:avLst/>
          </a:prstGeom>
        </p:spPr>
      </p:pic>
      <p:pic>
        <p:nvPicPr>
          <p:cNvPr id="6" name="Obrázek 5" descr="800px-Reclining_Buddha_at_Ajanta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3528" y="3356992"/>
            <a:ext cx="5426026" cy="350100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868144" y="3429000"/>
            <a:ext cx="28803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Interiér jeskynního komplexu v  </a:t>
            </a:r>
            <a:r>
              <a:rPr lang="cs-CZ" sz="2400" b="1" dirty="0" err="1" smtClean="0"/>
              <a:t>Adžantě</a:t>
            </a:r>
            <a:r>
              <a:rPr lang="cs-CZ" sz="2400" b="1" dirty="0" smtClean="0"/>
              <a:t> </a:t>
            </a:r>
            <a:r>
              <a:rPr lang="cs-CZ" sz="2400" dirty="0" smtClean="0"/>
              <a:t>–  památka ze světového seznamu kulturního dědictví UNESCO</a:t>
            </a:r>
          </a:p>
          <a:p>
            <a:r>
              <a:rPr lang="cs-CZ" sz="2400" dirty="0" smtClean="0"/>
              <a:t>Největší </a:t>
            </a:r>
            <a:r>
              <a:rPr lang="cs-CZ" sz="2400" dirty="0" err="1" smtClean="0"/>
              <a:t>komlex</a:t>
            </a:r>
            <a:r>
              <a:rPr lang="cs-CZ" sz="2400" dirty="0" smtClean="0"/>
              <a:t> buddhistického umění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330824" cy="1628800"/>
          </a:xfrm>
        </p:spPr>
        <p:txBody>
          <a:bodyPr>
            <a:normAutofit/>
          </a:bodyPr>
          <a:lstStyle/>
          <a:p>
            <a:r>
              <a:rPr lang="cs-CZ" sz="2800" b="1" dirty="0" err="1" smtClean="0"/>
              <a:t>Ellóra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– komplex buddhistických, hinduistických a </a:t>
            </a:r>
            <a:r>
              <a:rPr lang="cs-CZ" sz="2400" dirty="0" err="1" smtClean="0"/>
              <a:t>džinistických</a:t>
            </a:r>
            <a:r>
              <a:rPr lang="cs-CZ" sz="2400" dirty="0" smtClean="0"/>
              <a:t>  jeskyní a chrámů</a:t>
            </a:r>
            <a:endParaRPr lang="cs-CZ" sz="2400" dirty="0"/>
          </a:p>
        </p:txBody>
      </p:sp>
      <p:pic>
        <p:nvPicPr>
          <p:cNvPr id="4" name="Zástupný symbol pro obsah 3" descr="398px-Ellora_Cave16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839" t="12343"/>
          <a:stretch>
            <a:fillRect/>
          </a:stretch>
        </p:blipFill>
        <p:spPr>
          <a:xfrm>
            <a:off x="0" y="1700808"/>
            <a:ext cx="4496235" cy="4797152"/>
          </a:xfrm>
        </p:spPr>
      </p:pic>
      <p:pic>
        <p:nvPicPr>
          <p:cNvPr id="5" name="Obrázek 4" descr="450px-Ellora_cave_12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88024" y="593304"/>
            <a:ext cx="4355976" cy="62646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Reliéfy - </a:t>
            </a:r>
            <a:r>
              <a:rPr lang="cs-CZ" dirty="0" err="1" smtClean="0"/>
              <a:t>Ellóra</a:t>
            </a:r>
            <a:endParaRPr lang="cs-CZ" dirty="0"/>
          </a:p>
        </p:txBody>
      </p:sp>
      <p:pic>
        <p:nvPicPr>
          <p:cNvPr id="6" name="Zástupný symbol pro obsah 5" descr="800px-Shiva_Parvati_engravings_in_Ellora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79512" y="1484784"/>
            <a:ext cx="4891608" cy="3600400"/>
          </a:xfrm>
        </p:spPr>
      </p:pic>
      <p:pic>
        <p:nvPicPr>
          <p:cNvPr id="7" name="Obrázek 6" descr="450px-Engravings_in_Ellora_(Ganga_River_depiction)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8064" y="1484784"/>
            <a:ext cx="3528392" cy="489654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95536" y="5445224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Ellóra</a:t>
            </a:r>
            <a:r>
              <a:rPr lang="cs-CZ" sz="2400" dirty="0" smtClean="0"/>
              <a:t> –  reliéfy - Šiva a  řeka Ganga</a:t>
            </a:r>
            <a:r>
              <a:rPr lang="cs-CZ" sz="2000" dirty="0" smtClean="0"/>
              <a:t>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Khandaríjamahadévův</a:t>
            </a:r>
            <a:r>
              <a:rPr lang="cs-CZ" dirty="0" smtClean="0"/>
              <a:t> chrám </a:t>
            </a:r>
            <a:endParaRPr lang="cs-CZ" dirty="0"/>
          </a:p>
        </p:txBody>
      </p:sp>
      <p:pic>
        <p:nvPicPr>
          <p:cNvPr id="4" name="Zástupný symbol pro obsah 3" descr="800px-Temple_de_Kandarîya_Mahadeva_(Khajuraho)_(8453346319)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79512" y="1097360"/>
            <a:ext cx="8964488" cy="576064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Khandaríjamahadévův</a:t>
            </a:r>
            <a:r>
              <a:rPr lang="cs-CZ" dirty="0" smtClean="0"/>
              <a:t> chrám - reliéfy</a:t>
            </a:r>
            <a:endParaRPr lang="cs-CZ" dirty="0"/>
          </a:p>
        </p:txBody>
      </p:sp>
      <p:pic>
        <p:nvPicPr>
          <p:cNvPr id="4" name="Zástupný symbol pro obsah 3" descr="800px-Khajuraho,_Lakshmana-Tempel,_Skulpturen2_(1999)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75405" y="1196752"/>
            <a:ext cx="6793190" cy="4929411"/>
          </a:xfrm>
        </p:spPr>
      </p:pic>
      <p:sp>
        <p:nvSpPr>
          <p:cNvPr id="5" name="TextovéPole 4"/>
          <p:cNvSpPr txBox="1"/>
          <p:nvPr/>
        </p:nvSpPr>
        <p:spPr>
          <a:xfrm rot="10800000" flipV="1">
            <a:off x="971600" y="5962265"/>
            <a:ext cx="7272808" cy="83099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ozdoben mnoha </a:t>
            </a:r>
            <a:r>
              <a:rPr lang="cs-CZ" sz="2400" dirty="0" err="1" smtClean="0"/>
              <a:t>mithunami</a:t>
            </a:r>
            <a:r>
              <a:rPr lang="cs-CZ" sz="2400" dirty="0" smtClean="0"/>
              <a:t> – sochami mileneckých dvojic </a:t>
            </a:r>
            <a:r>
              <a:rPr lang="cs-CZ" sz="2000" dirty="0" smtClean="0"/>
              <a:t>– </a:t>
            </a:r>
            <a:r>
              <a:rPr lang="cs-CZ" sz="2400" dirty="0" smtClean="0"/>
              <a:t>náboženský význam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4355976" cy="1143000"/>
          </a:xfrm>
        </p:spPr>
        <p:txBody>
          <a:bodyPr/>
          <a:lstStyle/>
          <a:p>
            <a:r>
              <a:rPr lang="cs-CZ" dirty="0" smtClean="0"/>
              <a:t>Zobrazení Buddhy</a:t>
            </a:r>
            <a:endParaRPr lang="cs-CZ" dirty="0"/>
          </a:p>
        </p:txBody>
      </p:sp>
      <p:pic>
        <p:nvPicPr>
          <p:cNvPr id="4" name="Zástupný symbol pro obsah 3" descr="250px-Buddha_in_Sarnath_Museum_(Dhammajak_Mutra).jpg">
            <a:hlinkClick r:id="rId3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467544" y="1124744"/>
            <a:ext cx="3744416" cy="4680520"/>
          </a:xfrm>
        </p:spPr>
      </p:pic>
      <p:sp>
        <p:nvSpPr>
          <p:cNvPr id="7" name="TextovéPole 6"/>
          <p:cNvSpPr txBox="1"/>
          <p:nvPr/>
        </p:nvSpPr>
        <p:spPr>
          <a:xfrm>
            <a:off x="467544" y="6021288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Buddha </a:t>
            </a:r>
            <a:r>
              <a:rPr lang="cs-CZ" sz="2400" dirty="0" err="1" smtClean="0"/>
              <a:t>Gautama</a:t>
            </a:r>
            <a:r>
              <a:rPr lang="cs-CZ" sz="2400" dirty="0" smtClean="0"/>
              <a:t> – 4. stol.</a:t>
            </a:r>
            <a:endParaRPr lang="cs-CZ" sz="2400" dirty="0"/>
          </a:p>
        </p:txBody>
      </p:sp>
      <p:pic>
        <p:nvPicPr>
          <p:cNvPr id="8" name="Obrázek 7" descr="800px-Buddha_Ajanta_.jpg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5" cstate="print"/>
          <a:srcRect l="34650" r="12200" b="14300"/>
          <a:stretch>
            <a:fillRect/>
          </a:stretch>
        </p:blipFill>
        <p:spPr>
          <a:xfrm>
            <a:off x="4283968" y="0"/>
            <a:ext cx="4860032" cy="587727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499992" y="6093296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Buddha </a:t>
            </a:r>
            <a:r>
              <a:rPr lang="cs-CZ" sz="2400" b="1" dirty="0" smtClean="0"/>
              <a:t>- </a:t>
            </a:r>
            <a:r>
              <a:rPr lang="cs-CZ" sz="2400" b="1" dirty="0" err="1" smtClean="0"/>
              <a:t>Adžanta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Červená pevnost – </a:t>
            </a:r>
            <a:r>
              <a:rPr lang="cs-CZ" dirty="0" err="1" smtClean="0"/>
              <a:t>Agra</a:t>
            </a:r>
            <a:r>
              <a:rPr lang="cs-CZ" dirty="0" smtClean="0"/>
              <a:t> – seznam památek UNESCO </a:t>
            </a:r>
            <a:endParaRPr lang="cs-CZ" dirty="0"/>
          </a:p>
        </p:txBody>
      </p:sp>
      <p:pic>
        <p:nvPicPr>
          <p:cNvPr id="6" name="Zástupný symbol pro obsah 5" descr="800px-RedFortAgra-20080211-1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83568" y="1412776"/>
            <a:ext cx="7704856" cy="471338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3610744" cy="1052736"/>
          </a:xfrm>
        </p:spPr>
        <p:txBody>
          <a:bodyPr/>
          <a:lstStyle/>
          <a:p>
            <a:r>
              <a:rPr lang="cs-CZ" dirty="0" err="1" smtClean="0"/>
              <a:t>Tádž</a:t>
            </a:r>
            <a:r>
              <a:rPr lang="cs-CZ" dirty="0" smtClean="0"/>
              <a:t> </a:t>
            </a:r>
            <a:r>
              <a:rPr lang="cs-CZ" dirty="0" err="1" smtClean="0"/>
              <a:t>Mahal</a:t>
            </a:r>
            <a:endParaRPr lang="cs-CZ" dirty="0"/>
          </a:p>
        </p:txBody>
      </p:sp>
      <p:pic>
        <p:nvPicPr>
          <p:cNvPr id="4" name="Zástupný symbol pro obsah 3" descr="396px-Morning_view_of_the_Taj_Mahal,_Agra,_Uttar_Pradesh,_India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23528" y="836712"/>
            <a:ext cx="4232365" cy="5733256"/>
          </a:xfrm>
        </p:spPr>
      </p:pic>
      <p:sp>
        <p:nvSpPr>
          <p:cNvPr id="5" name="TextovéPole 4"/>
          <p:cNvSpPr txBox="1"/>
          <p:nvPr/>
        </p:nvSpPr>
        <p:spPr>
          <a:xfrm>
            <a:off x="4067944" y="0"/>
            <a:ext cx="5076056" cy="6816289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Mauzoleum </a:t>
            </a:r>
            <a:r>
              <a:rPr lang="cs-CZ" sz="2000" dirty="0" err="1" smtClean="0"/>
              <a:t>mughalského</a:t>
            </a:r>
            <a:r>
              <a:rPr lang="cs-CZ" sz="2000" dirty="0" smtClean="0"/>
              <a:t> vladaře </a:t>
            </a:r>
            <a:r>
              <a:rPr lang="cs-CZ" sz="2000" b="1" dirty="0" err="1" smtClean="0"/>
              <a:t>Šáhdžáhána</a:t>
            </a:r>
            <a:r>
              <a:rPr lang="cs-CZ" sz="2000" dirty="0" smtClean="0"/>
              <a:t> (vládl v letech 1628 – 1658) a jeho ženy </a:t>
            </a:r>
            <a:r>
              <a:rPr lang="cs-CZ" sz="2000" dirty="0" err="1" smtClean="0"/>
              <a:t>Ardžumand</a:t>
            </a:r>
            <a:r>
              <a:rPr lang="cs-CZ" sz="2000" dirty="0" smtClean="0"/>
              <a:t> </a:t>
            </a:r>
            <a:r>
              <a:rPr lang="cs-CZ" sz="2000" dirty="0" err="1" smtClean="0"/>
              <a:t>Banu</a:t>
            </a:r>
            <a:r>
              <a:rPr lang="cs-CZ" sz="2000" dirty="0" smtClean="0"/>
              <a:t> </a:t>
            </a:r>
            <a:r>
              <a:rPr lang="cs-CZ" sz="2000" dirty="0" err="1" smtClean="0"/>
              <a:t>Baygam</a:t>
            </a:r>
            <a:r>
              <a:rPr lang="cs-CZ" sz="2000" dirty="0" smtClean="0"/>
              <a:t>, které se říkalo </a:t>
            </a:r>
            <a:r>
              <a:rPr lang="cs-CZ" sz="2000" b="1" dirty="0" err="1" smtClean="0"/>
              <a:t>Mumtáz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Mahal</a:t>
            </a:r>
            <a:r>
              <a:rPr lang="cs-CZ" sz="2000" b="1" dirty="0" smtClean="0"/>
              <a:t> (perla paláce). </a:t>
            </a:r>
            <a:r>
              <a:rPr lang="cs-CZ" sz="2000" dirty="0" smtClean="0"/>
              <a:t>Při oficiálních příležitostech sedávala po jeho boku, doprovázela ho na dobyvačných výpravách a probírala s ním státní záležitosti.  Porodila  mu osm synů a šest dcer, avšak v roce 1629 při porodu posledního dítěte ve věku 36 let zemřela. Po její smrti vyhlásil vdovec dvouletý státní smutek, během kterého bylo zakázáno slavit, poslouchat hudbu, nosit šperky a používat parfémy. Učinil slib, že postaví pomník hodný její památky, jemuž by se nevyrovnalo nic na světě - mauzoleum </a:t>
            </a:r>
            <a:r>
              <a:rPr lang="cs-CZ" sz="2000" dirty="0" err="1" smtClean="0"/>
              <a:t>Tádž</a:t>
            </a:r>
            <a:r>
              <a:rPr lang="cs-CZ" sz="2000" dirty="0" smtClean="0"/>
              <a:t> </a:t>
            </a:r>
            <a:r>
              <a:rPr lang="cs-CZ" sz="2000" dirty="0" err="1" smtClean="0"/>
              <a:t>Mahal</a:t>
            </a:r>
            <a:r>
              <a:rPr lang="cs-CZ" sz="2000" dirty="0" smtClean="0"/>
              <a:t> (korunu paláce). Nechal povolat architekty, inženýry, sochaře a kaligrafy z Persie, Turecka, Samarkandu, Benátek i Francie. Vedoucím architektem byl </a:t>
            </a:r>
            <a:r>
              <a:rPr lang="cs-CZ" sz="2000" dirty="0" err="1" smtClean="0"/>
              <a:t>Istad</a:t>
            </a:r>
            <a:r>
              <a:rPr lang="cs-CZ" sz="2000" dirty="0" smtClean="0"/>
              <a:t> </a:t>
            </a:r>
            <a:r>
              <a:rPr lang="cs-CZ" sz="2000" dirty="0" err="1" smtClean="0"/>
              <a:t>Usa</a:t>
            </a:r>
            <a:r>
              <a:rPr lang="cs-CZ" sz="2000" dirty="0" smtClean="0"/>
              <a:t> z Íránu, který stavbu navrhl tak, aby symbolizovala krásu a věčnou lásku.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dirty="0" smtClean="0"/>
              <a:t>                Malířství</a:t>
            </a:r>
            <a:endParaRPr lang="cs-CZ" dirty="0"/>
          </a:p>
        </p:txBody>
      </p:sp>
      <p:pic>
        <p:nvPicPr>
          <p:cNvPr id="4" name="Zástupný symbol pro obsah 3" descr="396px-Ajanta_Padmapani.jpg">
            <a:hlinkClick r:id="rId3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0" y="0"/>
            <a:ext cx="3888432" cy="6525344"/>
          </a:xfrm>
        </p:spPr>
      </p:pic>
      <p:pic>
        <p:nvPicPr>
          <p:cNvPr id="5" name="Obrázek 4" descr="800px-Bhimbetka_Cave_Paintings.jpg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5" cstate="print"/>
          <a:srcRect l="18900" r="25188" b="23593"/>
          <a:stretch>
            <a:fillRect/>
          </a:stretch>
        </p:blipFill>
        <p:spPr>
          <a:xfrm>
            <a:off x="4031432" y="0"/>
            <a:ext cx="5112568" cy="437538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0" y="5288340"/>
            <a:ext cx="9144000" cy="156966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endParaRPr lang="cs-CZ" b="1" dirty="0" smtClean="0"/>
          </a:p>
          <a:p>
            <a:r>
              <a:rPr lang="cs-CZ" sz="2000" b="1" dirty="0" smtClean="0"/>
              <a:t>Bódhisattva </a:t>
            </a:r>
            <a:r>
              <a:rPr lang="cs-CZ" sz="2000" b="1" dirty="0" err="1" smtClean="0"/>
              <a:t>Avalókitéšvara</a:t>
            </a:r>
            <a:r>
              <a:rPr lang="cs-CZ" sz="2000" b="1" dirty="0" smtClean="0"/>
              <a:t> – </a:t>
            </a:r>
            <a:r>
              <a:rPr lang="cs-CZ" sz="2000" dirty="0" smtClean="0"/>
              <a:t>ten, kdo dosáhl stavu předcházejícího stav </a:t>
            </a:r>
            <a:r>
              <a:rPr lang="cs-CZ" sz="2000" dirty="0" err="1" smtClean="0"/>
              <a:t>buddhy</a:t>
            </a:r>
            <a:r>
              <a:rPr lang="cs-CZ" sz="2000" dirty="0" smtClean="0"/>
              <a:t> a dále usiluje o probuzení – nástěnná malba z </a:t>
            </a:r>
            <a:r>
              <a:rPr lang="cs-CZ" sz="2000" dirty="0" err="1" smtClean="0"/>
              <a:t>Adžanty</a:t>
            </a:r>
            <a:r>
              <a:rPr lang="cs-CZ" sz="2000" dirty="0" smtClean="0"/>
              <a:t> – 5. stol.</a:t>
            </a:r>
          </a:p>
          <a:p>
            <a:r>
              <a:rPr lang="cs-CZ" sz="2000" b="1" dirty="0" smtClean="0"/>
              <a:t> </a:t>
            </a:r>
            <a:endParaRPr lang="cs-CZ" sz="2000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4221088"/>
            <a:ext cx="5220072" cy="707886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Jeskynní malby – </a:t>
            </a:r>
            <a:r>
              <a:rPr lang="cs-CZ" sz="2000" dirty="0" err="1" smtClean="0"/>
              <a:t>Bhimbetka</a:t>
            </a:r>
            <a:r>
              <a:rPr lang="cs-CZ" sz="2000" dirty="0" smtClean="0"/>
              <a:t> – asi 1 500 – 2 000 př.n.l. (památky UNESCO)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7" grpId="0" build="allAtOnce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Miniatury</a:t>
            </a:r>
            <a:endParaRPr lang="cs-CZ" dirty="0"/>
          </a:p>
        </p:txBody>
      </p:sp>
      <p:pic>
        <p:nvPicPr>
          <p:cNvPr id="4" name="Zástupný symbol pro obsah 3" descr="673px-Darbarscene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39552" y="1196752"/>
            <a:ext cx="4102608" cy="3651504"/>
          </a:xfrm>
        </p:spPr>
      </p:pic>
      <p:sp>
        <p:nvSpPr>
          <p:cNvPr id="6" name="TextovéPole 5"/>
          <p:cNvSpPr txBox="1"/>
          <p:nvPr/>
        </p:nvSpPr>
        <p:spPr>
          <a:xfrm>
            <a:off x="467544" y="4941168"/>
            <a:ext cx="460851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Mughalský</a:t>
            </a:r>
            <a:r>
              <a:rPr lang="cs-CZ" sz="2400" dirty="0" smtClean="0"/>
              <a:t> císař </a:t>
            </a:r>
            <a:r>
              <a:rPr lang="cs-CZ" sz="2400" dirty="0" err="1" smtClean="0"/>
              <a:t>Aurangzeb</a:t>
            </a:r>
            <a:r>
              <a:rPr lang="cs-CZ" sz="2400" dirty="0" smtClean="0"/>
              <a:t> na svém zlatém trůnu – syn </a:t>
            </a:r>
            <a:r>
              <a:rPr lang="cs-CZ" sz="2400" dirty="0" err="1" smtClean="0"/>
              <a:t>Šáchdžahána</a:t>
            </a:r>
            <a:r>
              <a:rPr lang="cs-CZ" sz="2400" dirty="0" smtClean="0"/>
              <a:t> a </a:t>
            </a:r>
            <a:r>
              <a:rPr lang="cs-CZ" sz="2400" dirty="0" err="1" smtClean="0"/>
              <a:t>Mumtáz</a:t>
            </a:r>
            <a:r>
              <a:rPr lang="cs-CZ" sz="2400" dirty="0" smtClean="0"/>
              <a:t> </a:t>
            </a:r>
            <a:r>
              <a:rPr lang="cs-CZ" sz="2400" dirty="0" err="1" smtClean="0"/>
              <a:t>Mahal</a:t>
            </a:r>
            <a:r>
              <a:rPr lang="cs-CZ" sz="2400" dirty="0" smtClean="0"/>
              <a:t> – proslul svou krutostí</a:t>
            </a:r>
          </a:p>
          <a:p>
            <a:endParaRPr lang="cs-CZ" dirty="0"/>
          </a:p>
        </p:txBody>
      </p:sp>
      <p:pic>
        <p:nvPicPr>
          <p:cNvPr id="8" name="Obrázek 7" descr="399px-Hunhar._Emperor_Aurangzeb_in_a_Shaft_of_Light._The_St._Petersburg_Album_ca._1660_Freer_Gallery_of_Art,_Washington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60032" y="1196752"/>
            <a:ext cx="3648456" cy="54772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Zázračné zrození Buddhy </a:t>
            </a:r>
            <a:r>
              <a:rPr lang="cs-CZ" dirty="0" err="1" smtClean="0"/>
              <a:t>Gautamy</a:t>
            </a:r>
            <a:r>
              <a:rPr lang="cs-CZ" dirty="0" smtClean="0"/>
              <a:t> z boku královny </a:t>
            </a:r>
            <a:r>
              <a:rPr lang="cs-CZ" dirty="0" err="1" smtClean="0"/>
              <a:t>Mahamayi</a:t>
            </a:r>
            <a:r>
              <a:rPr lang="cs-CZ" dirty="0" smtClean="0"/>
              <a:t> </a:t>
            </a:r>
            <a:r>
              <a:rPr lang="cs-CZ" smtClean="0"/>
              <a:t>– rukopis </a:t>
            </a:r>
            <a:r>
              <a:rPr lang="cs-CZ" dirty="0" smtClean="0"/>
              <a:t>z  8. – 12- stol.</a:t>
            </a:r>
            <a:endParaRPr lang="cs-CZ" dirty="0"/>
          </a:p>
        </p:txBody>
      </p:sp>
      <p:pic>
        <p:nvPicPr>
          <p:cNvPr id="4" name="Zástupný symbol pro obsah 3" descr="Astasahasrika_Prajnaparamita_Queen_Maya_Birth.jpe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15616" y="1700808"/>
            <a:ext cx="7272808" cy="48245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hlinkClick r:id="rId2" action="ppaction://hlinksldjump"/>
              </a:rPr>
              <a:t>Védismus</a:t>
            </a:r>
            <a:r>
              <a:rPr lang="cs-CZ" dirty="0" smtClean="0">
                <a:hlinkClick r:id="rId2" action="ppaction://hlinksldjump"/>
              </a:rPr>
              <a:t> a </a:t>
            </a:r>
            <a:r>
              <a:rPr lang="cs-CZ" dirty="0" err="1" smtClean="0">
                <a:hlinkClick r:id="rId2" action="ppaction://hlinksldjump"/>
              </a:rPr>
              <a:t>bráhmánismus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Nejstarší  náboženství – </a:t>
            </a:r>
            <a:r>
              <a:rPr lang="cs-CZ" b="1" dirty="0" err="1" smtClean="0"/>
              <a:t>védismus</a:t>
            </a:r>
            <a:r>
              <a:rPr lang="cs-CZ" dirty="0" smtClean="0"/>
              <a:t> </a:t>
            </a:r>
          </a:p>
          <a:p>
            <a:pPr>
              <a:buFontTx/>
              <a:buChar char="-"/>
            </a:pPr>
            <a:r>
              <a:rPr lang="cs-CZ" dirty="0" smtClean="0"/>
              <a:t>Bohové jsou zosobněné přírodní síly a jevy (voda, slunce, hvězdy, obloha, stromy, kameny…)</a:t>
            </a:r>
          </a:p>
          <a:p>
            <a:r>
              <a:rPr lang="cs-CZ" b="1" dirty="0" err="1" smtClean="0"/>
              <a:t>Bráhmánismus</a:t>
            </a:r>
            <a:r>
              <a:rPr lang="cs-CZ" dirty="0" smtClean="0"/>
              <a:t> – bůh Bráhma – prapůvodce všech věcí – asketický způsob života a dodržování mravních zásad – je základem kastovního systému</a:t>
            </a:r>
          </a:p>
          <a:p>
            <a:r>
              <a:rPr lang="cs-CZ" dirty="0" smtClean="0"/>
              <a:t>Syntéza </a:t>
            </a:r>
            <a:r>
              <a:rPr lang="cs-CZ" dirty="0" err="1" smtClean="0"/>
              <a:t>bráhmánismu</a:t>
            </a:r>
            <a:r>
              <a:rPr lang="cs-CZ" dirty="0" smtClean="0"/>
              <a:t> a </a:t>
            </a:r>
            <a:r>
              <a:rPr lang="cs-CZ" dirty="0" err="1" smtClean="0"/>
              <a:t>védismu</a:t>
            </a:r>
            <a:r>
              <a:rPr lang="cs-CZ" dirty="0" smtClean="0"/>
              <a:t> - </a:t>
            </a:r>
            <a:r>
              <a:rPr lang="cs-CZ" b="1" dirty="0" smtClean="0"/>
              <a:t>hinduismus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Hinduismus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Kultovní jazyk – sanskrt</a:t>
            </a:r>
          </a:p>
          <a:p>
            <a:r>
              <a:rPr lang="cs-CZ" dirty="0" smtClean="0"/>
              <a:t>Více než 300 000 milionů bohů- ti jsou jen představitelé moci a funkcí jediného boha</a:t>
            </a:r>
          </a:p>
          <a:p>
            <a:r>
              <a:rPr lang="cs-CZ" dirty="0" err="1" smtClean="0"/>
              <a:t>Višnu</a:t>
            </a:r>
            <a:r>
              <a:rPr lang="cs-CZ" dirty="0" smtClean="0"/>
              <a:t>, Šiva</a:t>
            </a:r>
          </a:p>
          <a:p>
            <a:r>
              <a:rPr lang="cs-CZ" dirty="0" smtClean="0"/>
              <a:t>Kastovnictví</a:t>
            </a:r>
          </a:p>
          <a:p>
            <a:r>
              <a:rPr lang="cs-CZ" dirty="0" smtClean="0"/>
              <a:t>Zásada neubližování, nenásilí, ale i odplata</a:t>
            </a:r>
          </a:p>
          <a:p>
            <a:r>
              <a:rPr lang="cs-CZ" dirty="0" smtClean="0"/>
              <a:t>Stěhování duší a spasení</a:t>
            </a:r>
          </a:p>
          <a:p>
            <a:r>
              <a:rPr lang="cs-CZ" dirty="0" smtClean="0"/>
              <a:t>Karma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Buddhismus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Princ </a:t>
            </a:r>
            <a:r>
              <a:rPr lang="cs-CZ" b="1" dirty="0" err="1" smtClean="0"/>
              <a:t>Siddhártha</a:t>
            </a:r>
            <a:r>
              <a:rPr lang="cs-CZ" b="1" dirty="0" smtClean="0"/>
              <a:t> </a:t>
            </a:r>
            <a:r>
              <a:rPr lang="cs-CZ" b="1" dirty="0" err="1" smtClean="0"/>
              <a:t>Gautama</a:t>
            </a:r>
            <a:r>
              <a:rPr lang="cs-CZ" b="1" dirty="0" smtClean="0"/>
              <a:t> </a:t>
            </a:r>
            <a:r>
              <a:rPr lang="cs-CZ" dirty="0" smtClean="0"/>
              <a:t>– zakladatel</a:t>
            </a:r>
          </a:p>
          <a:p>
            <a:r>
              <a:rPr lang="cs-CZ" dirty="0" smtClean="0"/>
              <a:t>Narodil se okolo 560 př.n.l., v 16 letech se oženil a v 29 letech se mu narodil syn</a:t>
            </a:r>
          </a:p>
          <a:p>
            <a:r>
              <a:rPr lang="cs-CZ" dirty="0" smtClean="0"/>
              <a:t>Zmocnila se ho hluboká nespokojenost pramenící z kontrastu bídy a utrpení, zřekl se královského života a odešel z domova i království</a:t>
            </a:r>
          </a:p>
          <a:p>
            <a:r>
              <a:rPr lang="cs-CZ" dirty="0" smtClean="0"/>
              <a:t>Nejzazší asketismus – je stejně neužitečný jako život v přepychu</a:t>
            </a:r>
          </a:p>
          <a:p>
            <a:r>
              <a:rPr lang="cs-CZ" dirty="0" smtClean="0"/>
              <a:t>Pod stromem </a:t>
            </a:r>
            <a:r>
              <a:rPr lang="cs-CZ" dirty="0" err="1" smtClean="0"/>
              <a:t>pipalem</a:t>
            </a:r>
            <a:r>
              <a:rPr lang="cs-CZ" dirty="0" smtClean="0"/>
              <a:t> (fíkovníkem) došel po několika týdnech meditace </a:t>
            </a:r>
            <a:r>
              <a:rPr lang="cs-CZ" b="1" dirty="0" smtClean="0"/>
              <a:t>osvícení</a:t>
            </a:r>
            <a:r>
              <a:rPr lang="cs-CZ" dirty="0" smtClean="0"/>
              <a:t> – dosáhl nirvány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1133</TotalTime>
  <Words>1031</Words>
  <Application>Microsoft Office PowerPoint</Application>
  <PresentationFormat>Předvádění na obrazovce (4:3)</PresentationFormat>
  <Paragraphs>189</Paragraphs>
  <Slides>39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39</vt:i4>
      </vt:variant>
    </vt:vector>
  </HeadingPairs>
  <TitlesOfParts>
    <vt:vector size="40" baseType="lpstr">
      <vt:lpstr>Motiv sady Office</vt:lpstr>
      <vt:lpstr>Snímek 1</vt:lpstr>
      <vt:lpstr>Anotace</vt:lpstr>
      <vt:lpstr>Indické umění</vt:lpstr>
      <vt:lpstr>Z historie</vt:lpstr>
      <vt:lpstr>Náboženství a historie</vt:lpstr>
      <vt:lpstr>Architektura</vt:lpstr>
      <vt:lpstr>Sochařství</vt:lpstr>
      <vt:lpstr>Malířství</vt:lpstr>
      <vt:lpstr>Označte správná a nesprávná tvrzení</vt:lpstr>
      <vt:lpstr>Pojmenujte umělecké památky a určete, k jakému náboženství náležejí:</vt:lpstr>
      <vt:lpstr>Pojmenujte architektonické památky:</vt:lpstr>
      <vt:lpstr>Pojmenujte následující památky:</vt:lpstr>
      <vt:lpstr>Zdroje</vt:lpstr>
      <vt:lpstr>Zdroje</vt:lpstr>
      <vt:lpstr>Zdroje</vt:lpstr>
      <vt:lpstr>Zdroje</vt:lpstr>
      <vt:lpstr>Alexandr Veliký</vt:lpstr>
      <vt:lpstr>Harappská kultura – doba bronzová</vt:lpstr>
      <vt:lpstr> </vt:lpstr>
      <vt:lpstr>Pečetidla – Britské muzeum</vt:lpstr>
      <vt:lpstr>Snímek 21</vt:lpstr>
      <vt:lpstr>Snímek 22</vt:lpstr>
      <vt:lpstr>Stúpa v Sánčí – schematický nákres</vt:lpstr>
      <vt:lpstr>Sánčí – kamenná stúpa</vt:lpstr>
      <vt:lpstr>Adžanta – komplex 29 jeskyní  2.stol.př.n.l. – 1- stol. n.l.</vt:lpstr>
      <vt:lpstr>Snímek 26</vt:lpstr>
      <vt:lpstr>Ellóra  – komplex buddhistických, hinduistických a džinistických  jeskyní a chrámů</vt:lpstr>
      <vt:lpstr>Reliéfy - Ellóra</vt:lpstr>
      <vt:lpstr>Khandaríjamahadévův chrám </vt:lpstr>
      <vt:lpstr>Khandaríjamahadévův chrám - reliéfy</vt:lpstr>
      <vt:lpstr>Zobrazení Buddhy</vt:lpstr>
      <vt:lpstr>Červená pevnost – Agra – seznam památek UNESCO </vt:lpstr>
      <vt:lpstr>Tádž Mahal</vt:lpstr>
      <vt:lpstr>                Malířství</vt:lpstr>
      <vt:lpstr>Miniatury</vt:lpstr>
      <vt:lpstr>Zázračné zrození Buddhy Gautamy z boku královny Mahamayi – rukopis z  8. – 12- stol.</vt:lpstr>
      <vt:lpstr>Védismus a bráhmánismus</vt:lpstr>
      <vt:lpstr>Hinduismus</vt:lpstr>
      <vt:lpstr>Buddhismus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</dc:creator>
  <cp:lastModifiedBy>Radka</cp:lastModifiedBy>
  <cp:revision>122</cp:revision>
  <dcterms:created xsi:type="dcterms:W3CDTF">2013-12-22T21:12:59Z</dcterms:created>
  <dcterms:modified xsi:type="dcterms:W3CDTF">2014-05-05T19:30:35Z</dcterms:modified>
</cp:coreProperties>
</file>