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73" r:id="rId2"/>
    <p:sldId id="271" r:id="rId3"/>
    <p:sldId id="256" r:id="rId4"/>
    <p:sldId id="257" r:id="rId5"/>
    <p:sldId id="258" r:id="rId6"/>
    <p:sldId id="259" r:id="rId7"/>
    <p:sldId id="261" r:id="rId8"/>
    <p:sldId id="260" r:id="rId9"/>
    <p:sldId id="262" r:id="rId10"/>
    <p:sldId id="263" r:id="rId11"/>
    <p:sldId id="264" r:id="rId12"/>
    <p:sldId id="265" r:id="rId13"/>
    <p:sldId id="266" r:id="rId14"/>
    <p:sldId id="267" r:id="rId15"/>
    <p:sldId id="268" r:id="rId16"/>
    <p:sldId id="270" r:id="rId17"/>
    <p:sldId id="274" r:id="rId1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9CDD2B8-2D46-4254-B5BF-E710663FB04D}" type="datetimeFigureOut">
              <a:rPr lang="cs-CZ" smtClean="0"/>
              <a:t>28.8.2013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D7A8891-2E42-40FF-9932-22B29DDFF799}" type="slidenum">
              <a:rPr lang="cs-CZ" smtClean="0"/>
              <a:t>‹#›</a:t>
            </a:fld>
            <a:endParaRPr lang="cs-CZ"/>
          </a:p>
        </p:txBody>
      </p:sp>
    </p:spTree>
    <p:extLst>
      <p:ext uri="{BB962C8B-B14F-4D97-AF65-F5344CB8AC3E}">
        <p14:creationId xmlns:p14="http://schemas.microsoft.com/office/powerpoint/2010/main" val="13454380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Zástupný symbol pro obrázek snímku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Zástupný symbol pro poznámky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cs-CZ" smtClean="0"/>
          </a:p>
        </p:txBody>
      </p:sp>
      <p:sp>
        <p:nvSpPr>
          <p:cNvPr id="21508" name="Zástupný symbol pro číslo snímku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1731981B-6DA0-491F-95F6-90E10A633C9D}" type="slidenum">
              <a:rPr lang="cs-CZ" smtClean="0"/>
              <a:pPr eaLnBrk="1" hangingPunct="1"/>
              <a:t>1</a:t>
            </a:fld>
            <a:endParaRPr lang="cs-CZ"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5D7A8891-2E42-40FF-9932-22B29DDFF799}" type="slidenum">
              <a:rPr lang="cs-CZ" smtClean="0"/>
              <a:t>12</a:t>
            </a:fld>
            <a:endParaRPr lang="cs-CZ"/>
          </a:p>
        </p:txBody>
      </p:sp>
    </p:spTree>
    <p:extLst>
      <p:ext uri="{BB962C8B-B14F-4D97-AF65-F5344CB8AC3E}">
        <p14:creationId xmlns:p14="http://schemas.microsoft.com/office/powerpoint/2010/main" val="16054262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3C4080BD-493D-44FF-BD50-5B47A3C40257}" type="datetimeFigureOut">
              <a:rPr lang="cs-CZ" smtClean="0"/>
              <a:t>28.8.2013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3BF6055-B74C-4BA5-AF83-F346C3F909EF}" type="slidenum">
              <a:rPr lang="cs-CZ" smtClean="0"/>
              <a:t>‹#›</a:t>
            </a:fld>
            <a:endParaRPr lang="cs-CZ"/>
          </a:p>
        </p:txBody>
      </p:sp>
    </p:spTree>
    <p:extLst>
      <p:ext uri="{BB962C8B-B14F-4D97-AF65-F5344CB8AC3E}">
        <p14:creationId xmlns:p14="http://schemas.microsoft.com/office/powerpoint/2010/main" val="7338970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3C4080BD-493D-44FF-BD50-5B47A3C40257}" type="datetimeFigureOut">
              <a:rPr lang="cs-CZ" smtClean="0"/>
              <a:t>28.8.2013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3BF6055-B74C-4BA5-AF83-F346C3F909EF}" type="slidenum">
              <a:rPr lang="cs-CZ" smtClean="0"/>
              <a:t>‹#›</a:t>
            </a:fld>
            <a:endParaRPr lang="cs-CZ"/>
          </a:p>
        </p:txBody>
      </p:sp>
    </p:spTree>
    <p:extLst>
      <p:ext uri="{BB962C8B-B14F-4D97-AF65-F5344CB8AC3E}">
        <p14:creationId xmlns:p14="http://schemas.microsoft.com/office/powerpoint/2010/main" val="32642551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3C4080BD-493D-44FF-BD50-5B47A3C40257}" type="datetimeFigureOut">
              <a:rPr lang="cs-CZ" smtClean="0"/>
              <a:t>28.8.2013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3BF6055-B74C-4BA5-AF83-F346C3F909EF}" type="slidenum">
              <a:rPr lang="cs-CZ" smtClean="0"/>
              <a:t>‹#›</a:t>
            </a:fld>
            <a:endParaRPr lang="cs-CZ"/>
          </a:p>
        </p:txBody>
      </p:sp>
    </p:spTree>
    <p:extLst>
      <p:ext uri="{BB962C8B-B14F-4D97-AF65-F5344CB8AC3E}">
        <p14:creationId xmlns:p14="http://schemas.microsoft.com/office/powerpoint/2010/main" val="7855550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3C4080BD-493D-44FF-BD50-5B47A3C40257}" type="datetimeFigureOut">
              <a:rPr lang="cs-CZ" smtClean="0"/>
              <a:t>28.8.2013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33BF6055-B74C-4BA5-AF83-F346C3F909EF}" type="slidenum">
              <a:rPr lang="cs-CZ" smtClean="0"/>
              <a:t>‹#›</a:t>
            </a:fld>
            <a:endParaRPr lang="cs-CZ"/>
          </a:p>
        </p:txBody>
      </p:sp>
    </p:spTree>
    <p:extLst>
      <p:ext uri="{BB962C8B-B14F-4D97-AF65-F5344CB8AC3E}">
        <p14:creationId xmlns:p14="http://schemas.microsoft.com/office/powerpoint/2010/main" val="29314729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3C4080BD-493D-44FF-BD50-5B47A3C40257}" type="datetimeFigureOut">
              <a:rPr lang="cs-CZ" smtClean="0"/>
              <a:t>28.8.2013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33BF6055-B74C-4BA5-AF83-F346C3F909EF}" type="slidenum">
              <a:rPr lang="cs-CZ" smtClean="0"/>
              <a:t>‹#›</a:t>
            </a:fld>
            <a:endParaRPr lang="cs-CZ"/>
          </a:p>
        </p:txBody>
      </p:sp>
    </p:spTree>
    <p:extLst>
      <p:ext uri="{BB962C8B-B14F-4D97-AF65-F5344CB8AC3E}">
        <p14:creationId xmlns:p14="http://schemas.microsoft.com/office/powerpoint/2010/main" val="12348963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3C4080BD-493D-44FF-BD50-5B47A3C40257}" type="datetimeFigureOut">
              <a:rPr lang="cs-CZ" smtClean="0"/>
              <a:t>28.8.2013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33BF6055-B74C-4BA5-AF83-F346C3F909EF}" type="slidenum">
              <a:rPr lang="cs-CZ" smtClean="0"/>
              <a:t>‹#›</a:t>
            </a:fld>
            <a:endParaRPr lang="cs-CZ"/>
          </a:p>
        </p:txBody>
      </p:sp>
    </p:spTree>
    <p:extLst>
      <p:ext uri="{BB962C8B-B14F-4D97-AF65-F5344CB8AC3E}">
        <p14:creationId xmlns:p14="http://schemas.microsoft.com/office/powerpoint/2010/main" val="7536708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3C4080BD-493D-44FF-BD50-5B47A3C40257}" type="datetimeFigureOut">
              <a:rPr lang="cs-CZ" smtClean="0"/>
              <a:t>28.8.2013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33BF6055-B74C-4BA5-AF83-F346C3F909EF}" type="slidenum">
              <a:rPr lang="cs-CZ" smtClean="0"/>
              <a:t>‹#›</a:t>
            </a:fld>
            <a:endParaRPr lang="cs-CZ"/>
          </a:p>
        </p:txBody>
      </p:sp>
    </p:spTree>
    <p:extLst>
      <p:ext uri="{BB962C8B-B14F-4D97-AF65-F5344CB8AC3E}">
        <p14:creationId xmlns:p14="http://schemas.microsoft.com/office/powerpoint/2010/main" val="2417998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3C4080BD-493D-44FF-BD50-5B47A3C40257}" type="datetimeFigureOut">
              <a:rPr lang="cs-CZ" smtClean="0"/>
              <a:t>28.8.2013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33BF6055-B74C-4BA5-AF83-F346C3F909EF}" type="slidenum">
              <a:rPr lang="cs-CZ" smtClean="0"/>
              <a:t>‹#›</a:t>
            </a:fld>
            <a:endParaRPr lang="cs-CZ"/>
          </a:p>
        </p:txBody>
      </p:sp>
    </p:spTree>
    <p:extLst>
      <p:ext uri="{BB962C8B-B14F-4D97-AF65-F5344CB8AC3E}">
        <p14:creationId xmlns:p14="http://schemas.microsoft.com/office/powerpoint/2010/main" val="22094379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3C4080BD-493D-44FF-BD50-5B47A3C40257}" type="datetimeFigureOut">
              <a:rPr lang="cs-CZ" smtClean="0"/>
              <a:t>28.8.2013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33BF6055-B74C-4BA5-AF83-F346C3F909EF}" type="slidenum">
              <a:rPr lang="cs-CZ" smtClean="0"/>
              <a:t>‹#›</a:t>
            </a:fld>
            <a:endParaRPr lang="cs-CZ"/>
          </a:p>
        </p:txBody>
      </p:sp>
    </p:spTree>
    <p:extLst>
      <p:ext uri="{BB962C8B-B14F-4D97-AF65-F5344CB8AC3E}">
        <p14:creationId xmlns:p14="http://schemas.microsoft.com/office/powerpoint/2010/main" val="6881832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3C4080BD-493D-44FF-BD50-5B47A3C40257}" type="datetimeFigureOut">
              <a:rPr lang="cs-CZ" smtClean="0"/>
              <a:t>28.8.2013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3BF6055-B74C-4BA5-AF83-F346C3F909EF}" type="slidenum">
              <a:rPr lang="cs-CZ" smtClean="0"/>
              <a:t>‹#›</a:t>
            </a:fld>
            <a:endParaRPr lang="cs-CZ"/>
          </a:p>
        </p:txBody>
      </p:sp>
    </p:spTree>
    <p:extLst>
      <p:ext uri="{BB962C8B-B14F-4D97-AF65-F5344CB8AC3E}">
        <p14:creationId xmlns:p14="http://schemas.microsoft.com/office/powerpoint/2010/main" val="18147713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3C4080BD-493D-44FF-BD50-5B47A3C40257}" type="datetimeFigureOut">
              <a:rPr lang="cs-CZ" smtClean="0"/>
              <a:t>28.8.2013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3BF6055-B74C-4BA5-AF83-F346C3F909EF}" type="slidenum">
              <a:rPr lang="cs-CZ" smtClean="0"/>
              <a:t>‹#›</a:t>
            </a:fld>
            <a:endParaRPr lang="cs-CZ"/>
          </a:p>
        </p:txBody>
      </p:sp>
    </p:spTree>
    <p:extLst>
      <p:ext uri="{BB962C8B-B14F-4D97-AF65-F5344CB8AC3E}">
        <p14:creationId xmlns:p14="http://schemas.microsoft.com/office/powerpoint/2010/main" val="17016554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4080BD-493D-44FF-BD50-5B47A3C40257}" type="datetimeFigureOut">
              <a:rPr lang="cs-CZ" smtClean="0"/>
              <a:t>28.8.2013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BF6055-B74C-4BA5-AF83-F346C3F909EF}" type="slidenum">
              <a:rPr lang="cs-CZ" smtClean="0"/>
              <a:t>‹#›</a:t>
            </a:fld>
            <a:endParaRPr lang="cs-CZ"/>
          </a:p>
        </p:txBody>
      </p:sp>
    </p:spTree>
    <p:extLst>
      <p:ext uri="{BB962C8B-B14F-4D97-AF65-F5344CB8AC3E}">
        <p14:creationId xmlns:p14="http://schemas.microsoft.com/office/powerpoint/2010/main" val="27081843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www.kecejmedotoho.cz/volby2010/?q=node/6"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val="3547220224"/>
              </p:ext>
            </p:extLst>
          </p:nvPr>
        </p:nvGraphicFramePr>
        <p:xfrm>
          <a:off x="614363" y="2816225"/>
          <a:ext cx="8137525" cy="2692535"/>
        </p:xfrm>
        <a:graphic>
          <a:graphicData uri="http://schemas.openxmlformats.org/drawingml/2006/table">
            <a:tbl>
              <a:tblPr firstRow="1" bandRow="1">
                <a:tableStyleId>{5C22544A-7EE6-4342-B048-85BDC9FD1C3A}</a:tableStyleId>
              </a:tblPr>
              <a:tblGrid>
                <a:gridCol w="1941088"/>
                <a:gridCol w="6196437"/>
              </a:tblGrid>
              <a:tr h="863855">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ŠKOLA:</a:t>
                      </a:r>
                      <a:endParaRPr lang="cs-CZ" sz="1800" dirty="0"/>
                    </a:p>
                  </a:txBody>
                  <a:tcPr marL="91447" marR="91447" marT="45708" marB="45708"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Gymnázium, Chomutov, Mostecká 3000, příspěvková organizace</a:t>
                      </a:r>
                      <a:endParaRPr lang="cs-CZ" sz="1800" dirty="0"/>
                    </a:p>
                  </a:txBody>
                  <a:tcPr marL="91447" marR="91447" marT="45708" marB="45708" anchor="ctr"/>
                </a:tc>
              </a:tr>
              <a:tr h="365709">
                <a:tc>
                  <a:txBody>
                    <a:bodyPr/>
                    <a:lstStyle/>
                    <a:p>
                      <a:r>
                        <a:rPr lang="cs-CZ" sz="1800" b="1" kern="1200" dirty="0" smtClean="0">
                          <a:solidFill>
                            <a:srgbClr val="2C3036"/>
                          </a:solidFill>
                          <a:latin typeface="Calibri" pitchFamily="34" charset="0"/>
                          <a:ea typeface="+mn-ea"/>
                          <a:cs typeface="+mn-cs"/>
                        </a:rPr>
                        <a:t>AUTOR:</a:t>
                      </a:r>
                      <a:endParaRPr lang="cs-CZ" sz="1800" b="1" kern="1200" dirty="0">
                        <a:solidFill>
                          <a:srgbClr val="2C3036"/>
                        </a:solidFill>
                        <a:latin typeface="Calibri" pitchFamily="34" charset="0"/>
                        <a:ea typeface="+mn-ea"/>
                        <a:cs typeface="+mn-cs"/>
                      </a:endParaRPr>
                    </a:p>
                  </a:txBody>
                  <a:tcPr marL="91447" marR="91447" marT="45708" marB="45708" anchor="ctr"/>
                </a:tc>
                <a:tc>
                  <a:txBody>
                    <a:bodyPr/>
                    <a:lstStyle/>
                    <a:p>
                      <a:r>
                        <a:rPr lang="cs-CZ" sz="1800" b="1" kern="1200" dirty="0" smtClean="0">
                          <a:solidFill>
                            <a:srgbClr val="2C3036"/>
                          </a:solidFill>
                          <a:latin typeface="Calibri" pitchFamily="34" charset="0"/>
                          <a:ea typeface="+mn-ea"/>
                          <a:cs typeface="+mn-cs"/>
                        </a:rPr>
                        <a:t>Mgr. Marcela Zahrádková</a:t>
                      </a:r>
                      <a:endParaRPr lang="cs-CZ" sz="1800" b="1" kern="1200" dirty="0">
                        <a:solidFill>
                          <a:srgbClr val="2C3036"/>
                        </a:solidFill>
                        <a:latin typeface="Calibri" pitchFamily="34" charset="0"/>
                        <a:ea typeface="+mn-ea"/>
                        <a:cs typeface="+mn-cs"/>
                      </a:endParaRPr>
                    </a:p>
                  </a:txBody>
                  <a:tcPr marL="91447" marR="91447" marT="45708" marB="45708" anchor="ctr"/>
                </a:tc>
              </a:tr>
              <a:tr h="365709">
                <a:tc>
                  <a:txBody>
                    <a:bodyPr/>
                    <a:lstStyle/>
                    <a:p>
                      <a:r>
                        <a:rPr lang="cs-CZ" sz="1800" b="1" kern="1200" dirty="0" smtClean="0">
                          <a:solidFill>
                            <a:srgbClr val="2C3036"/>
                          </a:solidFill>
                          <a:latin typeface="Calibri" pitchFamily="34" charset="0"/>
                          <a:ea typeface="+mn-ea"/>
                          <a:cs typeface="+mn-cs"/>
                        </a:rPr>
                        <a:t>NÁZEV:</a:t>
                      </a:r>
                      <a:endParaRPr lang="cs-CZ" sz="1800" b="1" kern="1200" dirty="0">
                        <a:solidFill>
                          <a:srgbClr val="2C3036"/>
                        </a:solidFill>
                        <a:latin typeface="Calibri" pitchFamily="34" charset="0"/>
                        <a:ea typeface="+mn-ea"/>
                        <a:cs typeface="+mn-cs"/>
                      </a:endParaRPr>
                    </a:p>
                  </a:txBody>
                  <a:tcPr marL="91447" marR="91447" marT="45708" marB="45708" anchor="ctr"/>
                </a:tc>
                <a:tc>
                  <a:txBody>
                    <a:bodyPr/>
                    <a:lstStyle/>
                    <a:p>
                      <a:r>
                        <a:rPr lang="cs-CZ" sz="1800" b="1" kern="1200" dirty="0" smtClean="0">
                          <a:solidFill>
                            <a:srgbClr val="2C3036"/>
                          </a:solidFill>
                          <a:latin typeface="Calibri" pitchFamily="34" charset="0"/>
                          <a:ea typeface="+mn-ea"/>
                          <a:cs typeface="+mn-cs"/>
                        </a:rPr>
                        <a:t>VY_12_INOVACE_02B_12_Politika a politický program</a:t>
                      </a:r>
                      <a:endParaRPr lang="cs-CZ" sz="1800" b="1" kern="1200" dirty="0">
                        <a:solidFill>
                          <a:srgbClr val="2C3036"/>
                        </a:solidFill>
                        <a:latin typeface="Calibri" pitchFamily="34" charset="0"/>
                        <a:ea typeface="+mn-ea"/>
                        <a:cs typeface="+mn-cs"/>
                      </a:endParaRPr>
                    </a:p>
                  </a:txBody>
                  <a:tcPr marL="91447" marR="91447" marT="45708" marB="45708" anchor="ctr"/>
                </a:tc>
              </a:tr>
              <a:tr h="365709">
                <a:tc>
                  <a:txBody>
                    <a:bodyPr/>
                    <a:lstStyle/>
                    <a:p>
                      <a:r>
                        <a:rPr lang="cs-CZ" sz="1800" b="1" kern="1200" dirty="0" smtClean="0">
                          <a:solidFill>
                            <a:srgbClr val="2C3036"/>
                          </a:solidFill>
                          <a:latin typeface="Calibri" pitchFamily="34" charset="0"/>
                          <a:ea typeface="+mn-ea"/>
                          <a:cs typeface="+mn-cs"/>
                        </a:rPr>
                        <a:t>TEMA:</a:t>
                      </a:r>
                      <a:endParaRPr lang="cs-CZ" sz="1800" b="1" kern="1200" dirty="0">
                        <a:solidFill>
                          <a:srgbClr val="2C3036"/>
                        </a:solidFill>
                        <a:latin typeface="Calibri" pitchFamily="34" charset="0"/>
                        <a:ea typeface="+mn-ea"/>
                        <a:cs typeface="+mn-cs"/>
                      </a:endParaRPr>
                    </a:p>
                  </a:txBody>
                  <a:tcPr marL="91447" marR="91447" marT="45708" marB="45708" anchor="ctr"/>
                </a:tc>
                <a:tc>
                  <a:txBody>
                    <a:bodyPr/>
                    <a:lstStyle/>
                    <a:p>
                      <a:r>
                        <a:rPr lang="cs-CZ" sz="1800" b="1" kern="1200" dirty="0" smtClean="0">
                          <a:solidFill>
                            <a:srgbClr val="2C3036"/>
                          </a:solidFill>
                          <a:latin typeface="Calibri" pitchFamily="34" charset="0"/>
                          <a:ea typeface="+mn-ea"/>
                          <a:cs typeface="+mn-cs"/>
                        </a:rPr>
                        <a:t>Člověk a společnost</a:t>
                      </a:r>
                      <a:endParaRPr lang="cs-CZ" sz="1800" b="1" kern="1200" dirty="0">
                        <a:solidFill>
                          <a:srgbClr val="2C3036"/>
                        </a:solidFill>
                        <a:latin typeface="Calibri" pitchFamily="34" charset="0"/>
                        <a:ea typeface="+mn-ea"/>
                        <a:cs typeface="+mn-cs"/>
                      </a:endParaRPr>
                    </a:p>
                  </a:txBody>
                  <a:tcPr marL="91447" marR="91447" marT="45708" marB="45708" anchor="ctr"/>
                </a:tc>
              </a:tr>
              <a:tr h="365709">
                <a:tc>
                  <a:txBody>
                    <a:bodyPr/>
                    <a:lstStyle/>
                    <a:p>
                      <a:r>
                        <a:rPr lang="cs-CZ" sz="1800" b="1" kern="1200" dirty="0" smtClean="0">
                          <a:solidFill>
                            <a:srgbClr val="2C3036"/>
                          </a:solidFill>
                          <a:latin typeface="Calibri" pitchFamily="34" charset="0"/>
                          <a:ea typeface="+mn-ea"/>
                          <a:cs typeface="+mn-cs"/>
                        </a:rPr>
                        <a:t>ČÍSLO PROJEKTU:</a:t>
                      </a:r>
                      <a:endParaRPr lang="cs-CZ" sz="1800" b="1" kern="1200" dirty="0">
                        <a:solidFill>
                          <a:srgbClr val="2C3036"/>
                        </a:solidFill>
                        <a:latin typeface="Calibri" pitchFamily="34" charset="0"/>
                        <a:ea typeface="+mn-ea"/>
                        <a:cs typeface="+mn-cs"/>
                      </a:endParaRPr>
                    </a:p>
                  </a:txBody>
                  <a:tcPr marL="91447" marR="91447" marT="45708" marB="45708"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CZ.1.07/1.5.00/34.0816</a:t>
                      </a:r>
                      <a:endParaRPr lang="cs-CZ" sz="1800" b="1" kern="1200" dirty="0">
                        <a:solidFill>
                          <a:srgbClr val="2C3036"/>
                        </a:solidFill>
                        <a:latin typeface="Calibri" pitchFamily="34" charset="0"/>
                        <a:ea typeface="+mn-ea"/>
                        <a:cs typeface="+mn-cs"/>
                      </a:endParaRPr>
                    </a:p>
                  </a:txBody>
                  <a:tcPr marL="91447" marR="91447" marT="45708" marB="45708" anchor="ctr"/>
                </a:tc>
              </a:tr>
              <a:tr h="365709">
                <a:tc>
                  <a:txBody>
                    <a:bodyPr/>
                    <a:lstStyle/>
                    <a:p>
                      <a:r>
                        <a:rPr lang="cs-CZ" sz="1800" b="1" kern="1200" dirty="0" smtClean="0">
                          <a:solidFill>
                            <a:srgbClr val="2C3036"/>
                          </a:solidFill>
                          <a:latin typeface="Calibri" pitchFamily="34" charset="0"/>
                          <a:ea typeface="+mn-ea"/>
                          <a:cs typeface="+mn-cs"/>
                        </a:rPr>
                        <a:t>DATUM TVORBY:</a:t>
                      </a:r>
                      <a:endParaRPr lang="cs-CZ" sz="1800" b="1" kern="1200" dirty="0">
                        <a:solidFill>
                          <a:srgbClr val="2C3036"/>
                        </a:solidFill>
                        <a:latin typeface="Calibri" pitchFamily="34" charset="0"/>
                        <a:ea typeface="+mn-ea"/>
                        <a:cs typeface="+mn-cs"/>
                      </a:endParaRPr>
                    </a:p>
                  </a:txBody>
                  <a:tcPr marL="91447" marR="91447" marT="45708" marB="45708" anchor="ctr"/>
                </a:tc>
                <a:tc>
                  <a:txBody>
                    <a:bodyPr/>
                    <a:lstStyle/>
                    <a:p>
                      <a:r>
                        <a:rPr lang="cs-CZ" sz="1800" b="1" kern="1200" dirty="0" smtClean="0">
                          <a:solidFill>
                            <a:srgbClr val="2C3036"/>
                          </a:solidFill>
                          <a:latin typeface="Calibri" pitchFamily="34" charset="0"/>
                          <a:ea typeface="+mn-ea"/>
                          <a:cs typeface="+mn-cs"/>
                        </a:rPr>
                        <a:t>18.01.</a:t>
                      </a:r>
                      <a:r>
                        <a:rPr lang="cs-CZ" sz="1800" b="1" kern="1200" baseline="0" dirty="0" smtClean="0">
                          <a:solidFill>
                            <a:srgbClr val="2C3036"/>
                          </a:solidFill>
                          <a:latin typeface="Calibri" pitchFamily="34" charset="0"/>
                          <a:ea typeface="+mn-ea"/>
                          <a:cs typeface="+mn-cs"/>
                        </a:rPr>
                        <a:t> </a:t>
                      </a:r>
                      <a:r>
                        <a:rPr lang="cs-CZ" sz="1800" b="1" kern="1200" dirty="0" smtClean="0">
                          <a:solidFill>
                            <a:srgbClr val="2C3036"/>
                          </a:solidFill>
                          <a:latin typeface="Calibri" pitchFamily="34" charset="0"/>
                          <a:ea typeface="+mn-ea"/>
                          <a:cs typeface="+mn-cs"/>
                        </a:rPr>
                        <a:t>2013</a:t>
                      </a:r>
                      <a:endParaRPr lang="cs-CZ" sz="1800" b="1" kern="1200" dirty="0">
                        <a:solidFill>
                          <a:srgbClr val="2C3036"/>
                        </a:solidFill>
                        <a:latin typeface="Calibri" pitchFamily="34" charset="0"/>
                        <a:ea typeface="+mn-ea"/>
                        <a:cs typeface="+mn-cs"/>
                      </a:endParaRPr>
                    </a:p>
                  </a:txBody>
                  <a:tcPr marL="91447" marR="91447" marT="45708" marB="45708" anchor="ctr"/>
                </a:tc>
              </a:tr>
            </a:tbl>
          </a:graphicData>
        </a:graphic>
      </p:graphicFrame>
      <p:pic>
        <p:nvPicPr>
          <p:cNvPr id="2073" name="Obrázek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979613" y="908050"/>
            <a:ext cx="5407025" cy="1046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7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19250" y="2927350"/>
            <a:ext cx="649288" cy="646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6742415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smtClean="0"/>
              <a:t>ANOTACE</a:t>
            </a:r>
            <a:endParaRPr lang="cs-CZ" dirty="0"/>
          </a:p>
        </p:txBody>
      </p:sp>
      <p:sp>
        <p:nvSpPr>
          <p:cNvPr id="5" name="Zástupný symbol pro obsah 4"/>
          <p:cNvSpPr>
            <a:spLocks noGrp="1"/>
          </p:cNvSpPr>
          <p:nvPr>
            <p:ph idx="1"/>
          </p:nvPr>
        </p:nvSpPr>
        <p:spPr/>
        <p:txBody>
          <a:bodyPr>
            <a:normAutofit fontScale="92500" lnSpcReduction="10000"/>
          </a:bodyPr>
          <a:lstStyle/>
          <a:p>
            <a:pPr marL="0" indent="0">
              <a:buNone/>
            </a:pPr>
            <a:r>
              <a:rPr lang="cs-CZ" sz="2400" dirty="0" smtClean="0"/>
              <a:t>DUM je určen pro 2. ročník čtyřletého cyklu a 4.ročník šestiletého cyklu gymnaziálního vzdělávání v rámci předmětu </a:t>
            </a:r>
            <a:r>
              <a:rPr lang="cs-CZ" sz="2400" b="1" dirty="0" smtClean="0"/>
              <a:t>ZSV</a:t>
            </a:r>
            <a:r>
              <a:rPr lang="cs-CZ" sz="2400" dirty="0" smtClean="0"/>
              <a:t> jako interaktivní výukový materiál ke kapitole </a:t>
            </a:r>
            <a:r>
              <a:rPr lang="cs-CZ" sz="2400" b="1" dirty="0" smtClean="0"/>
              <a:t>Politika a politický program.</a:t>
            </a:r>
          </a:p>
          <a:p>
            <a:pPr marL="0" indent="0">
              <a:buNone/>
            </a:pPr>
            <a:r>
              <a:rPr lang="cs-CZ" sz="2400" dirty="0" smtClean="0"/>
              <a:t>DUM obsahuje prezentaci, která seznamuje žáky s pojmem politika, politický program. Žák pochopí, z čeho program vychází a jak se dělí politika podle hlavních témat programu.</a:t>
            </a:r>
          </a:p>
          <a:p>
            <a:pPr marL="0" indent="0">
              <a:buNone/>
            </a:pPr>
            <a:r>
              <a:rPr lang="cs-CZ" sz="2400" dirty="0" smtClean="0"/>
              <a:t>Prezentace je doplněna o úkoly, ke kterým může žák využít informace z internetu a o úryvek, který žák přečte a na základě nových znalostí zařadí k dané politice.</a:t>
            </a:r>
          </a:p>
          <a:p>
            <a:pPr marL="0" indent="0">
              <a:buNone/>
            </a:pPr>
            <a:r>
              <a:rPr lang="cs-CZ" sz="2400" dirty="0" smtClean="0"/>
              <a:t>V závěru prezentace jsou otázky k opakování, kde se pomocí animace zobrazují správné odpovědi.  Žákům je zadán domácí úkol, který vypracují s pomocí informací na webových stránkách.</a:t>
            </a:r>
          </a:p>
          <a:p>
            <a:pPr marL="0" indent="0">
              <a:buNone/>
            </a:pPr>
            <a:r>
              <a:rPr lang="cs-CZ" sz="2400" b="1" dirty="0" smtClean="0"/>
              <a:t>Materiál je určen k interaktivní výuce.</a:t>
            </a:r>
          </a:p>
          <a:p>
            <a:pPr marL="0" indent="0">
              <a:buNone/>
            </a:pPr>
            <a:endParaRPr lang="cs-CZ" sz="2400" dirty="0" smtClean="0"/>
          </a:p>
          <a:p>
            <a:pPr marL="0" indent="0">
              <a:buNone/>
            </a:pPr>
            <a:endParaRPr lang="cs-CZ" sz="2400" b="1" dirty="0" smtClean="0"/>
          </a:p>
          <a:p>
            <a:pPr marL="0" indent="0">
              <a:buNone/>
            </a:pPr>
            <a:endParaRPr lang="cs-CZ" sz="2400" b="1" dirty="0" smtClean="0"/>
          </a:p>
          <a:p>
            <a:pPr marL="0" indent="0">
              <a:buNone/>
            </a:pPr>
            <a:endParaRPr lang="cs-CZ" sz="2400" b="1" dirty="0" smtClean="0"/>
          </a:p>
          <a:p>
            <a:pPr marL="0" indent="0">
              <a:buNone/>
            </a:pPr>
            <a:endParaRPr lang="cs-CZ" sz="2400" b="1" dirty="0"/>
          </a:p>
        </p:txBody>
      </p:sp>
    </p:spTree>
    <p:extLst>
      <p:ext uri="{BB962C8B-B14F-4D97-AF65-F5344CB8AC3E}">
        <p14:creationId xmlns:p14="http://schemas.microsoft.com/office/powerpoint/2010/main" val="190842168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normAutofit fontScale="90000"/>
          </a:bodyPr>
          <a:lstStyle/>
          <a:p>
            <a:r>
              <a:rPr lang="cs-CZ" sz="5400" b="1" dirty="0" smtClean="0">
                <a:solidFill>
                  <a:srgbClr val="FF0000"/>
                </a:solidFill>
              </a:rPr>
              <a:t>Politika a politický program</a:t>
            </a:r>
            <a:endParaRPr lang="cs-CZ" sz="5400" b="1" dirty="0">
              <a:solidFill>
                <a:srgbClr val="FF0000"/>
              </a:solidFill>
            </a:endParaRPr>
          </a:p>
        </p:txBody>
      </p:sp>
      <p:sp>
        <p:nvSpPr>
          <p:cNvPr id="3" name="Podnadpis 2"/>
          <p:cNvSpPr>
            <a:spLocks noGrp="1"/>
          </p:cNvSpPr>
          <p:nvPr>
            <p:ph type="subTitle" idx="1"/>
          </p:nvPr>
        </p:nvSpPr>
        <p:spPr/>
        <p:txBody>
          <a:bodyPr/>
          <a:lstStyle/>
          <a:p>
            <a:endParaRPr lang="cs-CZ"/>
          </a:p>
        </p:txBody>
      </p:sp>
    </p:spTree>
    <p:extLst>
      <p:ext uri="{BB962C8B-B14F-4D97-AF65-F5344CB8AC3E}">
        <p14:creationId xmlns:p14="http://schemas.microsoft.com/office/powerpoint/2010/main" val="76256633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POLITIKA</a:t>
            </a:r>
            <a:endParaRPr lang="cs-CZ" b="1" dirty="0"/>
          </a:p>
        </p:txBody>
      </p:sp>
      <p:sp>
        <p:nvSpPr>
          <p:cNvPr id="3" name="Zástupný symbol pro obsah 2"/>
          <p:cNvSpPr>
            <a:spLocks noGrp="1"/>
          </p:cNvSpPr>
          <p:nvPr>
            <p:ph idx="1"/>
          </p:nvPr>
        </p:nvSpPr>
        <p:spPr/>
        <p:txBody>
          <a:bodyPr>
            <a:normAutofit fontScale="62500" lnSpcReduction="20000"/>
          </a:bodyPr>
          <a:lstStyle/>
          <a:p>
            <a:pPr marL="0" indent="0">
              <a:buNone/>
            </a:pPr>
            <a:r>
              <a:rPr lang="cs-CZ" sz="4500" b="1" dirty="0" smtClean="0">
                <a:solidFill>
                  <a:srgbClr val="FF0000"/>
                </a:solidFill>
              </a:rPr>
              <a:t>Politika</a:t>
            </a:r>
            <a:r>
              <a:rPr lang="cs-CZ" sz="4500" dirty="0" smtClean="0"/>
              <a:t> </a:t>
            </a:r>
            <a:r>
              <a:rPr lang="cs-CZ" sz="3800" dirty="0" smtClean="0">
                <a:effectLst/>
              </a:rPr>
              <a:t>(z řeckého </a:t>
            </a:r>
            <a:r>
              <a:rPr lang="cs-CZ" sz="3800" i="1" dirty="0" smtClean="0">
                <a:effectLst/>
              </a:rPr>
              <a:t>polis</a:t>
            </a:r>
            <a:r>
              <a:rPr lang="cs-CZ" sz="3800" dirty="0" smtClean="0">
                <a:effectLst/>
              </a:rPr>
              <a:t> – město, </a:t>
            </a:r>
            <a:r>
              <a:rPr lang="cs-CZ" sz="3800" i="1" dirty="0" err="1" smtClean="0">
                <a:effectLst/>
              </a:rPr>
              <a:t>politiké</a:t>
            </a:r>
            <a:r>
              <a:rPr lang="cs-CZ" sz="3800" i="1" dirty="0" smtClean="0">
                <a:effectLst/>
              </a:rPr>
              <a:t> </a:t>
            </a:r>
            <a:r>
              <a:rPr lang="cs-CZ" sz="3800" i="1" dirty="0" err="1" smtClean="0">
                <a:effectLst/>
              </a:rPr>
              <a:t>techné</a:t>
            </a:r>
            <a:r>
              <a:rPr lang="cs-CZ" sz="3800" dirty="0" smtClean="0">
                <a:effectLst/>
              </a:rPr>
              <a:t> – správa obce)</a:t>
            </a:r>
            <a:r>
              <a:rPr lang="cs-CZ" sz="3800" dirty="0" smtClean="0"/>
              <a:t>, lze chápat jako:</a:t>
            </a:r>
          </a:p>
          <a:p>
            <a:pPr marL="0" indent="0">
              <a:buNone/>
            </a:pPr>
            <a:r>
              <a:rPr lang="cs-CZ" sz="3800" dirty="0"/>
              <a:t> </a:t>
            </a:r>
            <a:r>
              <a:rPr lang="cs-CZ" sz="3800" dirty="0" smtClean="0"/>
              <a:t>         </a:t>
            </a:r>
            <a:r>
              <a:rPr lang="cs-CZ" sz="3800" b="1" i="1" dirty="0" smtClean="0"/>
              <a:t>umění řídit stát</a:t>
            </a:r>
          </a:p>
          <a:p>
            <a:pPr marL="0" indent="0">
              <a:buNone/>
            </a:pPr>
            <a:r>
              <a:rPr lang="cs-CZ" sz="3800" b="1" i="1" dirty="0"/>
              <a:t> </a:t>
            </a:r>
            <a:r>
              <a:rPr lang="cs-CZ" sz="3800" b="1" i="1" dirty="0" smtClean="0"/>
              <a:t>         správu věcí veřejných</a:t>
            </a:r>
          </a:p>
          <a:p>
            <a:pPr marL="0" indent="0">
              <a:buNone/>
            </a:pPr>
            <a:r>
              <a:rPr lang="cs-CZ" sz="3800" b="1" i="1" dirty="0"/>
              <a:t> </a:t>
            </a:r>
            <a:r>
              <a:rPr lang="cs-CZ" sz="3800" b="1" i="1" dirty="0" smtClean="0"/>
              <a:t>         oblast společenské (veřejné) činnosti</a:t>
            </a:r>
          </a:p>
          <a:p>
            <a:pPr marL="0" indent="0">
              <a:buNone/>
            </a:pPr>
            <a:endParaRPr lang="cs-CZ" b="1" i="1" dirty="0" smtClean="0"/>
          </a:p>
          <a:p>
            <a:pPr marL="0" indent="0">
              <a:buNone/>
            </a:pPr>
            <a:r>
              <a:rPr lang="cs-CZ" sz="4000" dirty="0" smtClean="0"/>
              <a:t>Spočívá v účasti politických subjektů na státních záležitostech.</a:t>
            </a:r>
          </a:p>
          <a:p>
            <a:pPr marL="0" indent="0">
              <a:buNone/>
            </a:pPr>
            <a:endParaRPr lang="cs-CZ" dirty="0" smtClean="0"/>
          </a:p>
          <a:p>
            <a:pPr marL="0" indent="0">
              <a:buNone/>
            </a:pPr>
            <a:r>
              <a:rPr lang="cs-CZ" sz="4000" dirty="0" smtClean="0"/>
              <a:t>Nástrojem k prosazení cílů a zájmů je </a:t>
            </a:r>
            <a:r>
              <a:rPr lang="cs-CZ" sz="4000" b="1" dirty="0" smtClean="0"/>
              <a:t>politická moc,</a:t>
            </a:r>
            <a:r>
              <a:rPr lang="cs-CZ" sz="4000" dirty="0" smtClean="0"/>
              <a:t> o jejíž získání usilují politické subjekty různými (násilnými nebo demokratickými) prostředky.</a:t>
            </a:r>
            <a:endParaRPr lang="cs-CZ" sz="4000" dirty="0"/>
          </a:p>
          <a:p>
            <a:pPr marL="0" indent="0">
              <a:buNone/>
            </a:pPr>
            <a:r>
              <a:rPr lang="cs-CZ" dirty="0" smtClean="0"/>
              <a:t> </a:t>
            </a:r>
          </a:p>
          <a:p>
            <a:pPr marL="0" indent="0">
              <a:buNone/>
            </a:pPr>
            <a:r>
              <a:rPr lang="cs-CZ" dirty="0"/>
              <a:t> </a:t>
            </a:r>
            <a:r>
              <a:rPr lang="cs-CZ" dirty="0" smtClean="0"/>
              <a:t>          </a:t>
            </a:r>
            <a:endParaRPr lang="cs-CZ" dirty="0"/>
          </a:p>
        </p:txBody>
      </p:sp>
    </p:spTree>
    <p:extLst>
      <p:ext uri="{BB962C8B-B14F-4D97-AF65-F5344CB8AC3E}">
        <p14:creationId xmlns:p14="http://schemas.microsoft.com/office/powerpoint/2010/main" val="296938401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POLITICKÝ PROGRAM</a:t>
            </a:r>
            <a:endParaRPr lang="cs-CZ" b="1" dirty="0"/>
          </a:p>
        </p:txBody>
      </p:sp>
      <p:sp>
        <p:nvSpPr>
          <p:cNvPr id="3" name="Zástupný symbol pro obsah 2"/>
          <p:cNvSpPr>
            <a:spLocks noGrp="1"/>
          </p:cNvSpPr>
          <p:nvPr>
            <p:ph idx="1"/>
          </p:nvPr>
        </p:nvSpPr>
        <p:spPr/>
        <p:txBody>
          <a:bodyPr>
            <a:normAutofit fontScale="85000" lnSpcReduction="10000"/>
          </a:bodyPr>
          <a:lstStyle/>
          <a:p>
            <a:r>
              <a:rPr lang="cs-CZ" dirty="0" smtClean="0"/>
              <a:t>Forma politických představ vycházející z ideologického základu a reflektující momentální stav společnosti</a:t>
            </a:r>
          </a:p>
          <a:p>
            <a:r>
              <a:rPr lang="cs-CZ" dirty="0" smtClean="0"/>
              <a:t>Je zaměřen na konkrétní úkoly</a:t>
            </a:r>
          </a:p>
          <a:p>
            <a:r>
              <a:rPr lang="cs-CZ" dirty="0" smtClean="0"/>
              <a:t>Obsahuje i postupy, prostředky a nástroje </a:t>
            </a:r>
          </a:p>
          <a:p>
            <a:r>
              <a:rPr lang="cs-CZ" b="1" dirty="0" smtClean="0"/>
              <a:t>Programy dělíme: </a:t>
            </a:r>
          </a:p>
          <a:p>
            <a:pPr marL="0" indent="0">
              <a:buNone/>
            </a:pPr>
            <a:r>
              <a:rPr lang="cs-CZ" dirty="0"/>
              <a:t> </a:t>
            </a:r>
            <a:r>
              <a:rPr lang="cs-CZ" dirty="0" smtClean="0"/>
              <a:t>      </a:t>
            </a:r>
            <a:r>
              <a:rPr lang="cs-CZ" b="1" dirty="0" smtClean="0">
                <a:solidFill>
                  <a:srgbClr val="FF0000"/>
                </a:solidFill>
              </a:rPr>
              <a:t>a) zásadní </a:t>
            </a:r>
            <a:r>
              <a:rPr lang="cs-CZ" i="1" dirty="0" smtClean="0"/>
              <a:t>- obsahují obecné strategie,</a:t>
            </a:r>
          </a:p>
          <a:p>
            <a:pPr marL="0" indent="0">
              <a:buNone/>
            </a:pPr>
            <a:r>
              <a:rPr lang="cs-CZ" i="1" dirty="0"/>
              <a:t> </a:t>
            </a:r>
            <a:r>
              <a:rPr lang="cs-CZ" i="1" dirty="0" smtClean="0"/>
              <a:t>                            týkají se celkového zaměření</a:t>
            </a:r>
          </a:p>
          <a:p>
            <a:pPr marL="0" indent="0">
              <a:buNone/>
            </a:pPr>
            <a:r>
              <a:rPr lang="cs-CZ" i="1" dirty="0"/>
              <a:t> </a:t>
            </a:r>
            <a:r>
              <a:rPr lang="cs-CZ" i="1" dirty="0" smtClean="0"/>
              <a:t>                            politických subjektů</a:t>
            </a:r>
          </a:p>
          <a:p>
            <a:pPr marL="0" indent="0">
              <a:buNone/>
            </a:pPr>
            <a:r>
              <a:rPr lang="cs-CZ" dirty="0"/>
              <a:t> </a:t>
            </a:r>
            <a:r>
              <a:rPr lang="cs-CZ" dirty="0" smtClean="0"/>
              <a:t>      </a:t>
            </a:r>
            <a:r>
              <a:rPr lang="cs-CZ" b="1" dirty="0" smtClean="0">
                <a:solidFill>
                  <a:srgbClr val="FF0000"/>
                </a:solidFill>
              </a:rPr>
              <a:t>b) dílčí </a:t>
            </a:r>
            <a:r>
              <a:rPr lang="cs-CZ" i="1" dirty="0" smtClean="0"/>
              <a:t>– zaměřují se na konkrétní úkoly v krátkém </a:t>
            </a:r>
          </a:p>
          <a:p>
            <a:pPr marL="0" indent="0">
              <a:buNone/>
            </a:pPr>
            <a:r>
              <a:rPr lang="cs-CZ" i="1" dirty="0"/>
              <a:t> </a:t>
            </a:r>
            <a:r>
              <a:rPr lang="cs-CZ" i="1" dirty="0" smtClean="0"/>
              <a:t>                      časovém horizontu  </a:t>
            </a:r>
            <a:endParaRPr lang="cs-CZ" i="1" dirty="0"/>
          </a:p>
        </p:txBody>
      </p:sp>
    </p:spTree>
    <p:extLst>
      <p:ext uri="{BB962C8B-B14F-4D97-AF65-F5344CB8AC3E}">
        <p14:creationId xmlns:p14="http://schemas.microsoft.com/office/powerpoint/2010/main" val="30253345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b="1" dirty="0" smtClean="0"/>
              <a:t>KLASIFIKACE POLITIKY PODLE PROGRAMU</a:t>
            </a:r>
            <a:endParaRPr lang="cs-CZ" b="1" dirty="0"/>
          </a:p>
        </p:txBody>
      </p:sp>
      <p:sp>
        <p:nvSpPr>
          <p:cNvPr id="3" name="Zástupný symbol pro obsah 2"/>
          <p:cNvSpPr>
            <a:spLocks noGrp="1"/>
          </p:cNvSpPr>
          <p:nvPr>
            <p:ph idx="1"/>
          </p:nvPr>
        </p:nvSpPr>
        <p:spPr/>
        <p:txBody>
          <a:bodyPr>
            <a:normAutofit/>
          </a:bodyPr>
          <a:lstStyle/>
          <a:p>
            <a:pPr marL="514350" indent="-514350">
              <a:buFont typeface="+mj-lt"/>
              <a:buAutoNum type="arabicPeriod"/>
            </a:pPr>
            <a:r>
              <a:rPr lang="cs-CZ" sz="4400" b="1" dirty="0" smtClean="0">
                <a:solidFill>
                  <a:srgbClr val="FF0000"/>
                </a:solidFill>
              </a:rPr>
              <a:t>Pragmatická </a:t>
            </a:r>
          </a:p>
          <a:p>
            <a:pPr marL="514350" indent="-514350">
              <a:buFont typeface="+mj-lt"/>
              <a:buAutoNum type="arabicPeriod"/>
            </a:pPr>
            <a:r>
              <a:rPr lang="cs-CZ" sz="4400" b="1" dirty="0" err="1" smtClean="0">
                <a:solidFill>
                  <a:srgbClr val="00B050"/>
                </a:solidFill>
              </a:rPr>
              <a:t>Antipolitická</a:t>
            </a:r>
            <a:endParaRPr lang="cs-CZ" sz="4400" b="1" dirty="0" smtClean="0">
              <a:solidFill>
                <a:srgbClr val="00B050"/>
              </a:solidFill>
            </a:endParaRPr>
          </a:p>
          <a:p>
            <a:pPr marL="514350" indent="-514350">
              <a:buFont typeface="+mj-lt"/>
              <a:buAutoNum type="arabicPeriod"/>
            </a:pPr>
            <a:r>
              <a:rPr lang="cs-CZ" sz="4400" b="1" dirty="0" smtClean="0">
                <a:solidFill>
                  <a:schemeClr val="accent6">
                    <a:lumMod val="50000"/>
                  </a:schemeClr>
                </a:solidFill>
              </a:rPr>
              <a:t>Negativistická</a:t>
            </a:r>
          </a:p>
          <a:p>
            <a:pPr marL="514350" indent="-514350">
              <a:buFont typeface="+mj-lt"/>
              <a:buAutoNum type="arabicPeriod"/>
            </a:pPr>
            <a:r>
              <a:rPr lang="cs-CZ" sz="4400" b="1" dirty="0" smtClean="0">
                <a:solidFill>
                  <a:srgbClr val="7030A0"/>
                </a:solidFill>
              </a:rPr>
              <a:t>Fundamentalistická </a:t>
            </a:r>
          </a:p>
          <a:p>
            <a:endParaRPr lang="cs-CZ" dirty="0"/>
          </a:p>
        </p:txBody>
      </p:sp>
    </p:spTree>
    <p:extLst>
      <p:ext uri="{BB962C8B-B14F-4D97-AF65-F5344CB8AC3E}">
        <p14:creationId xmlns:p14="http://schemas.microsoft.com/office/powerpoint/2010/main" val="366139826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p:txBody>
          <a:bodyPr>
            <a:normAutofit fontScale="92500" lnSpcReduction="10000"/>
          </a:bodyPr>
          <a:lstStyle/>
          <a:p>
            <a:pPr marL="514350" indent="-514350">
              <a:buFont typeface="+mj-lt"/>
              <a:buAutoNum type="arabicPeriod"/>
            </a:pPr>
            <a:r>
              <a:rPr lang="cs-CZ" b="1" dirty="0" smtClean="0">
                <a:solidFill>
                  <a:srgbClr val="FF0000"/>
                </a:solidFill>
              </a:rPr>
              <a:t>Pragmatická  </a:t>
            </a:r>
          </a:p>
          <a:p>
            <a:r>
              <a:rPr lang="cs-CZ" dirty="0" smtClean="0"/>
              <a:t>hlavním kritériem je užitečnost </a:t>
            </a:r>
          </a:p>
          <a:p>
            <a:r>
              <a:rPr lang="cs-CZ" dirty="0" smtClean="0"/>
              <a:t>zpravidla souvisí s uspokojováním potřeb lidí ve všech sférách společnosti</a:t>
            </a:r>
          </a:p>
          <a:p>
            <a:r>
              <a:rPr lang="cs-CZ" dirty="0" smtClean="0"/>
              <a:t>pragmatický politik se snaží pomocí kompromisů uskutečnit maximum ze svého programu </a:t>
            </a:r>
          </a:p>
          <a:p>
            <a:r>
              <a:rPr lang="cs-CZ" b="1" dirty="0" smtClean="0"/>
              <a:t>výhodou</a:t>
            </a:r>
            <a:r>
              <a:rPr lang="cs-CZ" dirty="0" smtClean="0"/>
              <a:t> je realističnost programu. </a:t>
            </a:r>
          </a:p>
          <a:p>
            <a:r>
              <a:rPr lang="cs-CZ" b="1" dirty="0" smtClean="0"/>
              <a:t>rizikem</a:t>
            </a:r>
            <a:r>
              <a:rPr lang="cs-CZ" dirty="0" smtClean="0"/>
              <a:t> smazávání rozdílů mezi pravicí a levicí, převážení materiálních hodnot</a:t>
            </a:r>
          </a:p>
          <a:p>
            <a:pPr marL="0" indent="0">
              <a:buNone/>
            </a:pPr>
            <a:endParaRPr lang="cs-CZ" dirty="0"/>
          </a:p>
        </p:txBody>
      </p:sp>
    </p:spTree>
    <p:extLst>
      <p:ext uri="{BB962C8B-B14F-4D97-AF65-F5344CB8AC3E}">
        <p14:creationId xmlns:p14="http://schemas.microsoft.com/office/powerpoint/2010/main" val="402320108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p:txBody>
          <a:bodyPr/>
          <a:lstStyle/>
          <a:p>
            <a:pPr marL="0" indent="0">
              <a:buNone/>
            </a:pPr>
            <a:r>
              <a:rPr lang="cs-CZ" b="1" dirty="0" smtClean="0">
                <a:solidFill>
                  <a:srgbClr val="00B050"/>
                </a:solidFill>
              </a:rPr>
              <a:t>2. </a:t>
            </a:r>
            <a:r>
              <a:rPr lang="cs-CZ" b="1" dirty="0" err="1" smtClean="0">
                <a:solidFill>
                  <a:srgbClr val="00B050"/>
                </a:solidFill>
              </a:rPr>
              <a:t>Antipolitická</a:t>
            </a:r>
            <a:endParaRPr lang="cs-CZ" b="1" dirty="0" smtClean="0">
              <a:solidFill>
                <a:srgbClr val="00B050"/>
              </a:solidFill>
            </a:endParaRPr>
          </a:p>
          <a:p>
            <a:r>
              <a:rPr lang="cs-CZ" dirty="0"/>
              <a:t>n</a:t>
            </a:r>
            <a:r>
              <a:rPr lang="cs-CZ" dirty="0" smtClean="0"/>
              <a:t>azývána etickou, idealistickou</a:t>
            </a:r>
          </a:p>
          <a:p>
            <a:r>
              <a:rPr lang="cs-CZ" dirty="0" smtClean="0"/>
              <a:t>nad běžný politický boj staví morálku</a:t>
            </a:r>
          </a:p>
          <a:p>
            <a:r>
              <a:rPr lang="cs-CZ" dirty="0" smtClean="0"/>
              <a:t>hlavními tématy jsou boj za lidská práva, světový mír, globální problémy</a:t>
            </a:r>
          </a:p>
          <a:p>
            <a:r>
              <a:rPr lang="cs-CZ" dirty="0" smtClean="0"/>
              <a:t>politici vyznávající tuto politiku uvažují v dlouhodobém horizontu, zdůrazňují význam občanské společnosti</a:t>
            </a:r>
            <a:endParaRPr lang="cs-CZ" dirty="0"/>
          </a:p>
        </p:txBody>
      </p:sp>
    </p:spTree>
    <p:extLst>
      <p:ext uri="{BB962C8B-B14F-4D97-AF65-F5344CB8AC3E}">
        <p14:creationId xmlns:p14="http://schemas.microsoft.com/office/powerpoint/2010/main" val="286432792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p:txBody>
          <a:bodyPr/>
          <a:lstStyle/>
          <a:p>
            <a:pPr marL="514350" indent="-514350">
              <a:buFont typeface="+mj-lt"/>
              <a:buAutoNum type="arabicPeriod"/>
            </a:pPr>
            <a:r>
              <a:rPr lang="cs-CZ" b="1" dirty="0" smtClean="0">
                <a:solidFill>
                  <a:schemeClr val="accent6">
                    <a:lumMod val="50000"/>
                  </a:schemeClr>
                </a:solidFill>
              </a:rPr>
              <a:t>Negativistická</a:t>
            </a:r>
          </a:p>
          <a:p>
            <a:r>
              <a:rPr lang="cs-CZ" dirty="0" smtClean="0"/>
              <a:t>chápána pouze jako otázka moci (moc je nejen prostředkem, ale i cílem)</a:t>
            </a:r>
          </a:p>
          <a:p>
            <a:r>
              <a:rPr lang="cs-CZ" dirty="0" smtClean="0"/>
              <a:t>lidé jsou pouze objektem manipulace k dosažení určitého „vyššího“ cíle (př. rasově čistý stát, budování „lepších zítřků“)</a:t>
            </a:r>
          </a:p>
          <a:p>
            <a:r>
              <a:rPr lang="cs-CZ" dirty="0" smtClean="0"/>
              <a:t>je typická pro autoritativní režimy</a:t>
            </a:r>
          </a:p>
          <a:p>
            <a:endParaRPr lang="cs-CZ" dirty="0"/>
          </a:p>
        </p:txBody>
      </p:sp>
    </p:spTree>
    <p:extLst>
      <p:ext uri="{BB962C8B-B14F-4D97-AF65-F5344CB8AC3E}">
        <p14:creationId xmlns:p14="http://schemas.microsoft.com/office/powerpoint/2010/main" val="425021337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p:txBody>
          <a:bodyPr/>
          <a:lstStyle/>
          <a:p>
            <a:pPr marL="514350" indent="-514350">
              <a:buFont typeface="+mj-lt"/>
              <a:buAutoNum type="arabicPeriod"/>
            </a:pPr>
            <a:r>
              <a:rPr lang="cs-CZ" b="1" dirty="0" smtClean="0">
                <a:solidFill>
                  <a:srgbClr val="7030A0"/>
                </a:solidFill>
              </a:rPr>
              <a:t>Fundamentalistická</a:t>
            </a:r>
          </a:p>
          <a:p>
            <a:r>
              <a:rPr lang="cs-CZ" dirty="0" smtClean="0"/>
              <a:t>typická pro ultrakonzervativní směry</a:t>
            </a:r>
          </a:p>
          <a:p>
            <a:r>
              <a:rPr lang="cs-CZ" dirty="0" smtClean="0"/>
              <a:t>klade důraz na ideová východiska, opomíjí potřeby současné společnosti</a:t>
            </a:r>
          </a:p>
          <a:p>
            <a:r>
              <a:rPr lang="cs-CZ" dirty="0" smtClean="0"/>
              <a:t>odmítají v politice jakoukoliv změnu</a:t>
            </a:r>
            <a:endParaRPr lang="cs-CZ" dirty="0"/>
          </a:p>
        </p:txBody>
      </p:sp>
    </p:spTree>
    <p:extLst>
      <p:ext uri="{BB962C8B-B14F-4D97-AF65-F5344CB8AC3E}">
        <p14:creationId xmlns:p14="http://schemas.microsoft.com/office/powerpoint/2010/main" val="355192017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ÚKOL</a:t>
            </a:r>
            <a:endParaRPr lang="cs-CZ" b="1" dirty="0"/>
          </a:p>
        </p:txBody>
      </p:sp>
      <p:sp>
        <p:nvSpPr>
          <p:cNvPr id="3" name="Zástupný symbol pro obsah 2"/>
          <p:cNvSpPr>
            <a:spLocks noGrp="1"/>
          </p:cNvSpPr>
          <p:nvPr>
            <p:ph idx="1"/>
          </p:nvPr>
        </p:nvSpPr>
        <p:spPr/>
        <p:txBody>
          <a:bodyPr>
            <a:normAutofit fontScale="77500" lnSpcReduction="20000"/>
          </a:bodyPr>
          <a:lstStyle/>
          <a:p>
            <a:pPr marL="0" indent="0">
              <a:buNone/>
            </a:pPr>
            <a:r>
              <a:rPr lang="cs-CZ" b="1" dirty="0" smtClean="0">
                <a:solidFill>
                  <a:srgbClr val="FF0000"/>
                </a:solidFill>
              </a:rPr>
              <a:t>Jakou politiku podle vás reprezentují tito politici?  Doplň pomocí elektronického pera.</a:t>
            </a:r>
          </a:p>
          <a:p>
            <a:pPr marL="0" indent="0">
              <a:buNone/>
            </a:pPr>
            <a:endParaRPr lang="cs-CZ" b="1" dirty="0" smtClean="0"/>
          </a:p>
          <a:p>
            <a:pPr marL="0" indent="0">
              <a:buNone/>
            </a:pPr>
            <a:r>
              <a:rPr lang="cs-CZ" dirty="0" smtClean="0"/>
              <a:t>Klement Gottwald ………………………………………….</a:t>
            </a:r>
          </a:p>
          <a:p>
            <a:pPr marL="0" indent="0">
              <a:buNone/>
            </a:pPr>
            <a:r>
              <a:rPr lang="cs-CZ" dirty="0" smtClean="0"/>
              <a:t>Václav Havel …………………………………………………..</a:t>
            </a:r>
          </a:p>
          <a:p>
            <a:pPr marL="0" indent="0">
              <a:buNone/>
            </a:pPr>
            <a:r>
              <a:rPr lang="cs-CZ" dirty="0" smtClean="0"/>
              <a:t>Václav Klaus …………………………………………………..</a:t>
            </a:r>
          </a:p>
          <a:p>
            <a:pPr marL="0" indent="0">
              <a:buNone/>
            </a:pPr>
            <a:r>
              <a:rPr lang="cs-CZ" dirty="0" smtClean="0"/>
              <a:t>Adolf Hitler …………………………………………………….</a:t>
            </a:r>
          </a:p>
          <a:p>
            <a:pPr marL="0" indent="0">
              <a:buNone/>
            </a:pPr>
            <a:r>
              <a:rPr lang="cs-CZ" dirty="0" smtClean="0"/>
              <a:t>Ronald Reagan ………………………………………………..</a:t>
            </a:r>
          </a:p>
          <a:p>
            <a:pPr marL="0" indent="0">
              <a:buNone/>
            </a:pPr>
            <a:r>
              <a:rPr lang="cs-CZ" dirty="0" err="1" smtClean="0"/>
              <a:t>Ajatoláh</a:t>
            </a:r>
            <a:r>
              <a:rPr lang="cs-CZ" dirty="0" smtClean="0"/>
              <a:t> Chomejní ………………………………………….</a:t>
            </a:r>
          </a:p>
          <a:p>
            <a:pPr marL="0" indent="0">
              <a:buNone/>
            </a:pPr>
            <a:r>
              <a:rPr lang="cs-CZ" dirty="0" err="1" smtClean="0"/>
              <a:t>Robet</a:t>
            </a:r>
            <a:r>
              <a:rPr lang="cs-CZ" dirty="0" smtClean="0"/>
              <a:t> </a:t>
            </a:r>
            <a:r>
              <a:rPr lang="cs-CZ" dirty="0" err="1" smtClean="0"/>
              <a:t>Mugabe</a:t>
            </a:r>
            <a:r>
              <a:rPr lang="cs-CZ" dirty="0" smtClean="0"/>
              <a:t> ………………………………………………..</a:t>
            </a:r>
          </a:p>
          <a:p>
            <a:pPr marL="0" indent="0">
              <a:buNone/>
            </a:pPr>
            <a:endParaRPr lang="cs-CZ" dirty="0" smtClean="0"/>
          </a:p>
          <a:p>
            <a:pPr marL="0" indent="0">
              <a:buNone/>
            </a:pPr>
            <a:r>
              <a:rPr lang="cs-CZ" sz="2800" i="1" dirty="0" smtClean="0"/>
              <a:t>Potřebné </a:t>
            </a:r>
            <a:r>
              <a:rPr lang="cs-CZ" sz="2800" i="1" dirty="0" err="1" smtClean="0"/>
              <a:t>info</a:t>
            </a:r>
            <a:r>
              <a:rPr lang="cs-CZ" sz="2800" i="1" dirty="0" smtClean="0"/>
              <a:t> k daným jménům, vyhledej na webových stránkách.</a:t>
            </a:r>
          </a:p>
          <a:p>
            <a:pPr marL="0" indent="0">
              <a:buNone/>
            </a:pPr>
            <a:endParaRPr lang="cs-CZ" dirty="0"/>
          </a:p>
        </p:txBody>
      </p:sp>
    </p:spTree>
    <p:extLst>
      <p:ext uri="{BB962C8B-B14F-4D97-AF65-F5344CB8AC3E}">
        <p14:creationId xmlns:p14="http://schemas.microsoft.com/office/powerpoint/2010/main" val="396732129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ŘEŠENÍ</a:t>
            </a:r>
            <a:endParaRPr lang="cs-CZ" b="1" dirty="0"/>
          </a:p>
        </p:txBody>
      </p:sp>
      <p:sp>
        <p:nvSpPr>
          <p:cNvPr id="3" name="Zástupný symbol pro obsah 2"/>
          <p:cNvSpPr>
            <a:spLocks noGrp="1"/>
          </p:cNvSpPr>
          <p:nvPr>
            <p:ph idx="1"/>
          </p:nvPr>
        </p:nvSpPr>
        <p:spPr/>
        <p:txBody>
          <a:bodyPr>
            <a:normAutofit/>
          </a:bodyPr>
          <a:lstStyle/>
          <a:p>
            <a:pPr marL="0" indent="0">
              <a:buNone/>
            </a:pPr>
            <a:r>
              <a:rPr lang="cs-CZ" dirty="0" smtClean="0"/>
              <a:t>Klement Gottwald      </a:t>
            </a:r>
            <a:r>
              <a:rPr lang="cs-CZ" i="1" dirty="0" smtClean="0">
                <a:solidFill>
                  <a:srgbClr val="FF0000"/>
                </a:solidFill>
              </a:rPr>
              <a:t>negativistická</a:t>
            </a:r>
          </a:p>
          <a:p>
            <a:pPr marL="0" indent="0">
              <a:buNone/>
            </a:pPr>
            <a:r>
              <a:rPr lang="cs-CZ" dirty="0" smtClean="0"/>
              <a:t>Václav Havel                </a:t>
            </a:r>
            <a:r>
              <a:rPr lang="cs-CZ" i="1" dirty="0" err="1" smtClean="0">
                <a:solidFill>
                  <a:srgbClr val="FF0000"/>
                </a:solidFill>
              </a:rPr>
              <a:t>antipolitická</a:t>
            </a:r>
            <a:endParaRPr lang="cs-CZ" i="1" dirty="0" smtClean="0">
              <a:solidFill>
                <a:srgbClr val="FF0000"/>
              </a:solidFill>
            </a:endParaRPr>
          </a:p>
          <a:p>
            <a:pPr marL="0" indent="0">
              <a:buNone/>
            </a:pPr>
            <a:r>
              <a:rPr lang="cs-CZ" dirty="0" smtClean="0"/>
              <a:t>Václav Klaus                </a:t>
            </a:r>
            <a:r>
              <a:rPr lang="cs-CZ" i="1" dirty="0" smtClean="0">
                <a:solidFill>
                  <a:srgbClr val="FF0000"/>
                </a:solidFill>
              </a:rPr>
              <a:t>pragmatická</a:t>
            </a:r>
          </a:p>
          <a:p>
            <a:pPr marL="0" indent="0">
              <a:buNone/>
            </a:pPr>
            <a:r>
              <a:rPr lang="cs-CZ" dirty="0" smtClean="0"/>
              <a:t>Adolf Hitler                 </a:t>
            </a:r>
            <a:r>
              <a:rPr lang="cs-CZ" i="1" dirty="0" smtClean="0">
                <a:solidFill>
                  <a:srgbClr val="FF0000"/>
                </a:solidFill>
              </a:rPr>
              <a:t>negativistická</a:t>
            </a:r>
          </a:p>
          <a:p>
            <a:pPr marL="0" indent="0">
              <a:buNone/>
            </a:pPr>
            <a:r>
              <a:rPr lang="cs-CZ" dirty="0" smtClean="0"/>
              <a:t>Ronald Reagan           </a:t>
            </a:r>
            <a:r>
              <a:rPr lang="cs-CZ" i="1" dirty="0" smtClean="0">
                <a:solidFill>
                  <a:srgbClr val="FF0000"/>
                </a:solidFill>
              </a:rPr>
              <a:t>pragmatická</a:t>
            </a:r>
          </a:p>
          <a:p>
            <a:pPr marL="0" indent="0">
              <a:buNone/>
            </a:pPr>
            <a:r>
              <a:rPr lang="cs-CZ" dirty="0" err="1" smtClean="0"/>
              <a:t>Ajatoláh</a:t>
            </a:r>
            <a:r>
              <a:rPr lang="cs-CZ" dirty="0" smtClean="0"/>
              <a:t> Chomejní     </a:t>
            </a:r>
            <a:r>
              <a:rPr lang="cs-CZ" i="1" dirty="0" smtClean="0">
                <a:solidFill>
                  <a:srgbClr val="FF0000"/>
                </a:solidFill>
              </a:rPr>
              <a:t>fundamentalistická</a:t>
            </a:r>
          </a:p>
          <a:p>
            <a:pPr marL="0" indent="0">
              <a:buNone/>
            </a:pPr>
            <a:r>
              <a:rPr lang="cs-CZ" dirty="0" err="1" smtClean="0"/>
              <a:t>Robet</a:t>
            </a:r>
            <a:r>
              <a:rPr lang="cs-CZ" dirty="0" smtClean="0"/>
              <a:t> </a:t>
            </a:r>
            <a:r>
              <a:rPr lang="cs-CZ" dirty="0" err="1" smtClean="0"/>
              <a:t>Mugabe</a:t>
            </a:r>
            <a:r>
              <a:rPr lang="cs-CZ" dirty="0"/>
              <a:t> </a:t>
            </a:r>
            <a:r>
              <a:rPr lang="cs-CZ" dirty="0" smtClean="0"/>
              <a:t>          </a:t>
            </a:r>
            <a:r>
              <a:rPr lang="cs-CZ" i="1" dirty="0" smtClean="0">
                <a:solidFill>
                  <a:srgbClr val="FF0000"/>
                </a:solidFill>
              </a:rPr>
              <a:t>negativistická</a:t>
            </a:r>
            <a:endParaRPr lang="cs-CZ" i="1" dirty="0">
              <a:solidFill>
                <a:srgbClr val="FF0000"/>
              </a:solidFill>
            </a:endParaRPr>
          </a:p>
        </p:txBody>
      </p:sp>
    </p:spTree>
    <p:extLst>
      <p:ext uri="{BB962C8B-B14F-4D97-AF65-F5344CB8AC3E}">
        <p14:creationId xmlns:p14="http://schemas.microsoft.com/office/powerpoint/2010/main" val="69879143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b="1" dirty="0" smtClean="0"/>
              <a:t>ÚRYVEK</a:t>
            </a:r>
            <a:endParaRPr lang="cs-CZ" b="1" dirty="0"/>
          </a:p>
        </p:txBody>
      </p:sp>
      <p:sp>
        <p:nvSpPr>
          <p:cNvPr id="5" name="Zástupný symbol pro obsah 4"/>
          <p:cNvSpPr>
            <a:spLocks noGrp="1"/>
          </p:cNvSpPr>
          <p:nvPr>
            <p:ph idx="1"/>
          </p:nvPr>
        </p:nvSpPr>
        <p:spPr/>
        <p:txBody>
          <a:bodyPr>
            <a:normAutofit fontScale="92500"/>
          </a:bodyPr>
          <a:lstStyle/>
          <a:p>
            <a:pPr marL="0" indent="0">
              <a:buNone/>
            </a:pPr>
            <a:r>
              <a:rPr lang="cs-CZ" b="1" dirty="0" smtClean="0">
                <a:solidFill>
                  <a:srgbClr val="FF0000"/>
                </a:solidFill>
              </a:rPr>
              <a:t>Přečti úryvek a vyber politiku, kterou popisuje</a:t>
            </a:r>
          </a:p>
          <a:p>
            <a:pPr marL="0" indent="0">
              <a:buNone/>
            </a:pPr>
            <a:r>
              <a:rPr lang="cs-CZ" sz="2400" b="1" i="1" dirty="0" smtClean="0"/>
              <a:t>„Kdo získá a chce udržet dané území, musí dbát dvou věcí: Zaprvé, aby vyhladil rod vladaře, aby neměnil ani jejich zákony, ani daně…….</a:t>
            </a:r>
          </a:p>
          <a:p>
            <a:pPr marL="0" indent="0">
              <a:buNone/>
            </a:pPr>
            <a:r>
              <a:rPr lang="cs-CZ" sz="2400" b="1" i="1" dirty="0" smtClean="0"/>
              <a:t>Proto si musíme pamatovat, že lidi musíme buď zahrnout laskavostí, nebo je zničit, neboť za drobná příkoří se mstí, ale za velká nemohou. Musí tedy příkoří učiněné člověku být tak velké, abychom se nepotřebovali bát pomsty….</a:t>
            </a:r>
          </a:p>
          <a:p>
            <a:pPr marL="0" indent="0">
              <a:buNone/>
            </a:pPr>
            <a:r>
              <a:rPr lang="cs-CZ" sz="2400" b="1" i="1" dirty="0" smtClean="0"/>
              <a:t>Novátoři musí při uskutečňování svého díla buď prosit, nebo mohou svou vůli vnutit. V prvním případě dopadnou vždy špatně a nic nesvedou. Ale dovedou-li se prosadit silou, mají skoro vždy úspěch.“</a:t>
            </a:r>
          </a:p>
          <a:p>
            <a:pPr marL="0" indent="0">
              <a:buNone/>
            </a:pPr>
            <a:r>
              <a:rPr lang="cs-CZ" sz="2400" i="1" dirty="0"/>
              <a:t> </a:t>
            </a:r>
            <a:r>
              <a:rPr lang="cs-CZ" sz="2400" i="1" dirty="0" smtClean="0"/>
              <a:t>                                                          </a:t>
            </a:r>
            <a:r>
              <a:rPr lang="cs-CZ" sz="2400" i="1" dirty="0" err="1" smtClean="0"/>
              <a:t>Niccolo</a:t>
            </a:r>
            <a:r>
              <a:rPr lang="cs-CZ" sz="2400" i="1" dirty="0" smtClean="0"/>
              <a:t> Machiavelli – Vladař (1)</a:t>
            </a:r>
            <a:endParaRPr lang="cs-CZ" sz="2400" i="1" dirty="0"/>
          </a:p>
        </p:txBody>
      </p:sp>
    </p:spTree>
    <p:extLst>
      <p:ext uri="{BB962C8B-B14F-4D97-AF65-F5344CB8AC3E}">
        <p14:creationId xmlns:p14="http://schemas.microsoft.com/office/powerpoint/2010/main" val="85215469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95536" y="260648"/>
            <a:ext cx="8229600" cy="1143000"/>
          </a:xfrm>
        </p:spPr>
        <p:txBody>
          <a:bodyPr/>
          <a:lstStyle/>
          <a:p>
            <a:r>
              <a:rPr lang="cs-CZ" b="1" dirty="0" smtClean="0"/>
              <a:t>ŘEŠENÍ</a:t>
            </a:r>
            <a:endParaRPr lang="cs-CZ" b="1" dirty="0"/>
          </a:p>
        </p:txBody>
      </p:sp>
      <p:sp>
        <p:nvSpPr>
          <p:cNvPr id="3" name="Zástupný symbol pro obsah 2"/>
          <p:cNvSpPr>
            <a:spLocks noGrp="1"/>
          </p:cNvSpPr>
          <p:nvPr>
            <p:ph idx="1"/>
          </p:nvPr>
        </p:nvSpPr>
        <p:spPr/>
        <p:txBody>
          <a:bodyPr/>
          <a:lstStyle/>
          <a:p>
            <a:pPr marL="0" indent="0">
              <a:buNone/>
            </a:pPr>
            <a:r>
              <a:rPr lang="cs-CZ" dirty="0" smtClean="0"/>
              <a:t>Úryvek představuje negativistickou politiku.</a:t>
            </a:r>
          </a:p>
          <a:p>
            <a:pPr marL="0" indent="0">
              <a:buNone/>
            </a:pPr>
            <a:r>
              <a:rPr lang="cs-CZ" dirty="0" smtClean="0"/>
              <a:t>Politika je zde pouze otázka získání a udržení moci.</a:t>
            </a:r>
          </a:p>
          <a:p>
            <a:pPr marL="0" indent="0">
              <a:buNone/>
            </a:pPr>
            <a:r>
              <a:rPr lang="cs-CZ" dirty="0" smtClean="0"/>
              <a:t>Lid je zde manipulován, prostředky k tomu sloužící mohou být jakékoliv.</a:t>
            </a:r>
            <a:endParaRPr lang="cs-CZ" dirty="0"/>
          </a:p>
        </p:txBody>
      </p:sp>
    </p:spTree>
    <p:extLst>
      <p:ext uri="{BB962C8B-B14F-4D97-AF65-F5344CB8AC3E}">
        <p14:creationId xmlns:p14="http://schemas.microsoft.com/office/powerpoint/2010/main" val="144023546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OTÁZKY K OPAKOVÁNÍ</a:t>
            </a:r>
            <a:endParaRPr lang="cs-CZ" b="1" dirty="0"/>
          </a:p>
        </p:txBody>
      </p:sp>
      <p:sp>
        <p:nvSpPr>
          <p:cNvPr id="3" name="Zástupný symbol pro obsah 2"/>
          <p:cNvSpPr>
            <a:spLocks noGrp="1"/>
          </p:cNvSpPr>
          <p:nvPr>
            <p:ph idx="1"/>
          </p:nvPr>
        </p:nvSpPr>
        <p:spPr/>
        <p:txBody>
          <a:bodyPr>
            <a:normAutofit fontScale="92500" lnSpcReduction="20000"/>
          </a:bodyPr>
          <a:lstStyle/>
          <a:p>
            <a:pPr marL="0" indent="0">
              <a:buNone/>
            </a:pPr>
            <a:r>
              <a:rPr lang="cs-CZ" b="1" dirty="0" smtClean="0"/>
              <a:t>1. Co je typické pro pragmatickou politiku?</a:t>
            </a:r>
          </a:p>
          <a:p>
            <a:pPr marL="0" indent="0">
              <a:buNone/>
            </a:pPr>
            <a:r>
              <a:rPr lang="cs-CZ" dirty="0"/>
              <a:t> </a:t>
            </a:r>
            <a:r>
              <a:rPr lang="cs-CZ" dirty="0" smtClean="0"/>
              <a:t>    </a:t>
            </a:r>
            <a:r>
              <a:rPr lang="cs-CZ" i="1" dirty="0" smtClean="0">
                <a:solidFill>
                  <a:srgbClr val="FF0000"/>
                </a:solidFill>
              </a:rPr>
              <a:t>O: Je zaměřena na aktuální problémy občanů.</a:t>
            </a:r>
          </a:p>
          <a:p>
            <a:pPr marL="0" indent="0">
              <a:buNone/>
            </a:pPr>
            <a:r>
              <a:rPr lang="cs-CZ" b="1" dirty="0"/>
              <a:t>2</a:t>
            </a:r>
            <a:r>
              <a:rPr lang="cs-CZ" b="1" dirty="0" smtClean="0"/>
              <a:t>.  Která politika zastává ultrakonzervativní</a:t>
            </a:r>
          </a:p>
          <a:p>
            <a:pPr marL="0" indent="0">
              <a:buNone/>
            </a:pPr>
            <a:r>
              <a:rPr lang="cs-CZ" b="1" dirty="0" smtClean="0"/>
              <a:t>     názory a je typická např. pro islámské země?</a:t>
            </a:r>
          </a:p>
          <a:p>
            <a:pPr marL="0" indent="0">
              <a:buNone/>
            </a:pPr>
            <a:r>
              <a:rPr lang="cs-CZ" dirty="0"/>
              <a:t> </a:t>
            </a:r>
            <a:r>
              <a:rPr lang="cs-CZ" dirty="0" smtClean="0"/>
              <a:t>    </a:t>
            </a:r>
            <a:r>
              <a:rPr lang="cs-CZ" i="1" dirty="0" smtClean="0">
                <a:solidFill>
                  <a:srgbClr val="FF0000"/>
                </a:solidFill>
              </a:rPr>
              <a:t>O: Fundamentalistická.</a:t>
            </a:r>
          </a:p>
          <a:p>
            <a:pPr marL="0" indent="0">
              <a:buNone/>
            </a:pPr>
            <a:r>
              <a:rPr lang="cs-CZ" b="1" dirty="0" smtClean="0"/>
              <a:t>3. Jaká politika bude mít ve svém programu</a:t>
            </a:r>
          </a:p>
          <a:p>
            <a:pPr marL="0" indent="0">
              <a:buNone/>
            </a:pPr>
            <a:r>
              <a:rPr lang="cs-CZ" b="1" dirty="0" smtClean="0"/>
              <a:t>    témata např. podporu boje za lidská práva v </a:t>
            </a:r>
          </a:p>
          <a:p>
            <a:pPr marL="0" indent="0">
              <a:buNone/>
            </a:pPr>
            <a:r>
              <a:rPr lang="cs-CZ" b="1" dirty="0"/>
              <a:t> </a:t>
            </a:r>
            <a:r>
              <a:rPr lang="cs-CZ" b="1" dirty="0" smtClean="0"/>
              <a:t>   totalitních režimech?</a:t>
            </a:r>
          </a:p>
          <a:p>
            <a:pPr marL="0" indent="0">
              <a:buNone/>
            </a:pPr>
            <a:r>
              <a:rPr lang="cs-CZ" dirty="0"/>
              <a:t> </a:t>
            </a:r>
            <a:r>
              <a:rPr lang="cs-CZ" dirty="0" smtClean="0"/>
              <a:t>   </a:t>
            </a:r>
            <a:r>
              <a:rPr lang="cs-CZ" i="1" dirty="0" smtClean="0">
                <a:solidFill>
                  <a:srgbClr val="FF0000"/>
                </a:solidFill>
              </a:rPr>
              <a:t>O: </a:t>
            </a:r>
            <a:r>
              <a:rPr lang="cs-CZ" i="1" dirty="0" err="1" smtClean="0">
                <a:solidFill>
                  <a:srgbClr val="FF0000"/>
                </a:solidFill>
              </a:rPr>
              <a:t>Antipolitická</a:t>
            </a:r>
            <a:r>
              <a:rPr lang="cs-CZ" i="1" dirty="0" smtClean="0">
                <a:solidFill>
                  <a:srgbClr val="FF0000"/>
                </a:solidFill>
              </a:rPr>
              <a:t>.</a:t>
            </a:r>
          </a:p>
          <a:p>
            <a:pPr marL="514350" indent="-514350">
              <a:buFont typeface="+mj-lt"/>
              <a:buAutoNum type="arabicPeriod"/>
            </a:pPr>
            <a:endParaRPr lang="cs-CZ" dirty="0" smtClean="0"/>
          </a:p>
          <a:p>
            <a:pPr marL="514350" indent="-514350">
              <a:buFont typeface="+mj-lt"/>
              <a:buAutoNum type="arabicPeriod"/>
            </a:pPr>
            <a:endParaRPr lang="cs-CZ" dirty="0"/>
          </a:p>
        </p:txBody>
      </p:sp>
    </p:spTree>
    <p:extLst>
      <p:ext uri="{BB962C8B-B14F-4D97-AF65-F5344CB8AC3E}">
        <p14:creationId xmlns:p14="http://schemas.microsoft.com/office/powerpoint/2010/main" val="2829376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1000"/>
                                        <p:tgtEl>
                                          <p:spTgt spid="3">
                                            <p:txEl>
                                              <p:pRg st="3" end="3"/>
                                            </p:txEl>
                                          </p:spTgt>
                                        </p:tgtEl>
                                      </p:cBhvr>
                                    </p:animEffect>
                                    <p:anim calcmode="lin" valueType="num">
                                      <p:cBhvr>
                                        <p:cTn id="27"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Effect transition="in" filter="fade">
                                      <p:cBhvr>
                                        <p:cTn id="33" dur="1000"/>
                                        <p:tgtEl>
                                          <p:spTgt spid="3">
                                            <p:txEl>
                                              <p:pRg st="4" end="4"/>
                                            </p:txEl>
                                          </p:spTgt>
                                        </p:tgtEl>
                                      </p:cBhvr>
                                    </p:animEffect>
                                    <p:anim calcmode="lin" valueType="num">
                                      <p:cBhvr>
                                        <p:cTn id="3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nodeType="clickEffect">
                                  <p:stCondLst>
                                    <p:cond delay="0"/>
                                  </p:stCondLst>
                                  <p:childTnLst>
                                    <p:set>
                                      <p:cBhvr>
                                        <p:cTn id="39" dur="1" fill="hold">
                                          <p:stCondLst>
                                            <p:cond delay="0"/>
                                          </p:stCondLst>
                                        </p:cTn>
                                        <p:tgtEl>
                                          <p:spTgt spid="3">
                                            <p:txEl>
                                              <p:pRg st="5" end="5"/>
                                            </p:txEl>
                                          </p:spTgt>
                                        </p:tgtEl>
                                        <p:attrNameLst>
                                          <p:attrName>style.visibility</p:attrName>
                                        </p:attrNameLst>
                                      </p:cBhvr>
                                      <p:to>
                                        <p:strVal val="visible"/>
                                      </p:to>
                                    </p:set>
                                    <p:animEffect transition="in" filter="fade">
                                      <p:cBhvr>
                                        <p:cTn id="40" dur="1000"/>
                                        <p:tgtEl>
                                          <p:spTgt spid="3">
                                            <p:txEl>
                                              <p:pRg st="5" end="5"/>
                                            </p:txEl>
                                          </p:spTgt>
                                        </p:tgtEl>
                                      </p:cBhvr>
                                    </p:animEffect>
                                    <p:anim calcmode="lin" valueType="num">
                                      <p:cBhvr>
                                        <p:cTn id="41"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2" dur="1000" fill="hold"/>
                                        <p:tgtEl>
                                          <p:spTgt spid="3">
                                            <p:txEl>
                                              <p:pRg st="5" end="5"/>
                                            </p:txEl>
                                          </p:spTgt>
                                        </p:tgtEl>
                                        <p:attrNameLst>
                                          <p:attrName>ppt_y</p:attrName>
                                        </p:attrNameLst>
                                      </p:cBhvr>
                                      <p:tavLst>
                                        <p:tav tm="0">
                                          <p:val>
                                            <p:strVal val="#ppt_y+.1"/>
                                          </p:val>
                                        </p:tav>
                                        <p:tav tm="100000">
                                          <p:val>
                                            <p:strVal val="#ppt_y"/>
                                          </p:val>
                                        </p:tav>
                                      </p:tavLst>
                                    </p:anim>
                                  </p:childTnLst>
                                </p:cTn>
                              </p:par>
                              <p:par>
                                <p:cTn id="43" presetID="42" presetClass="entr" presetSubtype="0" fill="hold" nodeType="withEffect">
                                  <p:stCondLst>
                                    <p:cond delay="0"/>
                                  </p:stCondLst>
                                  <p:childTnLst>
                                    <p:set>
                                      <p:cBhvr>
                                        <p:cTn id="44" dur="1" fill="hold">
                                          <p:stCondLst>
                                            <p:cond delay="0"/>
                                          </p:stCondLst>
                                        </p:cTn>
                                        <p:tgtEl>
                                          <p:spTgt spid="3">
                                            <p:txEl>
                                              <p:pRg st="6" end="6"/>
                                            </p:txEl>
                                          </p:spTgt>
                                        </p:tgtEl>
                                        <p:attrNameLst>
                                          <p:attrName>style.visibility</p:attrName>
                                        </p:attrNameLst>
                                      </p:cBhvr>
                                      <p:to>
                                        <p:strVal val="visible"/>
                                      </p:to>
                                    </p:set>
                                    <p:animEffect transition="in" filter="fade">
                                      <p:cBhvr>
                                        <p:cTn id="45" dur="1000"/>
                                        <p:tgtEl>
                                          <p:spTgt spid="3">
                                            <p:txEl>
                                              <p:pRg st="6" end="6"/>
                                            </p:txEl>
                                          </p:spTgt>
                                        </p:tgtEl>
                                      </p:cBhvr>
                                    </p:animEffect>
                                    <p:anim calcmode="lin" valueType="num">
                                      <p:cBhvr>
                                        <p:cTn id="4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7" dur="1000" fill="hold"/>
                                        <p:tgtEl>
                                          <p:spTgt spid="3">
                                            <p:txEl>
                                              <p:pRg st="6" end="6"/>
                                            </p:txEl>
                                          </p:spTgt>
                                        </p:tgtEl>
                                        <p:attrNameLst>
                                          <p:attrName>ppt_y</p:attrName>
                                        </p:attrNameLst>
                                      </p:cBhvr>
                                      <p:tavLst>
                                        <p:tav tm="0">
                                          <p:val>
                                            <p:strVal val="#ppt_y+.1"/>
                                          </p:val>
                                        </p:tav>
                                        <p:tav tm="100000">
                                          <p:val>
                                            <p:strVal val="#ppt_y"/>
                                          </p:val>
                                        </p:tav>
                                      </p:tavLst>
                                    </p:anim>
                                  </p:childTnLst>
                                </p:cTn>
                              </p:par>
                              <p:par>
                                <p:cTn id="48" presetID="42" presetClass="entr" presetSubtype="0" fill="hold" nodeType="withEffect">
                                  <p:stCondLst>
                                    <p:cond delay="0"/>
                                  </p:stCondLst>
                                  <p:childTnLst>
                                    <p:set>
                                      <p:cBhvr>
                                        <p:cTn id="49" dur="1" fill="hold">
                                          <p:stCondLst>
                                            <p:cond delay="0"/>
                                          </p:stCondLst>
                                        </p:cTn>
                                        <p:tgtEl>
                                          <p:spTgt spid="3">
                                            <p:txEl>
                                              <p:pRg st="7" end="7"/>
                                            </p:txEl>
                                          </p:spTgt>
                                        </p:tgtEl>
                                        <p:attrNameLst>
                                          <p:attrName>style.visibility</p:attrName>
                                        </p:attrNameLst>
                                      </p:cBhvr>
                                      <p:to>
                                        <p:strVal val="visible"/>
                                      </p:to>
                                    </p:set>
                                    <p:animEffect transition="in" filter="fade">
                                      <p:cBhvr>
                                        <p:cTn id="50" dur="1000"/>
                                        <p:tgtEl>
                                          <p:spTgt spid="3">
                                            <p:txEl>
                                              <p:pRg st="7" end="7"/>
                                            </p:txEl>
                                          </p:spTgt>
                                        </p:tgtEl>
                                      </p:cBhvr>
                                    </p:animEffect>
                                    <p:anim calcmode="lin" valueType="num">
                                      <p:cBhvr>
                                        <p:cTn id="51"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2"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42" presetClass="entr" presetSubtype="0" fill="hold" nodeType="clickEffect">
                                  <p:stCondLst>
                                    <p:cond delay="0"/>
                                  </p:stCondLst>
                                  <p:childTnLst>
                                    <p:set>
                                      <p:cBhvr>
                                        <p:cTn id="56" dur="1" fill="hold">
                                          <p:stCondLst>
                                            <p:cond delay="0"/>
                                          </p:stCondLst>
                                        </p:cTn>
                                        <p:tgtEl>
                                          <p:spTgt spid="3">
                                            <p:txEl>
                                              <p:pRg st="8" end="8"/>
                                            </p:txEl>
                                          </p:spTgt>
                                        </p:tgtEl>
                                        <p:attrNameLst>
                                          <p:attrName>style.visibility</p:attrName>
                                        </p:attrNameLst>
                                      </p:cBhvr>
                                      <p:to>
                                        <p:strVal val="visible"/>
                                      </p:to>
                                    </p:set>
                                    <p:animEffect transition="in" filter="fade">
                                      <p:cBhvr>
                                        <p:cTn id="57" dur="1000"/>
                                        <p:tgtEl>
                                          <p:spTgt spid="3">
                                            <p:txEl>
                                              <p:pRg st="8" end="8"/>
                                            </p:txEl>
                                          </p:spTgt>
                                        </p:tgtEl>
                                      </p:cBhvr>
                                    </p:animEffect>
                                    <p:anim calcmode="lin" valueType="num">
                                      <p:cBhvr>
                                        <p:cTn id="58"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9"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395536" y="332656"/>
            <a:ext cx="8229600" cy="1143000"/>
          </a:xfrm>
        </p:spPr>
        <p:txBody>
          <a:bodyPr/>
          <a:lstStyle/>
          <a:p>
            <a:pPr eaLnBrk="1" hangingPunct="1"/>
            <a:r>
              <a:rPr lang="cs-CZ" b="1" dirty="0" smtClean="0"/>
              <a:t>Domácí úkol</a:t>
            </a:r>
          </a:p>
        </p:txBody>
      </p:sp>
      <p:sp>
        <p:nvSpPr>
          <p:cNvPr id="18435" name="Rectangle 3"/>
          <p:cNvSpPr>
            <a:spLocks noGrp="1" noChangeArrowheads="1"/>
          </p:cNvSpPr>
          <p:nvPr>
            <p:ph type="body" idx="1"/>
          </p:nvPr>
        </p:nvSpPr>
        <p:spPr/>
        <p:txBody>
          <a:bodyPr/>
          <a:lstStyle/>
          <a:p>
            <a:pPr eaLnBrk="1" hangingPunct="1"/>
            <a:r>
              <a:rPr lang="cs-CZ" dirty="0" smtClean="0"/>
              <a:t>Na internetových stránkách </a:t>
            </a:r>
            <a:r>
              <a:rPr lang="cs-CZ" dirty="0" smtClean="0">
                <a:hlinkClick r:id="rId2"/>
              </a:rPr>
              <a:t>http://www.kecejmedotoho.cz/volby2010/?q=node/6</a:t>
            </a:r>
            <a:r>
              <a:rPr lang="cs-CZ" dirty="0" smtClean="0"/>
              <a:t> prostudujte programy politických stran TOP 09, VV, ČSSD se kterými šly do parlamentních voleb v roce 2010. Zaměřte se na problematiku školství. Vyberte program, který byste podporovali a odůvodněte proč.</a:t>
            </a:r>
          </a:p>
        </p:txBody>
      </p:sp>
    </p:spTree>
    <p:extLst>
      <p:ext uri="{BB962C8B-B14F-4D97-AF65-F5344CB8AC3E}">
        <p14:creationId xmlns:p14="http://schemas.microsoft.com/office/powerpoint/2010/main" val="369594945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a:t>
            </a:r>
            <a:endParaRPr lang="cs-CZ" dirty="0"/>
          </a:p>
        </p:txBody>
      </p:sp>
      <p:sp>
        <p:nvSpPr>
          <p:cNvPr id="3" name="Zástupný symbol pro obsah 2"/>
          <p:cNvSpPr>
            <a:spLocks noGrp="1"/>
          </p:cNvSpPr>
          <p:nvPr>
            <p:ph idx="1"/>
          </p:nvPr>
        </p:nvSpPr>
        <p:spPr/>
        <p:txBody>
          <a:bodyPr/>
          <a:lstStyle/>
          <a:p>
            <a:r>
              <a:rPr lang="cs-CZ" sz="2000" dirty="0" smtClean="0"/>
              <a:t>DAVID, Roman. </a:t>
            </a:r>
            <a:r>
              <a:rPr lang="cs-CZ" sz="2000" i="1" dirty="0" smtClean="0"/>
              <a:t>Politologie</a:t>
            </a:r>
            <a:r>
              <a:rPr lang="cs-CZ" sz="2000" dirty="0" smtClean="0"/>
              <a:t>. Olomouc: Olomouc, s.r.o., 2007, ISBN 978-80-7182-239-4.</a:t>
            </a:r>
          </a:p>
          <a:p>
            <a:r>
              <a:rPr lang="pt-BR" sz="2000" dirty="0" smtClean="0">
                <a:effectLst/>
              </a:rPr>
              <a:t>AUTOR NEZNÁMÝ. </a:t>
            </a:r>
            <a:r>
              <a:rPr lang="pt-BR" sz="2000" i="1" dirty="0" smtClean="0">
                <a:effectLst/>
              </a:rPr>
              <a:t>Volby 2010</a:t>
            </a:r>
            <a:r>
              <a:rPr lang="pt-BR" sz="2000" dirty="0" smtClean="0">
                <a:effectLst/>
              </a:rPr>
              <a:t> [online]. [cit. </a:t>
            </a:r>
            <a:r>
              <a:rPr lang="cs-CZ" sz="2000" dirty="0"/>
              <a:t>1</a:t>
            </a:r>
            <a:r>
              <a:rPr lang="pt-BR" sz="2000" dirty="0" smtClean="0">
                <a:effectLst/>
              </a:rPr>
              <a:t>8.</a:t>
            </a:r>
            <a:r>
              <a:rPr lang="cs-CZ" sz="2000" dirty="0" smtClean="0">
                <a:effectLst/>
              </a:rPr>
              <a:t>1.</a:t>
            </a:r>
            <a:r>
              <a:rPr lang="pt-BR" sz="2000" dirty="0" smtClean="0">
                <a:effectLst/>
              </a:rPr>
              <a:t>2013]. Dostupný na WWW: http://www.kecejmedotoho.cz/volby2010/?q=node/6 </a:t>
            </a:r>
            <a:endParaRPr lang="cs-CZ" sz="2000" dirty="0" smtClean="0"/>
          </a:p>
          <a:p>
            <a:pPr marL="0" indent="0">
              <a:buNone/>
            </a:pPr>
            <a:endParaRPr lang="cs-CZ" dirty="0" smtClean="0"/>
          </a:p>
          <a:p>
            <a:pPr marL="0" indent="0">
              <a:buNone/>
            </a:pPr>
            <a:r>
              <a:rPr lang="cs-CZ" sz="2000" dirty="0" smtClean="0"/>
              <a:t>Citace: </a:t>
            </a:r>
          </a:p>
          <a:p>
            <a:pPr marL="0" indent="0">
              <a:buNone/>
            </a:pPr>
            <a:r>
              <a:rPr lang="cs-CZ" sz="2000" dirty="0" smtClean="0"/>
              <a:t>(1) DAVID, Roman. </a:t>
            </a:r>
            <a:r>
              <a:rPr lang="cs-CZ" sz="2000" i="1" dirty="0" smtClean="0"/>
              <a:t>Politologie</a:t>
            </a:r>
            <a:r>
              <a:rPr lang="cs-CZ" sz="2000" dirty="0" smtClean="0"/>
              <a:t>. Olomouc: Olomouc, s.r.o., 2007, ISBN 978-80-7182-239-4., str. 49 – 50.</a:t>
            </a:r>
          </a:p>
          <a:p>
            <a:pPr marL="0" indent="0">
              <a:buNone/>
            </a:pPr>
            <a:endParaRPr lang="cs-CZ" sz="2000" dirty="0" smtClean="0"/>
          </a:p>
          <a:p>
            <a:pPr marL="0" indent="0">
              <a:buNone/>
            </a:pPr>
            <a:endParaRPr lang="cs-CZ" sz="2000" dirty="0"/>
          </a:p>
        </p:txBody>
      </p:sp>
    </p:spTree>
    <p:extLst>
      <p:ext uri="{BB962C8B-B14F-4D97-AF65-F5344CB8AC3E}">
        <p14:creationId xmlns:p14="http://schemas.microsoft.com/office/powerpoint/2010/main" val="3401055522"/>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509</TotalTime>
  <Words>871</Words>
  <Application>Microsoft Office PowerPoint</Application>
  <PresentationFormat>Předvádění na obrazovce (4:3)</PresentationFormat>
  <Paragraphs>117</Paragraphs>
  <Slides>17</Slides>
  <Notes>2</Notes>
  <HiddenSlides>0</HiddenSlides>
  <MMClips>0</MMClips>
  <ScaleCrop>false</ScaleCrop>
  <HeadingPairs>
    <vt:vector size="4" baseType="variant">
      <vt:variant>
        <vt:lpstr>Motiv</vt:lpstr>
      </vt:variant>
      <vt:variant>
        <vt:i4>1</vt:i4>
      </vt:variant>
      <vt:variant>
        <vt:lpstr>Nadpisy snímků</vt:lpstr>
      </vt:variant>
      <vt:variant>
        <vt:i4>17</vt:i4>
      </vt:variant>
    </vt:vector>
  </HeadingPairs>
  <TitlesOfParts>
    <vt:vector size="18" baseType="lpstr">
      <vt:lpstr>Motiv systému Office</vt:lpstr>
      <vt:lpstr>Prezentace aplikace PowerPoint</vt:lpstr>
      <vt:lpstr>ANOTACE</vt:lpstr>
      <vt:lpstr>Politika a politický program</vt:lpstr>
      <vt:lpstr>POLITIKA</vt:lpstr>
      <vt:lpstr>POLITICKÝ PROGRAM</vt:lpstr>
      <vt:lpstr>KLASIFIKACE POLITIKY PODLE PROGRAMU</vt:lpstr>
      <vt:lpstr>Prezentace aplikace PowerPoint</vt:lpstr>
      <vt:lpstr>Prezentace aplikace PowerPoint</vt:lpstr>
      <vt:lpstr>Prezentace aplikace PowerPoint</vt:lpstr>
      <vt:lpstr>Prezentace aplikace PowerPoint</vt:lpstr>
      <vt:lpstr>ÚKOL</vt:lpstr>
      <vt:lpstr>ŘEŠENÍ</vt:lpstr>
      <vt:lpstr>ÚRYVEK</vt:lpstr>
      <vt:lpstr>ŘEŠENÍ</vt:lpstr>
      <vt:lpstr>OTÁZKY K OPAKOVÁNÍ</vt:lpstr>
      <vt:lpstr>Domácí úkol</vt:lpstr>
      <vt:lpstr>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Politika a politický program</dc:title>
  <dc:creator>Učitel</dc:creator>
  <cp:lastModifiedBy>Učitel</cp:lastModifiedBy>
  <cp:revision>29</cp:revision>
  <dcterms:created xsi:type="dcterms:W3CDTF">2013-08-19T10:38:07Z</dcterms:created>
  <dcterms:modified xsi:type="dcterms:W3CDTF">2013-08-28T19:19:03Z</dcterms:modified>
</cp:coreProperties>
</file>