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67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EE62F4-B747-4154-8866-D8152B3303C6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A3D59B-2FFD-4906-A729-7EB003C54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301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731981B-6DA0-491F-95F6-90E10A633C9D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600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383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135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006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154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638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733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35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323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69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5048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30B0B-3D3C-4052-8F2E-A4A74EF2887D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ED09C-6C46-4B10-BCE8-04E042E8E7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388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Demokraci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084007"/>
              </p:ext>
            </p:extLst>
          </p:nvPr>
        </p:nvGraphicFramePr>
        <p:xfrm>
          <a:off x="614363" y="2816225"/>
          <a:ext cx="8137525" cy="2966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8" marB="4570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8" marB="45708" anchor="ctr"/>
                </a:tc>
              </a:tr>
              <a:tr h="365709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</a:tr>
              <a:tr h="365709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VY_12_INOVACE_02B_15_DEMOKRACIE – vznik, charakteristika, formy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</a:tr>
              <a:tr h="365709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Člověk a společnost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</a:tr>
              <a:tr h="365709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</a:tr>
              <a:tr h="365709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10.02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8" marB="45708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392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DUM je určen pro 2. ročník čtyřletého cyklu a 4.ročník šestiletého cyklu gymnaziálního vzdělávání v rámci předmětu </a:t>
            </a:r>
            <a:r>
              <a:rPr lang="cs-CZ" sz="2000" b="1" dirty="0" smtClean="0"/>
              <a:t>ZSV</a:t>
            </a:r>
            <a:r>
              <a:rPr lang="cs-CZ" sz="2000" dirty="0" smtClean="0"/>
              <a:t> jako interaktivní výukový materiál ke kapitole </a:t>
            </a:r>
            <a:r>
              <a:rPr lang="cs-CZ" sz="2000" b="1" dirty="0" smtClean="0"/>
              <a:t>DEMOKRACIE – vznik, charakteristika, formy.</a:t>
            </a:r>
          </a:p>
          <a:p>
            <a:pPr marL="0" indent="0">
              <a:buNone/>
            </a:pPr>
            <a:r>
              <a:rPr lang="cs-CZ" sz="2000" dirty="0" smtClean="0"/>
              <a:t>DUM obsahuje prezentaci, ve které jsou informace o demokracii, jejím vymezení, vývoji a formách. V prezentaci jsou úkoly a otázky, které prověřují znalosti žáka i čtenářskou gramotnost. Žák pracuje s digitálním perem a doplňuje informace do prezentace, které získal z internetu nebo které vyplynuly z prezentace. Součástí </a:t>
            </a:r>
            <a:r>
              <a:rPr lang="cs-CZ" sz="2000" dirty="0" err="1" smtClean="0"/>
              <a:t>DUMu</a:t>
            </a:r>
            <a:r>
              <a:rPr lang="cs-CZ" sz="2000" dirty="0" smtClean="0"/>
              <a:t> je úryvek T.G.M. – Demokracie jako názor na svět a život.</a:t>
            </a:r>
          </a:p>
          <a:p>
            <a:pPr marL="0" indent="0">
              <a:buNone/>
            </a:pPr>
            <a:r>
              <a:rPr lang="cs-CZ" sz="2000" b="1" dirty="0" smtClean="0"/>
              <a:t>Materiál je určen k interaktivní výuce.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1761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DEMOKRACIE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Vznik, charakteristika, formy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129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Teoretické vymezení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Demokracie</a:t>
            </a:r>
            <a:r>
              <a:rPr lang="cs-CZ" dirty="0" smtClean="0"/>
              <a:t> </a:t>
            </a:r>
            <a:r>
              <a:rPr lang="cs-CZ" i="1" dirty="0" smtClean="0">
                <a:solidFill>
                  <a:srgbClr val="00B050"/>
                </a:solidFill>
              </a:rPr>
              <a:t>(z řečtiny </a:t>
            </a:r>
            <a:r>
              <a:rPr lang="cs-CZ" b="1" i="1" dirty="0" smtClean="0">
                <a:solidFill>
                  <a:srgbClr val="00B050"/>
                </a:solidFill>
              </a:rPr>
              <a:t>démos</a:t>
            </a:r>
            <a:r>
              <a:rPr lang="cs-CZ" i="1" dirty="0" smtClean="0">
                <a:solidFill>
                  <a:srgbClr val="00B050"/>
                </a:solidFill>
              </a:rPr>
              <a:t> – lid, </a:t>
            </a:r>
            <a:r>
              <a:rPr lang="cs-CZ" b="1" i="1" dirty="0" err="1" smtClean="0">
                <a:solidFill>
                  <a:srgbClr val="00B050"/>
                </a:solidFill>
              </a:rPr>
              <a:t>kratos</a:t>
            </a:r>
            <a:r>
              <a:rPr lang="cs-CZ" i="1" dirty="0" smtClean="0">
                <a:solidFill>
                  <a:srgbClr val="00B050"/>
                </a:solidFill>
              </a:rPr>
              <a:t> – síla, moc, vláda) </a:t>
            </a:r>
            <a:r>
              <a:rPr lang="cs-CZ" b="1" dirty="0" smtClean="0"/>
              <a:t>je taková forma vlády, kdy menšina je podřízena většině a kdy je uznána rovnost občanů a respektována práva občanů.</a:t>
            </a:r>
          </a:p>
          <a:p>
            <a:r>
              <a:rPr lang="cs-CZ" dirty="0" smtClean="0"/>
              <a:t>V širším smyslu demokracie zahrnuje i postoje a názory člověka ke světu, k ostatním lidem, ke společnosti.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3059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Úkol pro studenty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u="sng" dirty="0" smtClean="0">
                <a:solidFill>
                  <a:srgbClr val="00B050"/>
                </a:solidFill>
              </a:rPr>
              <a:t>Vypiš </a:t>
            </a:r>
            <a:r>
              <a:rPr lang="cs-CZ" b="1" u="sng" dirty="0">
                <a:solidFill>
                  <a:srgbClr val="00B050"/>
                </a:solidFill>
              </a:rPr>
              <a:t>charakteristické znaky demokracie:</a:t>
            </a: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……………………..................................................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........................................................................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........................................................................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........................................................................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........................................................................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........................................................................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........................................................................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........................................................................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902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Vývoj demokracie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Na internetových stránkách </a:t>
            </a:r>
            <a:r>
              <a:rPr lang="cs-CZ" i="1" dirty="0">
                <a:hlinkClick r:id="rId2"/>
              </a:rPr>
              <a:t>http://</a:t>
            </a:r>
            <a:r>
              <a:rPr lang="cs-CZ" i="1" dirty="0" smtClean="0">
                <a:hlinkClick r:id="rId2"/>
              </a:rPr>
              <a:t>cs.wikipedia.org/wiki/Demokracie</a:t>
            </a:r>
            <a:r>
              <a:rPr lang="cs-CZ" i="1" dirty="0" smtClean="0"/>
              <a:t> </a:t>
            </a:r>
            <a:r>
              <a:rPr lang="cs-CZ" b="1" dirty="0" smtClean="0">
                <a:solidFill>
                  <a:srgbClr val="00B050"/>
                </a:solidFill>
              </a:rPr>
              <a:t>si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00B050"/>
                </a:solidFill>
              </a:rPr>
              <a:t>prostuduj, kde vznikla a jak se vyvíjela demokracie a odpověz na následující otázky. Využij svých znalostí z historie.</a:t>
            </a:r>
          </a:p>
          <a:p>
            <a:pPr marL="0" indent="0">
              <a:buNone/>
            </a:pPr>
            <a:endParaRPr lang="cs-CZ" dirty="0" smtClean="0"/>
          </a:p>
          <a:p>
            <a:pPr marL="514350" lvl="0" indent="-514350">
              <a:buFont typeface="+mj-lt"/>
              <a:buAutoNum type="arabicPeriod"/>
            </a:pPr>
            <a:r>
              <a:rPr lang="cs-CZ" b="1" dirty="0"/>
              <a:t>Kde vznikla první demokracie, o jakou formu demokracie šlo?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b="1" dirty="0"/>
              <a:t>Na základě znalostí z historie uveď, kdy dochází k prvnímu  omezování absolutní moci panovníka  v Anglii.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b="1" dirty="0"/>
              <a:t>John Locke formuloval základní lidská práva. Inspirovali se jimi i  tvůrci americké ústavy. Která to jsou?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b="1" dirty="0"/>
              <a:t>Proč dochází k selhání demokracie v Německu, Itálii a dalších zemích Evropy v meziválečném období? Jaké formy vlády ji nahradí?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b="1" dirty="0"/>
              <a:t>Které země se staly po 2. světové válce tzv. sovětskými satelity a proč?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675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Správné odpovědi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FF0000"/>
                </a:solidFill>
              </a:rPr>
              <a:t>První demokracie vznikla ve starověkém Řecku (v Athénách) v 5. stol. př.n.l. Mluvíme o otrokářské demokracii, kde práva měli pouze svobodní muži.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FF0000"/>
                </a:solidFill>
              </a:rPr>
              <a:t>K prvnímu omezování svobody panovníka dochází v Anglii, kdy je v r. 1215 vydána MAGNA CHARTA LIBERTATUM.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FF0000"/>
                </a:solidFill>
              </a:rPr>
              <a:t>John Locke – právo na život, na svobodu, na majetek.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FF0000"/>
                </a:solidFill>
              </a:rPr>
              <a:t>V Německu a v Itálii v důsledku nároků územních i finančních vítězných mocností vůči poraženým státům v 1.sv. válce a v důsledku velké hospodářské krize jsou zde nastoleny totalitní režimy.</a:t>
            </a:r>
            <a:endParaRPr lang="cs-CZ" sz="2000" b="1" i="1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FF0000"/>
                </a:solidFill>
              </a:rPr>
              <a:t>Státy tzv. Východního bloku (Československo, Polsko, Maďarsko, Rumunsko, Bulharsko, Albánie, Jugoslávie …), které byly osvobozeny Rudou armádou od fašismu.</a:t>
            </a:r>
            <a:endParaRPr lang="cs-CZ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26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Formy demokracie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B050"/>
                </a:solidFill>
              </a:rPr>
              <a:t>Přímá demokracie </a:t>
            </a:r>
            <a:r>
              <a:rPr lang="cs-CZ" dirty="0" smtClean="0"/>
              <a:t>– založena na přímé účasti všech občanů na záležitostech vládnutí a správy země. Má podobu referenda, iniciativy.</a:t>
            </a:r>
          </a:p>
          <a:p>
            <a:r>
              <a:rPr lang="cs-CZ" b="1" u="sng" dirty="0" smtClean="0">
                <a:solidFill>
                  <a:srgbClr val="00B050"/>
                </a:solidFill>
              </a:rPr>
              <a:t>Nepřímá demokracie (zastupitelská) </a:t>
            </a:r>
            <a:r>
              <a:rPr lang="cs-CZ" dirty="0" smtClean="0"/>
              <a:t>– taková forma, ve které občané nevykonávají svoji moc přímo, ale prostřednictvím volených zástupců, kteří reprezentují jejich zájmy.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9935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ÚKOL – napište ke každé formě demokracie, jaké má nedostatky.</a:t>
            </a:r>
            <a:endParaRPr lang="cs-CZ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Přímá demokracie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…………………………………</a:t>
            </a:r>
          </a:p>
          <a:p>
            <a:pPr marL="0" indent="0" algn="just">
              <a:buNone/>
            </a:pPr>
            <a:r>
              <a:rPr lang="cs-CZ" dirty="0" smtClean="0"/>
              <a:t>…………………………………</a:t>
            </a:r>
          </a:p>
          <a:p>
            <a:pPr marL="0" indent="0" algn="just">
              <a:buNone/>
            </a:pPr>
            <a:r>
              <a:rPr lang="cs-CZ" dirty="0" smtClean="0"/>
              <a:t>…………………………………</a:t>
            </a:r>
          </a:p>
          <a:p>
            <a:pPr marL="0" indent="0" algn="just">
              <a:buNone/>
            </a:pPr>
            <a:r>
              <a:rPr lang="cs-CZ" dirty="0" smtClean="0"/>
              <a:t>…………………………………</a:t>
            </a:r>
          </a:p>
          <a:p>
            <a:pPr marL="0" indent="0" algn="just">
              <a:buNone/>
            </a:pPr>
            <a:r>
              <a:rPr lang="cs-CZ" dirty="0" smtClean="0"/>
              <a:t>…………………………………</a:t>
            </a:r>
          </a:p>
          <a:p>
            <a:pPr marL="0" indent="0" algn="just">
              <a:buNone/>
            </a:pPr>
            <a:r>
              <a:rPr lang="cs-CZ" dirty="0" smtClean="0"/>
              <a:t>………………………………...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Nepřímá demokracie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7417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Přečtěte si úryvek, odpovězte na otázky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i="1" u="sng" dirty="0"/>
              <a:t>Úryvek </a:t>
            </a:r>
            <a:r>
              <a:rPr lang="cs-CZ" b="1" i="1" u="sng" dirty="0" smtClean="0"/>
              <a:t>z</a:t>
            </a:r>
            <a:r>
              <a:rPr lang="cs-CZ" b="1" i="1" u="sng" dirty="0"/>
              <a:t> knihy </a:t>
            </a:r>
            <a:r>
              <a:rPr lang="cs-CZ" b="1" i="1" u="sng" dirty="0" err="1"/>
              <a:t>T.G.Masaryka</a:t>
            </a:r>
            <a:r>
              <a:rPr lang="cs-CZ" b="1" i="1" u="sng" dirty="0"/>
              <a:t> – Světová </a:t>
            </a:r>
            <a:r>
              <a:rPr lang="cs-CZ" b="1" i="1" u="sng" dirty="0" smtClean="0"/>
              <a:t>revoluce</a:t>
            </a:r>
          </a:p>
          <a:p>
            <a:pPr marL="0" indent="0">
              <a:buNone/>
            </a:pPr>
            <a:r>
              <a:rPr lang="cs-CZ" b="1" i="1" u="sng" dirty="0" smtClean="0">
                <a:solidFill>
                  <a:srgbClr val="00B050"/>
                </a:solidFill>
              </a:rPr>
              <a:t>Demokracie jako názor na svět a život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/>
              <a:t> demokracii, protože je vládou všech všem, neběží již o panování, nýbrž o správu a samosprávu a o </a:t>
            </a:r>
            <a:r>
              <a:rPr lang="cs-CZ" dirty="0" err="1"/>
              <a:t>harmonisaci</a:t>
            </a:r>
            <a:r>
              <a:rPr lang="cs-CZ" dirty="0"/>
              <a:t> všech státotvorných sil ve státě. Ideálem by byla vláda a správa přímá, ale při rostoucí početnosti všech národů a států demokracie může být jen nepřímá, prováděná zvolenými představiteli občanstva, parlamentem, zvoleným všeobecným právem hlasovacím. Ten parlament a jeho vláda se nesmí stát vládcem po starém způsobu, musí si být stále a dobře vědom, že jeho autorita vychází z delegování, jehož se mu dostává voliči. Demokratické ústavy zavádějí referendum, jímž všeobecná demokracie občas, aspoň v zákonodárství, i kvantitativně přichází ku platnosti. </a:t>
            </a:r>
            <a:r>
              <a:rPr lang="cs-CZ" dirty="0" smtClean="0"/>
              <a:t>(1)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816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Otázky k textu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cs-CZ" dirty="0"/>
              <a:t>Jaké formy demokracie jsou popsány v úryvku?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Co je referendum, promysli, jak funguje.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Uveď alespoň </a:t>
            </a:r>
            <a:r>
              <a:rPr lang="cs-CZ" dirty="0" smtClean="0"/>
              <a:t>3 </a:t>
            </a:r>
            <a:r>
              <a:rPr lang="cs-CZ" dirty="0"/>
              <a:t>výhody a </a:t>
            </a:r>
            <a:r>
              <a:rPr lang="cs-CZ" dirty="0" smtClean="0"/>
              <a:t>3 nevýhody </a:t>
            </a:r>
            <a:r>
              <a:rPr lang="cs-CZ" dirty="0"/>
              <a:t>referenda.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Je zakotveno referendum v Ústavě ČR? 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Jak odůvodňuje Masaryk </a:t>
            </a:r>
            <a:r>
              <a:rPr lang="cs-CZ" dirty="0" smtClean="0"/>
              <a:t>výhodu nepřímé demokracie ?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1713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effectLst/>
              </a:rPr>
              <a:t>AUTOR NEUVEDEN. </a:t>
            </a:r>
            <a:r>
              <a:rPr lang="cs-CZ" sz="2000" i="1" dirty="0" smtClean="0">
                <a:effectLst/>
              </a:rPr>
              <a:t>Demokracie</a:t>
            </a:r>
            <a:r>
              <a:rPr lang="cs-CZ" sz="2000" dirty="0" smtClean="0">
                <a:effectLst/>
              </a:rPr>
              <a:t> [online]. [cit. 10.2.2013]. Dostupný na WWW: http://cs.wikipedia.org/wiki/Demokracie </a:t>
            </a:r>
          </a:p>
          <a:p>
            <a:r>
              <a:rPr lang="cs-CZ" sz="2000" i="1" dirty="0"/>
              <a:t>DAVID, Roman. Politologie. Olomouc: Nakladatelství Olomouc, s.r.o., 2005, ISBN 80-7182-162-4</a:t>
            </a:r>
            <a:r>
              <a:rPr lang="cs-CZ" sz="2000" i="1" dirty="0" smtClean="0"/>
              <a:t>.</a:t>
            </a:r>
          </a:p>
          <a:p>
            <a:r>
              <a:rPr lang="cs-CZ" sz="2000" dirty="0" smtClean="0"/>
              <a:t>DUFEK, P.; KNEBLOVÁ, E.; KUNDT, R. a kol. </a:t>
            </a:r>
            <a:r>
              <a:rPr lang="cs-CZ" sz="2000" i="1" dirty="0" smtClean="0"/>
              <a:t>Společenské vědy pro střední školy - 2.díl</a:t>
            </a:r>
            <a:r>
              <a:rPr lang="cs-CZ" sz="2000" dirty="0" smtClean="0"/>
              <a:t>. Brno: DIDAKTIS spol. s r.o., 2010, ISBN 978-80-7358-152-7. </a:t>
            </a:r>
          </a:p>
          <a:p>
            <a:r>
              <a:rPr lang="cs-CZ" sz="2000" dirty="0" smtClean="0"/>
              <a:t>Archiv autorky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Citace: </a:t>
            </a:r>
            <a:endParaRPr lang="cs-CZ" sz="2000" dirty="0"/>
          </a:p>
          <a:p>
            <a:r>
              <a:rPr lang="cs-CZ" sz="2000" dirty="0" smtClean="0">
                <a:effectLst/>
              </a:rPr>
              <a:t>(1) - </a:t>
            </a:r>
            <a:r>
              <a:rPr lang="cs-CZ" sz="2000" i="1" dirty="0" smtClean="0"/>
              <a:t>DAVID, Roman. Politologie. Olomouc: Nakladatelství Olomouc, s.r.o., 2005, ISBN 80-7182-162-4, str. 173.</a:t>
            </a:r>
            <a:endParaRPr lang="cs-CZ" sz="2000" dirty="0" smtClean="0">
              <a:effectLst/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7239104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611</Words>
  <Application>Microsoft Office PowerPoint</Application>
  <PresentationFormat>Předvádění na obrazovce (4:3)</PresentationFormat>
  <Paragraphs>82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DEMOKRACIE</vt:lpstr>
      <vt:lpstr>Teoretické vymezení</vt:lpstr>
      <vt:lpstr>Úkol pro studenty</vt:lpstr>
      <vt:lpstr>Vývoj demokracie</vt:lpstr>
      <vt:lpstr>Správné odpovědi</vt:lpstr>
      <vt:lpstr>Formy demokracie</vt:lpstr>
      <vt:lpstr>ÚKOL – napište ke každé formě demokracie, jaké má nedostatky.</vt:lpstr>
      <vt:lpstr>Přečtěte si úryvek, odpovězte na otázky</vt:lpstr>
      <vt:lpstr>Otázky k textu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DEMOKRACIE</dc:title>
  <dc:creator>Učitel</dc:creator>
  <cp:lastModifiedBy>Učitel</cp:lastModifiedBy>
  <cp:revision>13</cp:revision>
  <dcterms:created xsi:type="dcterms:W3CDTF">2013-08-26T07:09:31Z</dcterms:created>
  <dcterms:modified xsi:type="dcterms:W3CDTF">2013-08-26T09:39:00Z</dcterms:modified>
</cp:coreProperties>
</file>