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0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7" r:id="rId14"/>
    <p:sldId id="266" r:id="rId15"/>
    <p:sldId id="268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330A3D-D3F7-4CAC-A756-6AA6807EB623}" type="datetimeFigureOut">
              <a:rPr lang="cs-CZ" smtClean="0"/>
              <a:t>29. 8. 2013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43B23A-D8D9-4BB7-BF62-F6060AA1B6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9616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731981B-6DA0-491F-95F6-90E10A633C9D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7B81-CDC3-4DF0-8C1B-E12BAAF8F810}" type="datetimeFigureOut">
              <a:rPr lang="cs-CZ" smtClean="0"/>
              <a:t>29. 8. 2013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9CB5-B797-4963-9093-7DFAAFC68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990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7B81-CDC3-4DF0-8C1B-E12BAAF8F810}" type="datetimeFigureOut">
              <a:rPr lang="cs-CZ" smtClean="0"/>
              <a:t>29. 8. 2013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9CB5-B797-4963-9093-7DFAAFC68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164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7B81-CDC3-4DF0-8C1B-E12BAAF8F810}" type="datetimeFigureOut">
              <a:rPr lang="cs-CZ" smtClean="0"/>
              <a:t>29. 8. 2013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9CB5-B797-4963-9093-7DFAAFC68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451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7B81-CDC3-4DF0-8C1B-E12BAAF8F810}" type="datetimeFigureOut">
              <a:rPr lang="cs-CZ" smtClean="0"/>
              <a:t>29. 8. 2013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9CB5-B797-4963-9093-7DFAAFC68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077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7B81-CDC3-4DF0-8C1B-E12BAAF8F810}" type="datetimeFigureOut">
              <a:rPr lang="cs-CZ" smtClean="0"/>
              <a:t>29. 8. 2013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9CB5-B797-4963-9093-7DFAAFC68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530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7B81-CDC3-4DF0-8C1B-E12BAAF8F810}" type="datetimeFigureOut">
              <a:rPr lang="cs-CZ" smtClean="0"/>
              <a:t>29. 8. 2013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9CB5-B797-4963-9093-7DFAAFC68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442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7B81-CDC3-4DF0-8C1B-E12BAAF8F810}" type="datetimeFigureOut">
              <a:rPr lang="cs-CZ" smtClean="0"/>
              <a:t>29. 8. 2013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9CB5-B797-4963-9093-7DFAAFC68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498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7B81-CDC3-4DF0-8C1B-E12BAAF8F810}" type="datetimeFigureOut">
              <a:rPr lang="cs-CZ" smtClean="0"/>
              <a:t>29. 8. 2013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9CB5-B797-4963-9093-7DFAAFC68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292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7B81-CDC3-4DF0-8C1B-E12BAAF8F810}" type="datetimeFigureOut">
              <a:rPr lang="cs-CZ" smtClean="0"/>
              <a:t>29. 8. 2013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9CB5-B797-4963-9093-7DFAAFC68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989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7B81-CDC3-4DF0-8C1B-E12BAAF8F810}" type="datetimeFigureOut">
              <a:rPr lang="cs-CZ" smtClean="0"/>
              <a:t>29. 8. 2013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9CB5-B797-4963-9093-7DFAAFC68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305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7B81-CDC3-4DF0-8C1B-E12BAAF8F810}" type="datetimeFigureOut">
              <a:rPr lang="cs-CZ" smtClean="0"/>
              <a:t>29. 8. 2013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9CB5-B797-4963-9093-7DFAAFC68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378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D87B81-CDC3-4DF0-8C1B-E12BAAF8F810}" type="datetimeFigureOut">
              <a:rPr lang="cs-CZ" smtClean="0"/>
              <a:t>29. 8. 2013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A9CB5-B797-4963-9093-7DFAAFC68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099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ovinky.cz/cestovani/293311-kimcong-l-ilie-sileny-kvetinovy-festival-v-zemi-kde-se-umira-hlady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enik.cz/ze_sveta/belorusko-o-zdrazovani-a-nezamestnanosti-se-nepise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ovinky.cz/cestovani/293311-kimcong-l-ilie-sileny-kvetinovy-festival-v-zemi-kde-se-umira-hlady.html" TargetMode="External"/><Relationship Id="rId2" Type="http://schemas.openxmlformats.org/officeDocument/2006/relationships/hyperlink" Target="http://www.denik.cz/ze_sveta/belorusko-o-zdrazovani-a-nezamestnanosti-se-nepise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2450053"/>
              </p:ext>
            </p:extLst>
          </p:nvPr>
        </p:nvGraphicFramePr>
        <p:xfrm>
          <a:off x="614363" y="2816225"/>
          <a:ext cx="8137525" cy="26925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8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VY_12_INOVACE_02B_21_Nedemokratické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režimy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Člověk a společnost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16.02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2112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DUM je určen pro 2. ročník čtyřletého cyklu a 4.ročník šestiletého cyklu gymnaziálního vzdělávání v rámci předmětu </a:t>
            </a:r>
            <a:r>
              <a:rPr lang="cs-CZ" sz="2000" b="1" dirty="0" smtClean="0"/>
              <a:t>ZSV</a:t>
            </a:r>
            <a:r>
              <a:rPr lang="cs-CZ" sz="2000" dirty="0" smtClean="0"/>
              <a:t> jako interaktivní výukový materiál ke kapitole </a:t>
            </a:r>
            <a:r>
              <a:rPr lang="cs-CZ" sz="2000" b="1" dirty="0" smtClean="0"/>
              <a:t>Nedemokratické systémy.</a:t>
            </a:r>
          </a:p>
          <a:p>
            <a:pPr marL="0" indent="0">
              <a:buNone/>
            </a:pPr>
            <a:r>
              <a:rPr lang="cs-CZ" sz="2000" dirty="0" smtClean="0"/>
              <a:t>DUM má podobu prezentace, seznamuje žáky se znaky nedemokratických systémů a jejich příkladů ve světě.</a:t>
            </a:r>
          </a:p>
          <a:p>
            <a:pPr marL="0" indent="0">
              <a:buNone/>
            </a:pPr>
            <a:r>
              <a:rPr lang="cs-CZ" sz="2000" dirty="0" smtClean="0"/>
              <a:t>Součástí materiálu jsou pracovní listy, ve kterých žák procvičuje čtenářskou gramotnost, odpovídá na otázky vztahující se k textu. Text pracovního listu je současně promítnut na tabuli – snímek č. 8, 11.  Následně žák tyto odpovědi zapisuje digitálním perem na tabuli - snímek č. 9, 12  a v následujícím snímku si zkontroluje odpovědi. Na závěrečném snímku zapisuje  příklady demokratických a nedemokratických států, které najde na internetu. </a:t>
            </a:r>
          </a:p>
          <a:p>
            <a:pPr marL="0" indent="0">
              <a:buNone/>
            </a:pPr>
            <a:r>
              <a:rPr lang="cs-CZ" sz="2000" b="1" dirty="0"/>
              <a:t>Materiál je určen k interaktivní výuce.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0770407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NEDEMOKRATICKÉ REŽIMY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176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CHARAKTERISTIKA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Omezují či potlačují základní lidská práva</a:t>
            </a:r>
          </a:p>
          <a:p>
            <a:r>
              <a:rPr lang="cs-CZ" dirty="0" smtClean="0"/>
              <a:t>Vláda úzké skupiny či jednotlivce nad většinou</a:t>
            </a:r>
          </a:p>
          <a:p>
            <a:r>
              <a:rPr lang="cs-CZ" dirty="0" smtClean="0"/>
              <a:t>Propaganda</a:t>
            </a:r>
          </a:p>
          <a:p>
            <a:r>
              <a:rPr lang="cs-CZ" dirty="0" smtClean="0"/>
              <a:t>Represe vůči opozici</a:t>
            </a:r>
          </a:p>
          <a:p>
            <a:r>
              <a:rPr lang="cs-CZ" dirty="0" smtClean="0"/>
              <a:t>Odlišnost od tradičních diktatur ve zneužití nástrojů moderní vědy a techniky (zbraně, masová média aj.)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4133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DĚLENÍ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5400" b="1" dirty="0" smtClean="0"/>
          </a:p>
          <a:p>
            <a:r>
              <a:rPr lang="cs-CZ" sz="5400" b="1" dirty="0" smtClean="0"/>
              <a:t>Totalitní režimy</a:t>
            </a:r>
          </a:p>
          <a:p>
            <a:r>
              <a:rPr lang="cs-CZ" sz="5400" b="1" dirty="0" smtClean="0"/>
              <a:t>Autoritářské režimy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107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Totalitní režim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(z italského </a:t>
            </a:r>
            <a:r>
              <a:rPr lang="cs-CZ" sz="2800" b="1" i="1" dirty="0" err="1" smtClean="0">
                <a:solidFill>
                  <a:srgbClr val="FF0000"/>
                </a:solidFill>
              </a:rPr>
              <a:t>totalitá</a:t>
            </a:r>
            <a:r>
              <a:rPr lang="cs-CZ" sz="2800" b="1" i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–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celek)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takový systém vlády, v němž vládnoucí skupina neomezeně rozšiřuje svoji moc, plně kontroluje fungování společnosti a zasahuje do ní.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Znaky:</a:t>
            </a:r>
          </a:p>
          <a:p>
            <a:pPr>
              <a:buFont typeface="Wingdings" pitchFamily="2" charset="2"/>
              <a:buChar char="Ø"/>
            </a:pPr>
            <a:r>
              <a:rPr lang="cs-CZ" sz="2800" i="1" dirty="0" smtClean="0">
                <a:solidFill>
                  <a:srgbClr val="7030A0"/>
                </a:solidFill>
              </a:rPr>
              <a:t> </a:t>
            </a:r>
            <a:r>
              <a:rPr lang="cs-CZ" sz="2800" b="1" i="1" dirty="0" smtClean="0">
                <a:solidFill>
                  <a:srgbClr val="7030A0"/>
                </a:solidFill>
              </a:rPr>
              <a:t>oficiální ideologie pronikající celou společností 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rgbClr val="7030A0"/>
                </a:solidFill>
              </a:rPr>
              <a:t>  jediná masová politická strana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rgbClr val="7030A0"/>
                </a:solidFill>
              </a:rPr>
              <a:t>  monopol na ovládání ozbrojených sil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rgbClr val="7030A0"/>
                </a:solidFill>
              </a:rPr>
              <a:t>  ovládání prostředků masové komunikace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rgbClr val="7030A0"/>
                </a:solidFill>
              </a:rPr>
              <a:t>  kontrola společnosti prostřednictvím tajné policie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rgbClr val="7030A0"/>
                </a:solidFill>
              </a:rPr>
              <a:t>  centrálně řízené hospodářství</a:t>
            </a:r>
          </a:p>
          <a:p>
            <a:pPr marL="0" indent="0">
              <a:buNone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410767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Autoritářský režim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(z lat. </a:t>
            </a:r>
            <a:r>
              <a:rPr lang="cs-CZ" b="1" i="1" dirty="0" err="1" smtClean="0">
                <a:solidFill>
                  <a:srgbClr val="FF0000"/>
                </a:solidFill>
              </a:rPr>
              <a:t>auctoritas</a:t>
            </a:r>
            <a:r>
              <a:rPr lang="cs-CZ" dirty="0" smtClean="0">
                <a:solidFill>
                  <a:srgbClr val="FF0000"/>
                </a:solidFill>
              </a:rPr>
              <a:t> – moc, vliv) </a:t>
            </a:r>
            <a:r>
              <a:rPr lang="cs-CZ" dirty="0" smtClean="0"/>
              <a:t>takový režim, kde vládnoucí skupina neusiluje o plnou kontrolu společnosti a stát neproniká soukromým životem lidí.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Znaky: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znaky politického pluralismu, existence opozice ale potlačována, perzekuována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lidská práva spíše proklamativní charakter</a:t>
            </a:r>
            <a:endParaRPr lang="cs-CZ" b="1" i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masová média v rukou vládnoucí skupiny</a:t>
            </a:r>
            <a:endParaRPr lang="cs-CZ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18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Práce s textem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Studenti pracují s pracovními listy, kde si přečtou dva články a připraví si odpovědi </a:t>
            </a:r>
            <a:r>
              <a:rPr lang="cs-CZ" dirty="0"/>
              <a:t>na </a:t>
            </a:r>
            <a:r>
              <a:rPr lang="cs-CZ" dirty="0" smtClean="0"/>
              <a:t>otázky pod textem.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Následuje zápis odpovědí na tabuli pomocí digitálního pera (následující snímky) a kontrola správných odpovědí.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Na závěr žáci porovnají režimy v těchto zemích a zařadí (totalitní x autoritářský)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6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Pracovní list č. 1 </a:t>
            </a:r>
            <a:r>
              <a:rPr lang="cs-CZ" b="1" dirty="0" smtClean="0"/>
              <a:t>– Severní Korea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i="1" dirty="0"/>
              <a:t>pátek 15. února 2013, 9:25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Ve čtvrtek byl v Severní Koreji</a:t>
            </a:r>
            <a:r>
              <a:rPr lang="cs-CZ" b="1" dirty="0"/>
              <a:t> </a:t>
            </a:r>
            <a:r>
              <a:rPr lang="cs-CZ" dirty="0"/>
              <a:t>zahájen další ročník bizarního květinového festivalu </a:t>
            </a:r>
            <a:r>
              <a:rPr lang="cs-CZ" dirty="0" err="1"/>
              <a:t>Kimčongílie</a:t>
            </a:r>
            <a:r>
              <a:rPr lang="cs-CZ" dirty="0"/>
              <a:t>. Už po sedmnácté jím místní vyjadřují svůj obdiv dnes již zesnulému vůdci </a:t>
            </a:r>
            <a:r>
              <a:rPr lang="cs-CZ" dirty="0" smtClean="0"/>
              <a:t>Kim </a:t>
            </a:r>
            <a:r>
              <a:rPr lang="cs-CZ" dirty="0" err="1"/>
              <a:t>Čong-ilovi</a:t>
            </a:r>
            <a:r>
              <a:rPr lang="cs-CZ" dirty="0"/>
              <a:t>. </a:t>
            </a:r>
          </a:p>
          <a:p>
            <a:pPr marL="0" indent="0">
              <a:buNone/>
            </a:pPr>
            <a:r>
              <a:rPr lang="cs-CZ" dirty="0"/>
              <a:t>Jako plýtvání penězi a květinami by se mohla zdát výstava pořádaná v Severní Koreji. Nese název </a:t>
            </a:r>
            <a:r>
              <a:rPr lang="cs-CZ" dirty="0" err="1"/>
              <a:t>Kimčongílie</a:t>
            </a:r>
            <a:r>
              <a:rPr lang="cs-CZ" dirty="0"/>
              <a:t> a vyjadřuje vzpomínku na milovaného korejského vládce Kim </a:t>
            </a:r>
            <a:r>
              <a:rPr lang="cs-CZ" dirty="0" err="1"/>
              <a:t>Čon-ila</a:t>
            </a:r>
            <a:r>
              <a:rPr lang="cs-CZ" dirty="0"/>
              <a:t>, který v důsledku srdečního infarktu zemřel na konci roku 2011. </a:t>
            </a:r>
          </a:p>
          <a:p>
            <a:pPr marL="0" indent="0">
              <a:buNone/>
            </a:pPr>
            <a:r>
              <a:rPr lang="cs-CZ" dirty="0"/>
              <a:t>Květinový festival se konal v tomto termínu už za jeho života. Na 16. Únor totiž připadalo datum jeho narozenin. Tento den byl také vyhlášen státním svátkem. Bezmeznou úctu obyvatel KLDR k bývalé hlavě státu odráží již posedmnácté festival </a:t>
            </a:r>
            <a:r>
              <a:rPr lang="cs-CZ" dirty="0" err="1"/>
              <a:t>Kimčongílie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Na něm jsou vystaveny stovky, jak jinak než rudých, květin pěstovaných speciálně pro tuto příležitost. Stejně jako festival se i tento druh begónie jmenuje </a:t>
            </a:r>
            <a:r>
              <a:rPr lang="cs-CZ" dirty="0" err="1"/>
              <a:t>Kimčongílie</a:t>
            </a:r>
            <a:r>
              <a:rPr lang="cs-CZ" dirty="0"/>
              <a:t>. Jestli se podobně velkolepých poct časem dočká také současný severokorejský vůdce Kim </a:t>
            </a:r>
            <a:r>
              <a:rPr lang="cs-CZ" dirty="0" err="1"/>
              <a:t>Čong-Un</a:t>
            </a:r>
            <a:r>
              <a:rPr lang="cs-CZ" dirty="0"/>
              <a:t>, se teprve uvidí.</a:t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i="1" dirty="0"/>
              <a:t>Zdroj: (</a:t>
            </a:r>
            <a:r>
              <a:rPr lang="cs-CZ" i="1" u="sng" dirty="0">
                <a:hlinkClick r:id="rId2"/>
              </a:rPr>
              <a:t>http://www.novinky.cz/</a:t>
            </a:r>
            <a:r>
              <a:rPr lang="cs-CZ" i="1" u="sng" dirty="0" err="1">
                <a:hlinkClick r:id="rId2"/>
              </a:rPr>
              <a:t>cestovani</a:t>
            </a:r>
            <a:r>
              <a:rPr lang="cs-CZ" i="1" u="sng" dirty="0">
                <a:hlinkClick r:id="rId2"/>
              </a:rPr>
              <a:t>/293311-kimcong-l-ilie-sileny-kvetinovy-festival-v-zemi-kde-se-umira-hlady.html</a:t>
            </a:r>
            <a:r>
              <a:rPr lang="cs-CZ" i="1" dirty="0"/>
              <a:t>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2567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Otázky k pracovnímu listu č. 1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dirty="0"/>
              <a:t>Z uvedeného textu vychází:</a:t>
            </a:r>
            <a:endParaRPr lang="cs-CZ" dirty="0"/>
          </a:p>
          <a:p>
            <a:pPr lvl="0"/>
            <a:r>
              <a:rPr lang="cs-CZ" dirty="0"/>
              <a:t>Podle textu si můžeme odvodit, že Severní Korea </a:t>
            </a:r>
            <a:r>
              <a:rPr lang="cs-CZ" b="1" i="1" dirty="0"/>
              <a:t>je </a:t>
            </a:r>
            <a:r>
              <a:rPr lang="cs-CZ" i="1" dirty="0"/>
              <a:t>/ </a:t>
            </a:r>
            <a:r>
              <a:rPr lang="cs-CZ" b="1" i="1" dirty="0"/>
              <a:t>není</a:t>
            </a:r>
            <a:r>
              <a:rPr lang="cs-CZ" dirty="0"/>
              <a:t> v ekonomické tísni.</a:t>
            </a:r>
          </a:p>
          <a:p>
            <a:pPr lvl="0"/>
            <a:r>
              <a:rPr lang="cs-CZ" dirty="0"/>
              <a:t>Severní Korea je státem </a:t>
            </a:r>
            <a:r>
              <a:rPr lang="cs-CZ" b="1" i="1" dirty="0"/>
              <a:t>s totalitním režimem </a:t>
            </a:r>
            <a:r>
              <a:rPr lang="cs-CZ" i="1" dirty="0"/>
              <a:t>/</a:t>
            </a:r>
            <a:r>
              <a:rPr lang="cs-CZ" b="1" i="1" dirty="0"/>
              <a:t> demokratickým</a:t>
            </a:r>
            <a:r>
              <a:rPr lang="cs-CZ" dirty="0"/>
              <a:t>.</a:t>
            </a:r>
          </a:p>
          <a:p>
            <a:pPr lvl="0"/>
            <a:r>
              <a:rPr lang="cs-CZ" dirty="0"/>
              <a:t>V nynější situaci v Severní Koreji vládne ……………………………</a:t>
            </a:r>
          </a:p>
          <a:p>
            <a:pPr lvl="0"/>
            <a:r>
              <a:rPr lang="cs-CZ" dirty="0"/>
              <a:t>Květinový festival byl uspořádán již po……………. na počest ………………………</a:t>
            </a:r>
          </a:p>
          <a:p>
            <a:pPr lvl="0"/>
            <a:r>
              <a:rPr lang="cs-CZ" dirty="0"/>
              <a:t>Podle textu můžeme odvodit, že zesnulý vládce </a:t>
            </a:r>
            <a:r>
              <a:rPr lang="cs-CZ" b="1" i="1" dirty="0"/>
              <a:t>je milován </a:t>
            </a:r>
            <a:r>
              <a:rPr lang="cs-CZ" i="1" dirty="0"/>
              <a:t>/</a:t>
            </a:r>
            <a:r>
              <a:rPr lang="cs-CZ" b="1" i="1" dirty="0"/>
              <a:t> je nenáviděn </a:t>
            </a:r>
            <a:r>
              <a:rPr lang="cs-CZ" i="1" dirty="0"/>
              <a:t>/</a:t>
            </a:r>
            <a:r>
              <a:rPr lang="cs-CZ" b="1" i="1" dirty="0"/>
              <a:t> </a:t>
            </a:r>
            <a:br>
              <a:rPr lang="cs-CZ" b="1" i="1" dirty="0"/>
            </a:br>
            <a:r>
              <a:rPr lang="cs-CZ" b="1" i="1" dirty="0"/>
              <a:t>„je milován“</a:t>
            </a:r>
            <a:endParaRPr lang="cs-CZ" dirty="0"/>
          </a:p>
          <a:p>
            <a:pPr lvl="0"/>
            <a:r>
              <a:rPr lang="cs-CZ" dirty="0" smtClean="0"/>
              <a:t>Výstava </a:t>
            </a:r>
            <a:r>
              <a:rPr lang="cs-CZ" dirty="0"/>
              <a:t>nese název …………...... </a:t>
            </a:r>
          </a:p>
          <a:p>
            <a:pPr lvl="0"/>
            <a:r>
              <a:rPr lang="cs-CZ" dirty="0"/>
              <a:t>Tento květinový festival na jeho počest </a:t>
            </a:r>
            <a:r>
              <a:rPr lang="cs-CZ" b="1" i="1" dirty="0"/>
              <a:t>se ještě</a:t>
            </a:r>
            <a:r>
              <a:rPr lang="cs-CZ" i="1" dirty="0"/>
              <a:t> </a:t>
            </a:r>
            <a:r>
              <a:rPr lang="cs-CZ" b="1" i="1" dirty="0"/>
              <a:t>nekonal </a:t>
            </a:r>
            <a:r>
              <a:rPr lang="cs-CZ" i="1" dirty="0"/>
              <a:t>/</a:t>
            </a:r>
            <a:r>
              <a:rPr lang="cs-CZ" b="1" i="1" dirty="0"/>
              <a:t> se už konal</a:t>
            </a:r>
            <a:r>
              <a:rPr lang="cs-CZ" i="1" dirty="0"/>
              <a:t>.</a:t>
            </a:r>
            <a:endParaRPr lang="cs-CZ" dirty="0"/>
          </a:p>
          <a:p>
            <a:pPr lvl="0"/>
            <a:r>
              <a:rPr lang="cs-CZ" dirty="0"/>
              <a:t>Na festivalu jsou vystaveny stovky ………………………..</a:t>
            </a:r>
          </a:p>
          <a:p>
            <a:pPr lvl="0"/>
            <a:r>
              <a:rPr lang="cs-CZ" dirty="0"/>
              <a:t>Co si myslíte o situaci v Severní Koreji, po přečtení toho článku?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9974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/>
              <a:t>Z uvedeného textu vychází:</a:t>
            </a:r>
            <a:endParaRPr lang="cs-CZ" dirty="0"/>
          </a:p>
          <a:p>
            <a:pPr lvl="0"/>
            <a:r>
              <a:rPr lang="cs-CZ" dirty="0"/>
              <a:t>Podle textu si můžeme odvodit, že Severní Korea </a:t>
            </a:r>
            <a:r>
              <a:rPr lang="cs-CZ" b="1" i="1" dirty="0">
                <a:solidFill>
                  <a:srgbClr val="FF0000"/>
                </a:solidFill>
              </a:rPr>
              <a:t>je </a:t>
            </a:r>
            <a:r>
              <a:rPr lang="cs-CZ" i="1" dirty="0"/>
              <a:t>/ </a:t>
            </a:r>
            <a:r>
              <a:rPr lang="cs-CZ" b="1" i="1" dirty="0"/>
              <a:t>není</a:t>
            </a:r>
            <a:r>
              <a:rPr lang="cs-CZ" dirty="0"/>
              <a:t> v ekonomické tísni.</a:t>
            </a:r>
          </a:p>
          <a:p>
            <a:pPr lvl="0"/>
            <a:r>
              <a:rPr lang="cs-CZ" dirty="0"/>
              <a:t>Severní Korea je státem </a:t>
            </a:r>
            <a:r>
              <a:rPr lang="cs-CZ" b="1" i="1" dirty="0">
                <a:solidFill>
                  <a:srgbClr val="FF0000"/>
                </a:solidFill>
              </a:rPr>
              <a:t>s totalitním režimem </a:t>
            </a:r>
            <a:r>
              <a:rPr lang="cs-CZ" b="1" i="1" dirty="0" smtClean="0"/>
              <a:t>/autoritářským režimem</a:t>
            </a:r>
            <a:endParaRPr lang="cs-CZ" b="1" dirty="0"/>
          </a:p>
          <a:p>
            <a:pPr lvl="0"/>
            <a:r>
              <a:rPr lang="cs-CZ" dirty="0"/>
              <a:t>V nynější situaci v Severní Koreji vládne </a:t>
            </a:r>
            <a:r>
              <a:rPr lang="cs-CZ" b="1" i="1" dirty="0" smtClean="0">
                <a:solidFill>
                  <a:srgbClr val="FF0000"/>
                </a:solidFill>
              </a:rPr>
              <a:t> Kim </a:t>
            </a:r>
            <a:r>
              <a:rPr lang="cs-CZ" b="1" i="1" dirty="0" err="1">
                <a:solidFill>
                  <a:srgbClr val="FF0000"/>
                </a:solidFill>
              </a:rPr>
              <a:t>Čong-Un</a:t>
            </a:r>
            <a:r>
              <a:rPr lang="cs-CZ" b="1" i="1" dirty="0">
                <a:solidFill>
                  <a:srgbClr val="FF0000"/>
                </a:solidFill>
              </a:rPr>
              <a:t> </a:t>
            </a:r>
          </a:p>
          <a:p>
            <a:pPr lvl="0"/>
            <a:r>
              <a:rPr lang="cs-CZ" dirty="0"/>
              <a:t>Květinový festival byl uspořádán již </a:t>
            </a:r>
            <a:r>
              <a:rPr lang="cs-CZ" dirty="0" smtClean="0"/>
              <a:t>po  </a:t>
            </a:r>
            <a:r>
              <a:rPr lang="cs-CZ" b="1" i="1" dirty="0" smtClean="0">
                <a:solidFill>
                  <a:srgbClr val="FF0000"/>
                </a:solidFill>
              </a:rPr>
              <a:t>17.  </a:t>
            </a:r>
            <a:r>
              <a:rPr lang="cs-CZ" dirty="0"/>
              <a:t>na počest </a:t>
            </a:r>
            <a:r>
              <a:rPr lang="cs-CZ" b="1" i="1" dirty="0">
                <a:solidFill>
                  <a:srgbClr val="FF0000"/>
                </a:solidFill>
              </a:rPr>
              <a:t>Kim </a:t>
            </a:r>
            <a:r>
              <a:rPr lang="cs-CZ" b="1" i="1" dirty="0" err="1">
                <a:solidFill>
                  <a:srgbClr val="FF0000"/>
                </a:solidFill>
              </a:rPr>
              <a:t>Čon-ila</a:t>
            </a:r>
            <a:endParaRPr lang="cs-CZ" b="1" i="1" dirty="0" smtClean="0">
              <a:solidFill>
                <a:srgbClr val="FF0000"/>
              </a:solidFill>
            </a:endParaRPr>
          </a:p>
          <a:p>
            <a:pPr lvl="0"/>
            <a:r>
              <a:rPr lang="cs-CZ" dirty="0" smtClean="0"/>
              <a:t>Podle </a:t>
            </a:r>
            <a:r>
              <a:rPr lang="cs-CZ" dirty="0"/>
              <a:t>textu můžeme odvodit, že zesnulý </a:t>
            </a:r>
            <a:r>
              <a:rPr lang="cs-CZ" dirty="0" smtClean="0"/>
              <a:t>vládce</a:t>
            </a:r>
          </a:p>
          <a:p>
            <a:pPr marL="0" lvl="0" indent="0">
              <a:buNone/>
            </a:pPr>
            <a:r>
              <a:rPr lang="cs-CZ" dirty="0" smtClean="0"/>
              <a:t>      </a:t>
            </a:r>
            <a:r>
              <a:rPr lang="cs-CZ" b="1" i="1" dirty="0"/>
              <a:t>je milován </a:t>
            </a:r>
            <a:r>
              <a:rPr lang="cs-CZ" i="1" dirty="0"/>
              <a:t>/</a:t>
            </a:r>
            <a:r>
              <a:rPr lang="cs-CZ" b="1" i="1" dirty="0"/>
              <a:t> je nenáviděn </a:t>
            </a:r>
            <a:r>
              <a:rPr lang="cs-CZ" i="1" dirty="0"/>
              <a:t>/</a:t>
            </a:r>
            <a:r>
              <a:rPr lang="cs-CZ" b="1" i="1" dirty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„</a:t>
            </a:r>
            <a:r>
              <a:rPr lang="cs-CZ" b="1" i="1" dirty="0">
                <a:solidFill>
                  <a:srgbClr val="FF0000"/>
                </a:solidFill>
              </a:rPr>
              <a:t>je milován“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Výstava </a:t>
            </a:r>
            <a:r>
              <a:rPr lang="cs-CZ" dirty="0"/>
              <a:t>nese název </a:t>
            </a:r>
            <a:r>
              <a:rPr lang="cs-CZ" dirty="0" smtClean="0"/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Kimčongílie</a:t>
            </a:r>
            <a:r>
              <a:rPr lang="cs-CZ" b="1" i="1" dirty="0">
                <a:solidFill>
                  <a:srgbClr val="FF0000"/>
                </a:solidFill>
              </a:rPr>
              <a:t>.</a:t>
            </a:r>
          </a:p>
          <a:p>
            <a:pPr lvl="0"/>
            <a:r>
              <a:rPr lang="cs-CZ" dirty="0" smtClean="0"/>
              <a:t>Tento </a:t>
            </a:r>
            <a:r>
              <a:rPr lang="cs-CZ" dirty="0"/>
              <a:t>květinový festival na jeho počest </a:t>
            </a:r>
            <a:r>
              <a:rPr lang="cs-CZ" b="1" i="1" dirty="0"/>
              <a:t>se ještě</a:t>
            </a:r>
            <a:r>
              <a:rPr lang="cs-CZ" i="1" dirty="0"/>
              <a:t> </a:t>
            </a:r>
            <a:r>
              <a:rPr lang="cs-CZ" b="1" i="1" dirty="0"/>
              <a:t>nekonal </a:t>
            </a:r>
            <a:r>
              <a:rPr lang="cs-CZ" i="1" dirty="0"/>
              <a:t>/</a:t>
            </a:r>
            <a:r>
              <a:rPr lang="cs-CZ" b="1" i="1" dirty="0"/>
              <a:t> </a:t>
            </a:r>
            <a:r>
              <a:rPr lang="cs-CZ" b="1" i="1" dirty="0">
                <a:solidFill>
                  <a:srgbClr val="FF0000"/>
                </a:solidFill>
              </a:rPr>
              <a:t>se už konal.</a:t>
            </a:r>
            <a:endParaRPr lang="cs-CZ" b="1" dirty="0">
              <a:solidFill>
                <a:srgbClr val="FF0000"/>
              </a:solidFill>
            </a:endParaRPr>
          </a:p>
          <a:p>
            <a:pPr lvl="0"/>
            <a:r>
              <a:rPr lang="cs-CZ" dirty="0"/>
              <a:t>Na festivalu jsou vystaveny stovky </a:t>
            </a:r>
            <a:r>
              <a:rPr lang="cs-CZ" dirty="0" smtClean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rudých begónií</a:t>
            </a:r>
            <a:endParaRPr lang="cs-CZ" b="1" i="1" dirty="0">
              <a:solidFill>
                <a:srgbClr val="FF0000"/>
              </a:solidFill>
            </a:endParaRPr>
          </a:p>
          <a:p>
            <a:pPr lvl="0"/>
            <a:r>
              <a:rPr lang="cs-CZ" dirty="0"/>
              <a:t>Co si myslíte o situaci v Severní Koreji, po přečtení toho článku?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575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Pracovní list č. 2 </a:t>
            </a:r>
            <a:r>
              <a:rPr lang="cs-CZ" b="1" dirty="0" smtClean="0"/>
              <a:t>- Bělorusko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sz="4500" i="1" dirty="0" smtClean="0"/>
              <a:t>4</a:t>
            </a:r>
            <a:r>
              <a:rPr lang="cs-CZ" sz="4500" i="1" dirty="0"/>
              <a:t>. května 2011, 16:02</a:t>
            </a:r>
            <a:endParaRPr lang="cs-CZ" sz="4500" dirty="0"/>
          </a:p>
          <a:p>
            <a:pPr marL="0" indent="0">
              <a:buNone/>
            </a:pPr>
            <a:r>
              <a:rPr lang="cs-CZ" sz="4500" dirty="0"/>
              <a:t>Běloruské úřady údajně zakázaly místním novinářům psát o hospodářské a valutové krizi, která zemi postihla. V důsledku valutové krize v zemi na 600.000 lidí "pozastavilo svou pracovní činnost", jinými slovy přišlo o práci. Kancelář prezidenta Alexandra Lukašenka podle ruského listu </a:t>
            </a:r>
            <a:r>
              <a:rPr lang="cs-CZ" sz="4500" dirty="0" err="1"/>
              <a:t>Kommersant</a:t>
            </a:r>
            <a:r>
              <a:rPr lang="cs-CZ" sz="4500" dirty="0"/>
              <a:t> svolala zvláštní "ideový seminář" šéfredaktorů státních médií, na kterém jim doporučila nezařazovat příspěvky o padajícím kurzu běloruského rublu, nezaměstnanosti a růstu maloobchodních cen. </a:t>
            </a:r>
          </a:p>
          <a:p>
            <a:pPr marL="0" indent="0">
              <a:buNone/>
            </a:pPr>
            <a:r>
              <a:rPr lang="cs-CZ" sz="4500" dirty="0"/>
              <a:t>Mediální politika </a:t>
            </a:r>
            <a:r>
              <a:rPr lang="cs-CZ" sz="4500" dirty="0" err="1"/>
              <a:t>Lukašenkova</a:t>
            </a:r>
            <a:r>
              <a:rPr lang="cs-CZ" sz="4500" dirty="0"/>
              <a:t> režimu je vystavena sílící kritice doma i v zahraničí, zejména po prezidentských volbách, které opozice označila za zfalšované. Články tvrdě kritizující režim vedly k uzavření dvou opozičních listů </a:t>
            </a:r>
            <a:r>
              <a:rPr lang="cs-CZ" sz="4500" dirty="0" err="1"/>
              <a:t>Naša</a:t>
            </a:r>
            <a:r>
              <a:rPr lang="cs-CZ" sz="4500" dirty="0"/>
              <a:t> Niva a </a:t>
            </a:r>
            <a:r>
              <a:rPr lang="cs-CZ" sz="4500" dirty="0" err="1"/>
              <a:t>Narodnaja</a:t>
            </a:r>
            <a:r>
              <a:rPr lang="cs-CZ" sz="4500" dirty="0"/>
              <a:t> </a:t>
            </a:r>
            <a:r>
              <a:rPr lang="cs-CZ" sz="4500" dirty="0" err="1"/>
              <a:t>Volja</a:t>
            </a:r>
            <a:r>
              <a:rPr lang="cs-CZ" sz="4500" dirty="0"/>
              <a:t>. Jejich politické zpravodajství údajně poškozovalo veřejné zájmy a očerňovalo státní úřady.</a:t>
            </a:r>
          </a:p>
          <a:p>
            <a:pPr marL="0" indent="0">
              <a:buNone/>
            </a:pPr>
            <a:r>
              <a:rPr lang="cs-CZ" sz="4500" dirty="0"/>
              <a:t>Stoupenci opozičních novin v Minsku zorganizovali protestní akci na státem sponzorované výstavě "Sdělovací prostředky Běloruska", na níž se měly možnost představit hlavní noviny a internetové servery podporující režim. V okamžiku, kdy na výstavě promluvil ministr informací </a:t>
            </a:r>
            <a:r>
              <a:rPr lang="cs-CZ" sz="4500" dirty="0" err="1"/>
              <a:t>Aleh</a:t>
            </a:r>
            <a:r>
              <a:rPr lang="cs-CZ" sz="4500" dirty="0"/>
              <a:t> </a:t>
            </a:r>
            <a:r>
              <a:rPr lang="cs-CZ" sz="4500" dirty="0" err="1"/>
              <a:t>Praljaskovski</a:t>
            </a:r>
            <a:r>
              <a:rPr lang="cs-CZ" sz="4500" dirty="0"/>
              <a:t>, začala skupina opozičních aktivistů demonstrativně nahlas předčítat články ze zakázaných novin.</a:t>
            </a:r>
          </a:p>
          <a:p>
            <a:pPr marL="0" indent="0">
              <a:buNone/>
            </a:pPr>
            <a:r>
              <a:rPr lang="cs-CZ" sz="4500" i="1" dirty="0" smtClean="0"/>
              <a:t>   Zdroj</a:t>
            </a:r>
            <a:r>
              <a:rPr lang="cs-CZ" sz="4500" i="1" dirty="0"/>
              <a:t>: </a:t>
            </a:r>
            <a:r>
              <a:rPr lang="cs-CZ" sz="4500" i="1" u="sng" dirty="0">
                <a:hlinkClick r:id="rId2"/>
              </a:rPr>
              <a:t>http://</a:t>
            </a:r>
            <a:r>
              <a:rPr lang="cs-CZ" sz="4500" i="1" u="sng" dirty="0" smtClean="0">
                <a:hlinkClick r:id="rId2"/>
              </a:rPr>
              <a:t>www.denik.cz/ze_sveta/belorusko-o-zdrazovani-a-nezamestnanosti-se-   nepise.html</a:t>
            </a:r>
            <a:endParaRPr lang="cs-CZ" sz="4500" dirty="0"/>
          </a:p>
        </p:txBody>
      </p:sp>
    </p:spTree>
    <p:extLst>
      <p:ext uri="{BB962C8B-B14F-4D97-AF65-F5344CB8AC3E}">
        <p14:creationId xmlns:p14="http://schemas.microsoft.com/office/powerpoint/2010/main" val="3817342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B050"/>
                </a:solidFill>
              </a:rPr>
              <a:t>Otázky k pracovnímu listu č. </a:t>
            </a:r>
            <a:r>
              <a:rPr lang="cs-CZ" b="1" dirty="0" smtClean="0">
                <a:solidFill>
                  <a:srgbClr val="00B050"/>
                </a:solidFill>
              </a:rPr>
              <a:t>2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800" b="1" dirty="0"/>
              <a:t>Z uvedeného textu vychází : </a:t>
            </a:r>
            <a:endParaRPr lang="cs-CZ" sz="1800" dirty="0"/>
          </a:p>
          <a:p>
            <a:pPr lvl="0"/>
            <a:r>
              <a:rPr lang="cs-CZ" sz="1800" dirty="0"/>
              <a:t>Bělorusko </a:t>
            </a:r>
            <a:r>
              <a:rPr lang="cs-CZ" sz="1800" b="1" dirty="0"/>
              <a:t>postihla / nepostihla</a:t>
            </a:r>
            <a:r>
              <a:rPr lang="cs-CZ" sz="1800" dirty="0"/>
              <a:t> hospodářská a valutová krize.</a:t>
            </a:r>
          </a:p>
          <a:p>
            <a:pPr lvl="0"/>
            <a:r>
              <a:rPr lang="cs-CZ" sz="1800" dirty="0"/>
              <a:t>Co zapříčinilo nezaměstnanost v Bělorusku ? .........................................................</a:t>
            </a:r>
          </a:p>
          <a:p>
            <a:pPr lvl="0"/>
            <a:r>
              <a:rPr lang="cs-CZ" sz="1800" dirty="0"/>
              <a:t>Z jakých důvodů svolal prezident Lukašenko ideový seminář šéfredaktorů medií ? ....................................................................................................................................................................................................................................................................</a:t>
            </a:r>
          </a:p>
          <a:p>
            <a:pPr lvl="0"/>
            <a:r>
              <a:rPr lang="cs-CZ" sz="1800" dirty="0"/>
              <a:t>Mediální politika </a:t>
            </a:r>
            <a:r>
              <a:rPr lang="cs-CZ" sz="1800" dirty="0" err="1"/>
              <a:t>Lukašenkova</a:t>
            </a:r>
            <a:r>
              <a:rPr lang="cs-CZ" sz="1800" dirty="0"/>
              <a:t> režimu </a:t>
            </a:r>
            <a:r>
              <a:rPr lang="cs-CZ" sz="1800" b="1" dirty="0"/>
              <a:t>je / není </a:t>
            </a:r>
            <a:r>
              <a:rPr lang="cs-CZ" sz="1800" dirty="0"/>
              <a:t>kritizována.</a:t>
            </a:r>
          </a:p>
          <a:p>
            <a:pPr lvl="0"/>
            <a:r>
              <a:rPr lang="cs-CZ" sz="1800" dirty="0"/>
              <a:t>Jaký z opozičních listů byl uzavřen ? </a:t>
            </a:r>
            <a:r>
              <a:rPr lang="cs-CZ" sz="1800" b="1" dirty="0" err="1"/>
              <a:t>Novaja</a:t>
            </a:r>
            <a:r>
              <a:rPr lang="cs-CZ" sz="1800" b="1" dirty="0"/>
              <a:t> </a:t>
            </a:r>
            <a:r>
              <a:rPr lang="cs-CZ" sz="1800" b="1" dirty="0" err="1"/>
              <a:t>gazeta</a:t>
            </a:r>
            <a:r>
              <a:rPr lang="cs-CZ" sz="1800" b="1" dirty="0"/>
              <a:t> / </a:t>
            </a:r>
            <a:r>
              <a:rPr lang="cs-CZ" sz="1800" b="1" dirty="0" err="1"/>
              <a:t>Naša</a:t>
            </a:r>
            <a:r>
              <a:rPr lang="cs-CZ" sz="1800" b="1" dirty="0"/>
              <a:t> Niva / oba</a:t>
            </a:r>
            <a:endParaRPr lang="cs-CZ" sz="1800" dirty="0"/>
          </a:p>
          <a:p>
            <a:pPr lvl="0"/>
            <a:r>
              <a:rPr lang="cs-CZ" sz="1800" dirty="0"/>
              <a:t>Z jakého důvodu byly opoziční listy uzavřeny ? ..................................................................................................................................</a:t>
            </a:r>
          </a:p>
          <a:p>
            <a:pPr lvl="0"/>
            <a:r>
              <a:rPr lang="cs-CZ" sz="1800" dirty="0"/>
              <a:t>Protestní akci zorganizovali stoupenci opozičních novin v </a:t>
            </a:r>
            <a:r>
              <a:rPr lang="cs-CZ" sz="1800" b="1" dirty="0"/>
              <a:t>Moskvě / Minsku</a:t>
            </a:r>
            <a:r>
              <a:rPr lang="cs-CZ" sz="1800" dirty="0"/>
              <a:t>.</a:t>
            </a:r>
          </a:p>
          <a:p>
            <a:pPr lvl="0"/>
            <a:r>
              <a:rPr lang="cs-CZ" sz="1800" dirty="0"/>
              <a:t>Opoziční aktivisti na výstavě „Sdělovací prostředky Běloruska“ demonstrativně </a:t>
            </a:r>
            <a:r>
              <a:rPr lang="cs-CZ" sz="1800" b="1" dirty="0"/>
              <a:t>předčítali články ze zakázaných novin /  představili internetové servery podporující režim.</a:t>
            </a:r>
            <a:endParaRPr lang="cs-CZ" sz="1800" dirty="0"/>
          </a:p>
          <a:p>
            <a:r>
              <a:rPr lang="cs-CZ" sz="1800" dirty="0"/>
              <a:t>Co si myslíte o situaci v Bělorusku, po přečtení tohoto článku ? </a:t>
            </a:r>
          </a:p>
        </p:txBody>
      </p:sp>
    </p:spTree>
    <p:extLst>
      <p:ext uri="{BB962C8B-B14F-4D97-AF65-F5344CB8AC3E}">
        <p14:creationId xmlns:p14="http://schemas.microsoft.com/office/powerpoint/2010/main" val="1812969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800" b="1" dirty="0"/>
              <a:t>Z uvedeného textu vychází : </a:t>
            </a:r>
            <a:endParaRPr lang="cs-CZ" sz="1800" dirty="0"/>
          </a:p>
          <a:p>
            <a:pPr lvl="0"/>
            <a:r>
              <a:rPr lang="cs-CZ" sz="1800" dirty="0"/>
              <a:t>Bělorusko </a:t>
            </a:r>
            <a:r>
              <a:rPr lang="cs-CZ" sz="1800" b="1" dirty="0">
                <a:solidFill>
                  <a:srgbClr val="FF0000"/>
                </a:solidFill>
              </a:rPr>
              <a:t>postihla </a:t>
            </a:r>
            <a:r>
              <a:rPr lang="cs-CZ" sz="1800" b="1" dirty="0"/>
              <a:t>/ nepostihla</a:t>
            </a:r>
            <a:r>
              <a:rPr lang="cs-CZ" sz="1800" dirty="0"/>
              <a:t> hospodářská a valutová krize.</a:t>
            </a:r>
          </a:p>
          <a:p>
            <a:pPr lvl="0"/>
            <a:r>
              <a:rPr lang="cs-CZ" sz="1800" dirty="0"/>
              <a:t>Co zapříčinilo nezaměstnanost v Bělorusku ?  </a:t>
            </a:r>
            <a:r>
              <a:rPr lang="cs-CZ" sz="1800" b="1" dirty="0">
                <a:solidFill>
                  <a:srgbClr val="FF0000"/>
                </a:solidFill>
              </a:rPr>
              <a:t>Valutová krize.</a:t>
            </a:r>
          </a:p>
          <a:p>
            <a:pPr lvl="0"/>
            <a:r>
              <a:rPr lang="cs-CZ" sz="1800" dirty="0"/>
              <a:t>Z jakých důvodů svolal prezident Lukašenko ideový seminář šéfredaktorů medií ? </a:t>
            </a:r>
          </a:p>
          <a:p>
            <a:pPr marL="0" lvl="0" indent="0">
              <a:buNone/>
            </a:pPr>
            <a:r>
              <a:rPr lang="cs-CZ" sz="1800" dirty="0"/>
              <a:t>       </a:t>
            </a:r>
            <a:r>
              <a:rPr lang="cs-CZ" sz="1800" b="1" dirty="0">
                <a:solidFill>
                  <a:srgbClr val="FF0000"/>
                </a:solidFill>
              </a:rPr>
              <a:t>Aby nařídil šéfredaktorům nepravdivě informovat veřejnost o ekonomické 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srgbClr val="FF0000"/>
                </a:solidFill>
              </a:rPr>
              <a:t>       situaci.</a:t>
            </a:r>
          </a:p>
          <a:p>
            <a:pPr lvl="0"/>
            <a:r>
              <a:rPr lang="cs-CZ" sz="1800" dirty="0"/>
              <a:t>Mediální politika </a:t>
            </a:r>
            <a:r>
              <a:rPr lang="cs-CZ" sz="1800" dirty="0" err="1"/>
              <a:t>Lukašenkova</a:t>
            </a:r>
            <a:r>
              <a:rPr lang="cs-CZ" sz="1800" dirty="0"/>
              <a:t> režimu </a:t>
            </a:r>
            <a:r>
              <a:rPr lang="cs-CZ" sz="1800" b="1" dirty="0">
                <a:solidFill>
                  <a:srgbClr val="FF0000"/>
                </a:solidFill>
              </a:rPr>
              <a:t>je</a:t>
            </a:r>
            <a:r>
              <a:rPr lang="cs-CZ" sz="1800" b="1" dirty="0"/>
              <a:t> / není </a:t>
            </a:r>
            <a:r>
              <a:rPr lang="cs-CZ" sz="1800" dirty="0"/>
              <a:t>kritizována.</a:t>
            </a:r>
          </a:p>
          <a:p>
            <a:pPr lvl="0"/>
            <a:r>
              <a:rPr lang="cs-CZ" sz="1800" dirty="0"/>
              <a:t>Jaký z opozičních listů byl uzavřen ? </a:t>
            </a:r>
            <a:r>
              <a:rPr lang="cs-CZ" sz="1800" b="1" dirty="0" err="1"/>
              <a:t>Novaja</a:t>
            </a:r>
            <a:r>
              <a:rPr lang="cs-CZ" sz="1800" b="1" dirty="0"/>
              <a:t> </a:t>
            </a:r>
            <a:r>
              <a:rPr lang="cs-CZ" sz="1800" b="1" dirty="0" err="1"/>
              <a:t>gazeta</a:t>
            </a:r>
            <a:r>
              <a:rPr lang="cs-CZ" sz="1800" b="1" dirty="0"/>
              <a:t> / </a:t>
            </a:r>
            <a:r>
              <a:rPr lang="cs-CZ" sz="1800" b="1" dirty="0" err="1"/>
              <a:t>Naša</a:t>
            </a:r>
            <a:r>
              <a:rPr lang="cs-CZ" sz="1800" b="1" dirty="0"/>
              <a:t> Niva / </a:t>
            </a:r>
            <a:r>
              <a:rPr lang="cs-CZ" sz="1800" b="1" dirty="0">
                <a:solidFill>
                  <a:srgbClr val="FF0000"/>
                </a:solidFill>
              </a:rPr>
              <a:t>oba</a:t>
            </a:r>
            <a:endParaRPr lang="cs-CZ" sz="1800" dirty="0">
              <a:solidFill>
                <a:srgbClr val="FF0000"/>
              </a:solidFill>
            </a:endParaRPr>
          </a:p>
          <a:p>
            <a:r>
              <a:rPr lang="cs-CZ" sz="1800" dirty="0"/>
              <a:t>Z jakého důvodu byly opoziční listy uzavřeny ? </a:t>
            </a:r>
            <a:r>
              <a:rPr lang="cs-CZ" sz="1800" b="1" dirty="0">
                <a:solidFill>
                  <a:srgbClr val="FF0000"/>
                </a:solidFill>
              </a:rPr>
              <a:t>Jejich politické zpravodajství údajně poškozovalo veřejné zájmy a očerňovalo státní úřady.</a:t>
            </a:r>
          </a:p>
          <a:p>
            <a:pPr lvl="0"/>
            <a:r>
              <a:rPr lang="cs-CZ" sz="1800" dirty="0"/>
              <a:t>Protestní akci zorganizovali stoupenci opozičních novin v </a:t>
            </a:r>
            <a:r>
              <a:rPr lang="cs-CZ" sz="1800" b="1" dirty="0"/>
              <a:t>Moskvě / </a:t>
            </a:r>
            <a:r>
              <a:rPr lang="cs-CZ" sz="1800" b="1" dirty="0">
                <a:solidFill>
                  <a:srgbClr val="FF0000"/>
                </a:solidFill>
              </a:rPr>
              <a:t>Minsku</a:t>
            </a:r>
            <a:r>
              <a:rPr lang="cs-CZ" sz="1800" dirty="0">
                <a:solidFill>
                  <a:srgbClr val="FF0000"/>
                </a:solidFill>
              </a:rPr>
              <a:t>.</a:t>
            </a:r>
          </a:p>
          <a:p>
            <a:pPr lvl="0"/>
            <a:r>
              <a:rPr lang="cs-CZ" sz="1800" dirty="0"/>
              <a:t>Opoziční aktivisti na výstavě „Sdělovací prostředky Běloruska“ demonstrativně </a:t>
            </a:r>
            <a:r>
              <a:rPr lang="cs-CZ" sz="1800" b="1" dirty="0">
                <a:solidFill>
                  <a:srgbClr val="FF0000"/>
                </a:solidFill>
              </a:rPr>
              <a:t>předčítali články ze zakázaných novin </a:t>
            </a:r>
            <a:r>
              <a:rPr lang="cs-CZ" sz="1800" b="1" dirty="0"/>
              <a:t>/  představili internetové servery podporující režim.</a:t>
            </a:r>
            <a:endParaRPr lang="cs-CZ" sz="1800" dirty="0"/>
          </a:p>
          <a:p>
            <a:r>
              <a:rPr lang="cs-CZ" sz="1800" dirty="0"/>
              <a:t>Co si myslíte o situaci v Bělorusku, po přečtení tohoto článku ? 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032713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Vypracujte úkol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Pomocí informací na internetu vyberte příklady států a zařaďte:  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demokratické </a:t>
            </a:r>
            <a:r>
              <a:rPr lang="cs-CZ" dirty="0" smtClean="0"/>
              <a:t>       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autoritářské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/>
              <a:t>          </a:t>
            </a:r>
            <a:r>
              <a:rPr lang="cs-CZ" b="1" u="sng" dirty="0" smtClean="0">
                <a:solidFill>
                  <a:srgbClr val="7030A0"/>
                </a:solidFill>
              </a:rPr>
              <a:t>totalitní</a:t>
            </a:r>
          </a:p>
          <a:p>
            <a:pPr marL="0" indent="0">
              <a:buNone/>
            </a:pPr>
            <a:r>
              <a:rPr lang="cs-CZ" dirty="0" smtClean="0"/>
              <a:t>……………………..       …………………..          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……………………..       …………………..          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……………………..       …………………..          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……………………..       …………………..          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……………………..       …………………..          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3970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DUFEK, P.; KNEBLOVÁ, E.; KUNDT, R. a kol. </a:t>
            </a:r>
            <a:r>
              <a:rPr lang="cs-CZ" sz="2000" i="1" dirty="0"/>
              <a:t>Společenské vědy pro střední školy - </a:t>
            </a:r>
            <a:r>
              <a:rPr lang="cs-CZ" sz="2000" i="1" dirty="0" smtClean="0"/>
              <a:t>2.díl</a:t>
            </a:r>
            <a:r>
              <a:rPr lang="cs-CZ" sz="2000" dirty="0" smtClean="0"/>
              <a:t>. </a:t>
            </a:r>
            <a:r>
              <a:rPr lang="cs-CZ" sz="2000" dirty="0"/>
              <a:t>Brno: DIDAKTIS spol. s r.o., 2010, ISBN 978-80-7358-152-7. </a:t>
            </a:r>
            <a:endParaRPr lang="cs-CZ" sz="2000" dirty="0" smtClean="0"/>
          </a:p>
          <a:p>
            <a:r>
              <a:rPr lang="cs-CZ" sz="2000" dirty="0"/>
              <a:t>ČTK. </a:t>
            </a:r>
            <a:r>
              <a:rPr lang="cs-CZ" sz="2000" i="1" dirty="0"/>
              <a:t>Bělorusko: o zdražování a nezaměstnanosti se nepíše</a:t>
            </a:r>
            <a:r>
              <a:rPr lang="cs-CZ" sz="2000" dirty="0"/>
              <a:t> [online]. [cit. </a:t>
            </a:r>
            <a:r>
              <a:rPr lang="cs-CZ" sz="2000" dirty="0" smtClean="0"/>
              <a:t>8.2.2013</a:t>
            </a:r>
            <a:r>
              <a:rPr lang="cs-CZ" sz="2000" dirty="0"/>
              <a:t>]. Dostupný na WWW: 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www.denik.cz/ze_sveta/belorusko-o-zdrazovani-a-nezamestnanosti-se-nepise.html</a:t>
            </a:r>
            <a:endParaRPr lang="cs-CZ" sz="2000" dirty="0" smtClean="0"/>
          </a:p>
          <a:p>
            <a:r>
              <a:rPr lang="cs-CZ" sz="2000" dirty="0"/>
              <a:t>NEUVEDEN. </a:t>
            </a:r>
            <a:r>
              <a:rPr lang="cs-CZ" sz="2000" i="1" dirty="0" err="1" smtClean="0"/>
              <a:t>Kimčongílie</a:t>
            </a:r>
            <a:r>
              <a:rPr lang="cs-CZ" sz="2000" i="1" dirty="0" smtClean="0"/>
              <a:t>- </a:t>
            </a:r>
            <a:r>
              <a:rPr lang="cs-CZ" sz="2000" i="1" dirty="0"/>
              <a:t>šílený květinový festival v zemi, kde se umírá hlady</a:t>
            </a:r>
            <a:r>
              <a:rPr lang="cs-CZ" sz="2000" dirty="0"/>
              <a:t> [online]. [cit. </a:t>
            </a:r>
            <a:r>
              <a:rPr lang="cs-CZ" sz="2000" dirty="0" smtClean="0"/>
              <a:t>15.2.2013</a:t>
            </a:r>
            <a:r>
              <a:rPr lang="cs-CZ" sz="2000" dirty="0"/>
              <a:t>]. Dostupný na WWW: </a:t>
            </a:r>
            <a:r>
              <a:rPr lang="cs-CZ" sz="2000" dirty="0">
                <a:hlinkClick r:id="rId3"/>
              </a:rPr>
              <a:t>http://www.novinky.cz/</a:t>
            </a:r>
            <a:r>
              <a:rPr lang="cs-CZ" sz="2000" dirty="0" err="1">
                <a:hlinkClick r:id="rId3"/>
              </a:rPr>
              <a:t>cestovani</a:t>
            </a:r>
            <a:r>
              <a:rPr lang="cs-CZ" sz="2000" dirty="0">
                <a:hlinkClick r:id="rId3"/>
              </a:rPr>
              <a:t>/293311-kimcong-l-ilie-sileny-kvetinovy-festival-v-zemi-kde-se-umira-hlady.html</a:t>
            </a:r>
            <a:r>
              <a:rPr lang="cs-CZ" sz="2000" dirty="0" smtClean="0"/>
              <a:t>)</a:t>
            </a:r>
          </a:p>
          <a:p>
            <a:pPr marL="0" indent="0">
              <a:buNone/>
            </a:pPr>
            <a:r>
              <a:rPr lang="cs-CZ" sz="2000" dirty="0" smtClean="0"/>
              <a:t>  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0910539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745</Words>
  <Application>Microsoft Office PowerPoint</Application>
  <PresentationFormat>Předvádění na obrazovce (4:3)</PresentationFormat>
  <Paragraphs>121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</vt:lpstr>
      <vt:lpstr>NEDEMOKRATICKÉ REŽIMY</vt:lpstr>
      <vt:lpstr>CHARAKTERISTIKA</vt:lpstr>
      <vt:lpstr>DĚLENÍ</vt:lpstr>
      <vt:lpstr>Totalitní režim</vt:lpstr>
      <vt:lpstr>Autoritářský režim</vt:lpstr>
      <vt:lpstr>Práce s textem</vt:lpstr>
      <vt:lpstr>Pracovní list č. 1 – Severní Korea</vt:lpstr>
      <vt:lpstr>Otázky k pracovnímu listu č. 1</vt:lpstr>
      <vt:lpstr>ŘEŠENÍ</vt:lpstr>
      <vt:lpstr>Pracovní list č. 2 - Bělorusko</vt:lpstr>
      <vt:lpstr>Otázky k pracovnímu listu č. 2</vt:lpstr>
      <vt:lpstr>ŘEŠENÍ</vt:lpstr>
      <vt:lpstr>Vypracujte úkol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NEDEMOKRATICKÉ REŽIMY</dc:title>
  <dc:creator>Učitel</dc:creator>
  <cp:lastModifiedBy>Lucie Imrová</cp:lastModifiedBy>
  <cp:revision>21</cp:revision>
  <dcterms:created xsi:type="dcterms:W3CDTF">2013-08-21T07:55:29Z</dcterms:created>
  <dcterms:modified xsi:type="dcterms:W3CDTF">2013-08-29T09:45:56Z</dcterms:modified>
</cp:coreProperties>
</file>