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72" r:id="rId5"/>
    <p:sldId id="271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6" r:id="rId17"/>
    <p:sldId id="275" r:id="rId18"/>
    <p:sldId id="274" r:id="rId19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84D2F4-B26F-4834-BDBC-2767059F3275}" type="datetimeFigureOut">
              <a:rPr lang="cs-CZ"/>
              <a:pPr>
                <a:defRPr/>
              </a:pPr>
              <a:t>9.1.2014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2DF78C-EB51-4BDA-AB85-1D7A7A9F1E3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EDA3A2-B113-462B-BA9F-E953737ADC2E}" type="datetimeFigureOut">
              <a:rPr lang="cs-CZ"/>
              <a:pPr>
                <a:defRPr/>
              </a:pPr>
              <a:t>9.1.2014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8FA09B-71B1-498E-AE08-F6B357294F5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14836F-912F-4C0B-9F22-C9F15D168297}" type="datetimeFigureOut">
              <a:rPr lang="cs-CZ"/>
              <a:pPr>
                <a:defRPr/>
              </a:pPr>
              <a:t>9.1.2014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BE9C75-5DF6-4FAE-91BB-DD7400DF34E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FD151-69A0-4389-999B-AC714A77A612}" type="datetimeFigureOut">
              <a:rPr lang="cs-CZ"/>
              <a:pPr>
                <a:defRPr/>
              </a:pPr>
              <a:t>9.1.2014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9963D5-959B-4E41-81C9-6C8F72B837B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289ADB-1224-4DBF-8CDA-C260E5F6416B}" type="datetimeFigureOut">
              <a:rPr lang="cs-CZ"/>
              <a:pPr>
                <a:defRPr/>
              </a:pPr>
              <a:t>9.1.2014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64261A-993C-4576-BC7B-9738283B3AB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4E676A-1D94-44C2-AEA8-43C1A96E6385}" type="datetimeFigureOut">
              <a:rPr lang="cs-CZ"/>
              <a:pPr>
                <a:defRPr/>
              </a:pPr>
              <a:t>9.1.2014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2B4AE9-07AA-47B5-A442-D44D15E768C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508DD-E1A4-46CF-9C2D-EEA6A74B8B2D}" type="datetimeFigureOut">
              <a:rPr lang="cs-CZ"/>
              <a:pPr>
                <a:defRPr/>
              </a:pPr>
              <a:t>9.1.2014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46BD00-F12B-41A5-9151-3A3C7762076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0C4447-7087-40D5-B260-743827FDA5FB}" type="datetimeFigureOut">
              <a:rPr lang="cs-CZ"/>
              <a:pPr>
                <a:defRPr/>
              </a:pPr>
              <a:t>9.1.2014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59837-887D-412A-A79F-6F62018FDBB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7B32FE-54A6-4B4F-BAAB-DBF2A179581A}" type="datetimeFigureOut">
              <a:rPr lang="cs-CZ"/>
              <a:pPr>
                <a:defRPr/>
              </a:pPr>
              <a:t>9.1.2014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085F51-1A3E-49F8-9E28-169CE369015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FDDF-26D5-4010-982B-250E72DC01D5}" type="datetimeFigureOut">
              <a:rPr lang="cs-CZ"/>
              <a:pPr>
                <a:defRPr/>
              </a:pPr>
              <a:t>9.1.2014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5D258A-3D69-4617-ABC9-47B1B947A0D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DFEB67-E37A-47D1-A52F-AA3534819E1F}" type="datetimeFigureOut">
              <a:rPr lang="cs-CZ"/>
              <a:pPr>
                <a:defRPr/>
              </a:pPr>
              <a:t>9.1.2014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025B41-D986-4295-8CAD-02364A0BD17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C83E953-4C3B-4507-8061-3F7BAC233A1F}" type="datetimeFigureOut">
              <a:rPr lang="cs-CZ"/>
              <a:pPr>
                <a:defRPr/>
              </a:pPr>
              <a:t>9.1.2014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6DF478F-B617-463B-AAD0-B3D2EAD9946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L O N D Ý N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Západní Evropa</a:t>
            </a:r>
            <a:endParaRPr lang="cs-CZ" dirty="0"/>
          </a:p>
        </p:txBody>
      </p:sp>
      <p:pic>
        <p:nvPicPr>
          <p:cNvPr id="13315" name="Obrázek 3" descr="Logo_EU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38" y="214313"/>
            <a:ext cx="5781675" cy="135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642938" y="5500688"/>
            <a:ext cx="8286750" cy="646112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  <a:latin typeface="+mn-lt"/>
                <a:cs typeface="+mn-cs"/>
              </a:rPr>
              <a:t>Tato práce je šířena pod licencí CC BY-SA 3.0. Odkazy a citace jsou platné k datu vytvoření této práce.</a:t>
            </a:r>
          </a:p>
        </p:txBody>
      </p:sp>
      <p:sp>
        <p:nvSpPr>
          <p:cNvPr id="13317" name="TextovéPole 5"/>
          <p:cNvSpPr txBox="1">
            <a:spLocks noChangeArrowheads="1"/>
          </p:cNvSpPr>
          <p:nvPr/>
        </p:nvSpPr>
        <p:spPr bwMode="auto">
          <a:xfrm>
            <a:off x="3459163" y="6319838"/>
            <a:ext cx="24352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VY_32_INOVACE_02_38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1" descr="Anglie - Londýn-95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8" name="TextovéPole 2"/>
          <p:cNvSpPr txBox="1">
            <a:spLocks noChangeArrowheads="1"/>
          </p:cNvSpPr>
          <p:nvPr/>
        </p:nvSpPr>
        <p:spPr bwMode="auto">
          <a:xfrm>
            <a:off x="5715000" y="5715000"/>
            <a:ext cx="206375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solidFill>
                  <a:srgbClr val="FF0000"/>
                </a:solidFill>
                <a:latin typeface="Calibri" pitchFamily="34" charset="0"/>
              </a:rPr>
              <a:t>BIG BEN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Obrázek 1" descr="Anglie  1 2008 038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2" name="TextovéPole 2"/>
          <p:cNvSpPr txBox="1">
            <a:spLocks noChangeArrowheads="1"/>
          </p:cNvSpPr>
          <p:nvPr/>
        </p:nvSpPr>
        <p:spPr bwMode="auto">
          <a:xfrm>
            <a:off x="1428750" y="6072188"/>
            <a:ext cx="56483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solidFill>
                  <a:srgbClr val="FF0000"/>
                </a:solidFill>
                <a:latin typeface="Calibri" pitchFamily="34" charset="0"/>
              </a:rPr>
              <a:t> Řeka Temže            Parlament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Obrázek 1" descr="Anglie - Londýn-10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TextovéPole 2"/>
          <p:cNvSpPr txBox="1">
            <a:spLocks noChangeArrowheads="1"/>
          </p:cNvSpPr>
          <p:nvPr/>
        </p:nvSpPr>
        <p:spPr bwMode="auto">
          <a:xfrm>
            <a:off x="5143500" y="5715000"/>
            <a:ext cx="26606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solidFill>
                  <a:srgbClr val="FF0000"/>
                </a:solidFill>
                <a:latin typeface="Calibri" pitchFamily="34" charset="0"/>
              </a:rPr>
              <a:t>London City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Obrázek 1" descr="Anglie - Londýn-17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4143375" y="5643563"/>
            <a:ext cx="4465638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>
                <a:solidFill>
                  <a:srgbClr val="FF0000"/>
                </a:solidFill>
                <a:latin typeface="Calibri" pitchFamily="34" charset="0"/>
              </a:rPr>
              <a:t>Millenium Bridge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Obrázek 1" descr="Anglie - Londýn-56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TextovéPole 2"/>
          <p:cNvSpPr txBox="1">
            <a:spLocks noChangeArrowheads="1"/>
          </p:cNvSpPr>
          <p:nvPr/>
        </p:nvSpPr>
        <p:spPr bwMode="auto">
          <a:xfrm>
            <a:off x="857250" y="5929313"/>
            <a:ext cx="32305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solidFill>
                  <a:srgbClr val="FF0000"/>
                </a:solidFill>
                <a:latin typeface="Calibri" pitchFamily="34" charset="0"/>
              </a:rPr>
              <a:t>Double-decker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Obrázek 1" descr="Anglie  1 2008 10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TextovéPole 2"/>
          <p:cNvSpPr txBox="1">
            <a:spLocks noChangeArrowheads="1"/>
          </p:cNvSpPr>
          <p:nvPr/>
        </p:nvSpPr>
        <p:spPr bwMode="auto">
          <a:xfrm>
            <a:off x="5214938" y="5786438"/>
            <a:ext cx="36433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solidFill>
                  <a:srgbClr val="FF0000"/>
                </a:solidFill>
                <a:latin typeface="Calibri" pitchFamily="34" charset="0"/>
              </a:rPr>
              <a:t>London  Eye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Obrázek 1" descr="Anglie - Londýn-93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TextovéPole 2"/>
          <p:cNvSpPr txBox="1">
            <a:spLocks noChangeArrowheads="1"/>
          </p:cNvSpPr>
          <p:nvPr/>
        </p:nvSpPr>
        <p:spPr bwMode="auto">
          <a:xfrm>
            <a:off x="5715000" y="2928938"/>
            <a:ext cx="32861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Westminsterská katedrála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Obrázek 1" descr="Anglie - Londýn-76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TextovéPole 2"/>
          <p:cNvSpPr txBox="1">
            <a:spLocks noChangeArrowheads="1"/>
          </p:cNvSpPr>
          <p:nvPr/>
        </p:nvSpPr>
        <p:spPr bwMode="auto">
          <a:xfrm>
            <a:off x="3857625" y="5572125"/>
            <a:ext cx="46085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solidFill>
                  <a:srgbClr val="FF0000"/>
                </a:solidFill>
                <a:latin typeface="Calibri" pitchFamily="34" charset="0"/>
              </a:rPr>
              <a:t>Buckinghamský palác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Obrázek 1" descr="Anglie  1 2008 00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0" name="Obrázek 2" descr="Anglie - Londýn-31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0025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1" name="TextovéPole 3"/>
          <p:cNvSpPr txBox="1">
            <a:spLocks noChangeArrowheads="1"/>
          </p:cNvSpPr>
          <p:nvPr/>
        </p:nvSpPr>
        <p:spPr bwMode="auto">
          <a:xfrm>
            <a:off x="4286250" y="5643563"/>
            <a:ext cx="45402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FF00"/>
                </a:solidFill>
                <a:latin typeface="Calibri" pitchFamily="34" charset="0"/>
              </a:rPr>
              <a:t>Muzeum  Salvatora Dalího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Obrázek 1" descr="Anglie - Londýn-65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75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4" name="TextovéPole 2"/>
          <p:cNvSpPr txBox="1">
            <a:spLocks noChangeArrowheads="1"/>
          </p:cNvSpPr>
          <p:nvPr/>
        </p:nvSpPr>
        <p:spPr bwMode="auto">
          <a:xfrm>
            <a:off x="5938838" y="2643188"/>
            <a:ext cx="32051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City of London</a:t>
            </a:r>
          </a:p>
        </p:txBody>
      </p:sp>
      <p:sp>
        <p:nvSpPr>
          <p:cNvPr id="23555" name="TextovéPole 3"/>
          <p:cNvSpPr txBox="1">
            <a:spLocks noChangeArrowheads="1"/>
          </p:cNvSpPr>
          <p:nvPr/>
        </p:nvSpPr>
        <p:spPr bwMode="auto">
          <a:xfrm>
            <a:off x="6215063" y="4214813"/>
            <a:ext cx="21637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0000"/>
                </a:solidFill>
                <a:latin typeface="Calibri" pitchFamily="34" charset="0"/>
              </a:rPr>
              <a:t>Kontrast staré a nové</a:t>
            </a:r>
          </a:p>
          <a:p>
            <a:r>
              <a:rPr lang="cs-CZ">
                <a:solidFill>
                  <a:srgbClr val="FF0000"/>
                </a:solidFill>
                <a:latin typeface="Calibri" pitchFamily="34" charset="0"/>
              </a:rPr>
              <a:t>architektury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Obrázek 1" descr="Anglie - Londýn-88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8" name="Obrázek 2" descr="Anglie - Londýn-72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TextovéPole 3"/>
          <p:cNvSpPr txBox="1">
            <a:spLocks noChangeArrowheads="1"/>
          </p:cNvSpPr>
          <p:nvPr/>
        </p:nvSpPr>
        <p:spPr bwMode="auto">
          <a:xfrm>
            <a:off x="4286250" y="642938"/>
            <a:ext cx="39989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solidFill>
                  <a:srgbClr val="FF0000"/>
                </a:solidFill>
                <a:latin typeface="Calibri" pitchFamily="34" charset="0"/>
              </a:rPr>
              <a:t>Trafalgarské náměstí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Obrázek 1" descr="Anglie - Londýn-8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2" name="TextovéPole 2"/>
          <p:cNvSpPr txBox="1">
            <a:spLocks noChangeArrowheads="1"/>
          </p:cNvSpPr>
          <p:nvPr/>
        </p:nvSpPr>
        <p:spPr bwMode="auto">
          <a:xfrm>
            <a:off x="5214938" y="5500688"/>
            <a:ext cx="34544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>
                <a:solidFill>
                  <a:srgbClr val="FF0000"/>
                </a:solidFill>
                <a:latin typeface="Calibri" pitchFamily="34" charset="0"/>
              </a:rPr>
              <a:t>Tower Bridge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Obrázek 1" descr="Anglie - Londýn-75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6" name="TextovéPole 2"/>
          <p:cNvSpPr txBox="1">
            <a:spLocks noChangeArrowheads="1"/>
          </p:cNvSpPr>
          <p:nvPr/>
        </p:nvSpPr>
        <p:spPr bwMode="auto">
          <a:xfrm>
            <a:off x="4286250" y="5429250"/>
            <a:ext cx="407511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>
                <a:solidFill>
                  <a:srgbClr val="FFFF00"/>
                </a:solidFill>
                <a:latin typeface="Calibri" pitchFamily="34" charset="0"/>
              </a:rPr>
              <a:t>Královská garda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Obrázek 1" descr="Anglie - Londýn-66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0" name="TextovéPole 2"/>
          <p:cNvSpPr txBox="1">
            <a:spLocks noChangeArrowheads="1"/>
          </p:cNvSpPr>
          <p:nvPr/>
        </p:nvSpPr>
        <p:spPr bwMode="auto">
          <a:xfrm>
            <a:off x="2857500" y="4857750"/>
            <a:ext cx="628650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solidFill>
                  <a:srgbClr val="FF0000"/>
                </a:solidFill>
                <a:latin typeface="Calibri" pitchFamily="34" charset="0"/>
              </a:rPr>
              <a:t>Londýnské metro – nejstarší na světě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9563" y="1268413"/>
            <a:ext cx="7289800" cy="39354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Samostatná práce podle příruční mapky</a:t>
            </a:r>
          </a:p>
          <a:p>
            <a:r>
              <a:rPr lang="cs-CZ" sz="2800">
                <a:latin typeface="Calibri" pitchFamily="34" charset="0"/>
              </a:rPr>
              <a:t>Základy kartografie – mapa, globus</a:t>
            </a:r>
          </a:p>
          <a:p>
            <a:endParaRPr lang="cs-CZ" sz="2800">
              <a:latin typeface="Calibri" pitchFamily="34" charset="0"/>
            </a:endParaRPr>
          </a:p>
          <a:p>
            <a:endParaRPr lang="cs-CZ" sz="2800">
              <a:latin typeface="Calibri" pitchFamily="34" charset="0"/>
            </a:endParaRPr>
          </a:p>
          <a:p>
            <a:pPr>
              <a:buFontTx/>
              <a:buAutoNum type="arabicPeriod"/>
            </a:pPr>
            <a:r>
              <a:rPr lang="cs-CZ" sz="2800">
                <a:latin typeface="Calibri" pitchFamily="34" charset="0"/>
              </a:rPr>
              <a:t>Jak se nazývá poledník</a:t>
            </a:r>
            <a:r>
              <a:rPr lang="cs-CZ" sz="2800"/>
              <a:t>,</a:t>
            </a:r>
            <a:r>
              <a:rPr lang="cs-CZ" sz="2800">
                <a:latin typeface="Calibri" pitchFamily="34" charset="0"/>
              </a:rPr>
              <a:t> na kterém leží Londýn</a:t>
            </a:r>
            <a:r>
              <a:rPr lang="cs-CZ" sz="2800"/>
              <a:t>?</a:t>
            </a:r>
          </a:p>
          <a:p>
            <a:pPr>
              <a:buFontTx/>
              <a:buAutoNum type="arabicPeriod"/>
            </a:pPr>
            <a:r>
              <a:rPr lang="cs-CZ" sz="2800">
                <a:latin typeface="Calibri" pitchFamily="34" charset="0"/>
              </a:rPr>
              <a:t>Jaký je čas v Londýně  a) světový</a:t>
            </a:r>
          </a:p>
          <a:p>
            <a:r>
              <a:rPr lang="cs-CZ" sz="2800">
                <a:latin typeface="Calibri" pitchFamily="34" charset="0"/>
              </a:rPr>
              <a:t>                                             b) pásmový</a:t>
            </a:r>
          </a:p>
          <a:p>
            <a:r>
              <a:rPr lang="cs-CZ" sz="2800">
                <a:latin typeface="Calibri" pitchFamily="34" charset="0"/>
              </a:rPr>
              <a:t>                                             c) středoevropský</a:t>
            </a:r>
          </a:p>
          <a:p>
            <a:r>
              <a:rPr lang="cs-CZ" sz="2800">
                <a:latin typeface="Calibri" pitchFamily="34" charset="0"/>
              </a:rPr>
              <a:t>3.   Když je v Londýně 13 hodin</a:t>
            </a:r>
            <a:r>
              <a:rPr lang="cs-CZ" sz="2800"/>
              <a:t>,</a:t>
            </a:r>
            <a:r>
              <a:rPr lang="cs-CZ" sz="2800">
                <a:latin typeface="Calibri" pitchFamily="34" charset="0"/>
              </a:rPr>
              <a:t> v Praze je ……….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extovéPole 1"/>
          <p:cNvSpPr txBox="1">
            <a:spLocks noChangeArrowheads="1"/>
          </p:cNvSpPr>
          <p:nvPr/>
        </p:nvSpPr>
        <p:spPr bwMode="auto">
          <a:xfrm>
            <a:off x="1042988" y="1916113"/>
            <a:ext cx="5562600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Texty:</a:t>
            </a:r>
          </a:p>
          <a:p>
            <a:r>
              <a:rPr lang="cs-CZ" sz="2400">
                <a:latin typeface="Calibri" pitchFamily="34" charset="0"/>
              </a:rPr>
              <a:t>Texty jsou vlastní originální tvorbou autora.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cs-CZ" sz="2400">
                <a:latin typeface="Calibri" pitchFamily="34" charset="0"/>
              </a:rPr>
              <a:t>Fotografie:</a:t>
            </a:r>
          </a:p>
          <a:p>
            <a:r>
              <a:rPr lang="cs-CZ" sz="2400">
                <a:latin typeface="Calibri" pitchFamily="34" charset="0"/>
              </a:rPr>
              <a:t>Fotografie jsou z vlastního archivu autora.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Obrázek 1" descr="Logo_EU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81163" y="214313"/>
            <a:ext cx="578167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2" name="Obdélník 2"/>
          <p:cNvSpPr>
            <a:spLocks noChangeArrowheads="1"/>
          </p:cNvSpPr>
          <p:nvPr/>
        </p:nvSpPr>
        <p:spPr bwMode="auto">
          <a:xfrm>
            <a:off x="592138" y="1989138"/>
            <a:ext cx="8301037" cy="3970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Škola: Základní škola Trávníky Otrokovice, příspěvková organizace</a:t>
            </a:r>
          </a:p>
          <a:p>
            <a:r>
              <a:rPr lang="cs-CZ">
                <a:latin typeface="Calibri" pitchFamily="34" charset="0"/>
              </a:rPr>
              <a:t>Číslo projektu: CZ.1.07/1.4.00/21.2637</a:t>
            </a:r>
          </a:p>
          <a:p>
            <a:r>
              <a:rPr lang="cs-CZ">
                <a:latin typeface="Calibri" pitchFamily="34" charset="0"/>
              </a:rPr>
              <a:t>Název výukového materiálu: Londýn</a:t>
            </a:r>
          </a:p>
          <a:p>
            <a:r>
              <a:rPr lang="cs-CZ">
                <a:latin typeface="Calibri" pitchFamily="34" charset="0"/>
              </a:rPr>
              <a:t>Autor: Radomír Schoř</a:t>
            </a:r>
          </a:p>
          <a:p>
            <a:r>
              <a:rPr lang="cs-CZ">
                <a:latin typeface="Calibri" pitchFamily="34" charset="0"/>
              </a:rPr>
              <a:t>Vytvořeno: 2. 1. 2013</a:t>
            </a:r>
          </a:p>
          <a:p>
            <a:r>
              <a:rPr lang="cs-CZ">
                <a:latin typeface="Calibri" pitchFamily="34" charset="0"/>
              </a:rPr>
              <a:t>Ročník: osmý</a:t>
            </a:r>
          </a:p>
          <a:p>
            <a:r>
              <a:rPr lang="cs-CZ">
                <a:latin typeface="Calibri" pitchFamily="34" charset="0"/>
              </a:rPr>
              <a:t>Číslovací oblast: Člověk a příroda</a:t>
            </a:r>
          </a:p>
          <a:p>
            <a:r>
              <a:rPr lang="cs-CZ">
                <a:latin typeface="Calibri" pitchFamily="34" charset="0"/>
              </a:rPr>
              <a:t>Vzdělávací obor: Zeměpis</a:t>
            </a:r>
          </a:p>
          <a:p>
            <a:r>
              <a:rPr lang="cs-CZ">
                <a:latin typeface="Calibri" pitchFamily="34" charset="0"/>
              </a:rPr>
              <a:t>Tematický okruh: Západní Evropa</a:t>
            </a:r>
          </a:p>
          <a:p>
            <a:r>
              <a:rPr lang="cs-CZ">
                <a:latin typeface="Calibri" pitchFamily="34" charset="0"/>
              </a:rPr>
              <a:t>Téma: Velká Británie</a:t>
            </a:r>
          </a:p>
          <a:p>
            <a:r>
              <a:rPr lang="cs-CZ">
                <a:latin typeface="Calibri" pitchFamily="34" charset="0"/>
              </a:rPr>
              <a:t>Pomůcky: Atlas světa, dataprojektor, PC, nástěnná mapa – Evropa obecně zeměpisná, mapa a příruční mapky Základy kartografie - mapa, globus                                                                                                          Anotace: Materiál je určen k seznámení se základními pamětihodnostmi a zajímavostmi Londýna v obrazech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188</Words>
  <Application>Microsoft Office PowerPoint</Application>
  <PresentationFormat>On-screen Show (4:3)</PresentationFormat>
  <Paragraphs>45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1" baseType="lpstr">
      <vt:lpstr>Calibri</vt:lpstr>
      <vt:lpstr>Arial</vt:lpstr>
      <vt:lpstr>Motiv sady Office</vt:lpstr>
      <vt:lpstr>L O N D Ý N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 O  N D Ý N</dc:title>
  <dc:creator>pc</dc:creator>
  <cp:lastModifiedBy>DUM</cp:lastModifiedBy>
  <cp:revision>29</cp:revision>
  <cp:lastPrinted>2014-01-09T16:34:25Z</cp:lastPrinted>
  <dcterms:created xsi:type="dcterms:W3CDTF">2013-01-04T19:58:37Z</dcterms:created>
  <dcterms:modified xsi:type="dcterms:W3CDTF">2014-01-09T18:13:03Z</dcterms:modified>
</cp:coreProperties>
</file>