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4" r:id="rId3"/>
    <p:sldId id="275" r:id="rId4"/>
    <p:sldId id="257" r:id="rId5"/>
    <p:sldId id="267" r:id="rId6"/>
    <p:sldId id="266" r:id="rId7"/>
    <p:sldId id="279" r:id="rId8"/>
    <p:sldId id="258" r:id="rId9"/>
    <p:sldId id="259" r:id="rId10"/>
    <p:sldId id="278" r:id="rId11"/>
    <p:sldId id="260" r:id="rId12"/>
    <p:sldId id="261" r:id="rId13"/>
    <p:sldId id="262" r:id="rId14"/>
    <p:sldId id="264" r:id="rId15"/>
    <p:sldId id="265" r:id="rId16"/>
    <p:sldId id="268" r:id="rId17"/>
    <p:sldId id="269" r:id="rId18"/>
    <p:sldId id="270" r:id="rId19"/>
    <p:sldId id="283" r:id="rId20"/>
    <p:sldId id="271" r:id="rId21"/>
    <p:sldId id="272" r:id="rId22"/>
    <p:sldId id="273" r:id="rId23"/>
    <p:sldId id="263" r:id="rId24"/>
    <p:sldId id="280" r:id="rId25"/>
    <p:sldId id="281" r:id="rId26"/>
    <p:sldId id="276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01A7B-F36B-48D1-A383-60A4F4BC95BF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F420-E9B7-4348-B5E7-BC98BE6C477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01A7B-F36B-48D1-A383-60A4F4BC95BF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F420-E9B7-4348-B5E7-BC98BE6C477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01A7B-F36B-48D1-A383-60A4F4BC95BF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F420-E9B7-4348-B5E7-BC98BE6C477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01A7B-F36B-48D1-A383-60A4F4BC95BF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F420-E9B7-4348-B5E7-BC98BE6C477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01A7B-F36B-48D1-A383-60A4F4BC95BF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F420-E9B7-4348-B5E7-BC98BE6C477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01A7B-F36B-48D1-A383-60A4F4BC95BF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F420-E9B7-4348-B5E7-BC98BE6C477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01A7B-F36B-48D1-A383-60A4F4BC95BF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F420-E9B7-4348-B5E7-BC98BE6C477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01A7B-F36B-48D1-A383-60A4F4BC95BF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F420-E9B7-4348-B5E7-BC98BE6C477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01A7B-F36B-48D1-A383-60A4F4BC95BF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F420-E9B7-4348-B5E7-BC98BE6C477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01A7B-F36B-48D1-A383-60A4F4BC95BF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F420-E9B7-4348-B5E7-BC98BE6C477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01A7B-F36B-48D1-A383-60A4F4BC95BF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F420-E9B7-4348-B5E7-BC98BE6C477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001A7B-F36B-48D1-A383-60A4F4BC95BF}" type="datetimeFigureOut">
              <a:rPr lang="cs-CZ" smtClean="0"/>
              <a:pPr/>
              <a:t>30.12.2013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08F420-E9B7-4348-B5E7-BC98BE6C477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B A Ť Ů V   K A N Á L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Vodní cesta – technická památka</a:t>
            </a:r>
            <a:endParaRPr lang="cs-CZ" dirty="0"/>
          </a:p>
        </p:txBody>
      </p:sp>
      <p:pic>
        <p:nvPicPr>
          <p:cNvPr id="6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142852"/>
            <a:ext cx="5781675" cy="135732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0" y="6000768"/>
            <a:ext cx="9670902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Tato práce je šířena pod licencí CC BY-SA 3,0. Odkazy a citace jsou platné k datu vytvoření této práce.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282" y="6286520"/>
            <a:ext cx="2435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VY_32_INOVACE_05_38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apa Batuv kanal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282" y="0"/>
            <a:ext cx="6000792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 flipH="1">
            <a:off x="6760859" y="1928802"/>
            <a:ext cx="145447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BAŤŮVKANÁL</a:t>
            </a:r>
          </a:p>
          <a:p>
            <a:r>
              <a:rPr lang="cs-CZ" sz="3600" dirty="0" smtClean="0"/>
              <a:t>mapka</a:t>
            </a:r>
            <a:endParaRPr lang="cs-CZ" sz="3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728" y="428604"/>
            <a:ext cx="36433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 A Ť Ů V  K A N Á L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42910" y="1357298"/>
            <a:ext cx="7692973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 vodní cesta vybudovaná v roce 1935 – 1938.</a:t>
            </a:r>
          </a:p>
          <a:p>
            <a:r>
              <a:rPr lang="cs-CZ" sz="2800" dirty="0" smtClean="0"/>
              <a:t>Hlavním využitím byla </a:t>
            </a:r>
            <a:r>
              <a:rPr lang="cs-CZ" sz="2800" dirty="0" smtClean="0">
                <a:solidFill>
                  <a:srgbClr val="FF0000"/>
                </a:solidFill>
              </a:rPr>
              <a:t>doprava lignitu </a:t>
            </a:r>
            <a:r>
              <a:rPr lang="cs-CZ" sz="2800" dirty="0" smtClean="0"/>
              <a:t>z Ratíškovic</a:t>
            </a:r>
          </a:p>
          <a:p>
            <a:r>
              <a:rPr lang="cs-CZ" sz="2800" dirty="0" smtClean="0"/>
              <a:t>do Otrokovic pro firmu BAŤA.</a:t>
            </a:r>
          </a:p>
          <a:p>
            <a:r>
              <a:rPr lang="cs-CZ" sz="2800" dirty="0" smtClean="0"/>
              <a:t>Plavba byla zastavena v roce 1960 pro neekonomičnost.</a:t>
            </a:r>
          </a:p>
          <a:p>
            <a:r>
              <a:rPr lang="cs-CZ" sz="2800" dirty="0" smtClean="0"/>
              <a:t>V polovině devadesátých let 20. století se iniciativou obcí začal postupně obnovovat provoz pro turistické využití.</a:t>
            </a:r>
          </a:p>
          <a:p>
            <a:r>
              <a:rPr lang="cs-CZ" sz="2800" dirty="0" smtClean="0"/>
              <a:t>Délka kanálu je asi </a:t>
            </a:r>
            <a:r>
              <a:rPr lang="cs-CZ" sz="2800" dirty="0" smtClean="0">
                <a:solidFill>
                  <a:srgbClr val="FF0000"/>
                </a:solidFill>
              </a:rPr>
              <a:t>53 km </a:t>
            </a:r>
            <a:r>
              <a:rPr lang="cs-CZ" sz="2800" dirty="0" smtClean="0"/>
              <a:t>a spojuje město Otrokovice s obcí </a:t>
            </a:r>
            <a:r>
              <a:rPr lang="cs-CZ" sz="2800" dirty="0" smtClean="0"/>
              <a:t>Skalica</a:t>
            </a:r>
            <a:r>
              <a:rPr lang="cs-CZ" sz="2800" dirty="0" smtClean="0"/>
              <a:t> na Slovensku.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eselí, Uh.Ostroh 2011 02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214546" y="4813994"/>
            <a:ext cx="507209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Loď Morava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3031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000100" y="5143512"/>
            <a:ext cx="73592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Přístaviště v 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Napajedlích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yklo-Ostrožská 2010 01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596" y="357166"/>
            <a:ext cx="8358246" cy="614366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827584" y="4509120"/>
            <a:ext cx="6215106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Zdymadlo ve 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Spytihněvi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3052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000" y="381000"/>
            <a:ext cx="8128000" cy="60960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EA6939E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428596" y="4786322"/>
            <a:ext cx="8872488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Uherský Ostroh</a:t>
            </a:r>
          </a:p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- část cesty po Moravě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eselí, Uh.Ostroh 2011 01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85786" y="5286388"/>
            <a:ext cx="6106280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Zdymadlo v Uherském Ostrohu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3052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285852" y="5000636"/>
            <a:ext cx="49926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Přístav Strážnice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eselí, Uh.Ostroh 2011 01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 descr="Veselí, Uh.Ostroh 2011 01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214414" y="5143512"/>
            <a:ext cx="7584320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Uherský Ostroh – radnice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 informační centrum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eselí, Uh.Ostroh 2011 02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214414" y="5500702"/>
            <a:ext cx="692948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Veselí nad Moravou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eselí, Uh.Ostroh 2011 02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329791" y="5429264"/>
            <a:ext cx="881420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Historický domek v 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Zarazicích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yklo-Ostrožská 2010 018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0" y="5103674"/>
            <a:ext cx="6715140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Část kanálu před Starým Městem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yklo-Ostrožská 2010 01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714480" y="5072074"/>
            <a:ext cx="5463338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Podél kanálu vede cyklostezka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30288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85786" y="4929198"/>
            <a:ext cx="6181179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Most přes Moravu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 Uherském Ostrohu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3031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857488" y="5500702"/>
            <a:ext cx="53298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Přístaviště Babice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3030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857224" y="4857760"/>
            <a:ext cx="78561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Člun vplouvá do zdymadla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571612"/>
            <a:ext cx="9054530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 kanále si můžete vypůjčit  motorový člun,  </a:t>
            </a:r>
          </a:p>
          <a:p>
            <a:r>
              <a:rPr lang="cs-CZ" sz="3200" dirty="0" smtClean="0"/>
              <a:t>nebo </a:t>
            </a:r>
            <a:r>
              <a:rPr lang="cs-CZ" sz="3200" dirty="0" smtClean="0"/>
              <a:t>hausbót </a:t>
            </a:r>
            <a:r>
              <a:rPr lang="cs-CZ" sz="3200" dirty="0" smtClean="0"/>
              <a:t>pro několikadenní  výlety.</a:t>
            </a:r>
          </a:p>
          <a:p>
            <a:endParaRPr lang="cs-CZ" sz="3200" dirty="0" smtClean="0"/>
          </a:p>
          <a:p>
            <a:r>
              <a:rPr lang="cs-CZ" sz="3200" dirty="0" smtClean="0"/>
              <a:t>Převážná část  této vodní cesty je uměle vyhloubena, </a:t>
            </a:r>
          </a:p>
          <a:p>
            <a:r>
              <a:rPr lang="cs-CZ" sz="3200" dirty="0" smtClean="0"/>
              <a:t>některé  úseky vedou korytem řeky Moravy.</a:t>
            </a:r>
          </a:p>
          <a:p>
            <a:endParaRPr lang="cs-CZ" sz="3200" dirty="0" smtClean="0"/>
          </a:p>
          <a:p>
            <a:r>
              <a:rPr lang="cs-CZ" sz="3200" dirty="0" smtClean="0"/>
              <a:t>Na Baťově kanále je 10 přístavů a 11 přístavišť.</a:t>
            </a:r>
            <a:endParaRPr lang="cs-CZ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3031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285852" y="5000636"/>
            <a:ext cx="785814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Zdymadlo Huštěnovice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3028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-500098" y="5357826"/>
            <a:ext cx="1077192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Splav ve Veselí nad Moravou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3018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57158" y="4429132"/>
            <a:ext cx="6606346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 Uherském Hradišti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vede vodní trasa po řece Moravě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yklo-Ostrožská 2010 018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 descr="Cyklo-Ostrožská 2010 01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39959" y="1214422"/>
            <a:ext cx="8904041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Dalším cílem je prodloužení Baťova kanálu</a:t>
            </a:r>
          </a:p>
          <a:p>
            <a:r>
              <a:rPr lang="cs-CZ" sz="3200" dirty="0" smtClean="0"/>
              <a:t>do Kroměříže vybudováním plavební komory</a:t>
            </a:r>
          </a:p>
          <a:p>
            <a:r>
              <a:rPr lang="cs-CZ" sz="3200" dirty="0" smtClean="0"/>
              <a:t>u Bělova.</a:t>
            </a:r>
          </a:p>
          <a:p>
            <a:endParaRPr lang="cs-CZ" sz="3200" dirty="0" smtClean="0"/>
          </a:p>
          <a:p>
            <a:r>
              <a:rPr lang="cs-CZ" sz="3200" dirty="0" smtClean="0"/>
              <a:t>Stále je také živý projekt plavebního kanálu</a:t>
            </a:r>
          </a:p>
          <a:p>
            <a:r>
              <a:rPr lang="cs-CZ" sz="3200" dirty="0" smtClean="0"/>
              <a:t>Dunaj-Odra-Labe, který by spojil Černé moře,</a:t>
            </a:r>
          </a:p>
          <a:p>
            <a:r>
              <a:rPr lang="cs-CZ" sz="3200" dirty="0" smtClean="0"/>
              <a:t>Baltské moře a Severní moře.</a:t>
            </a:r>
          </a:p>
          <a:p>
            <a:r>
              <a:rPr lang="cs-CZ" sz="3200" dirty="0" smtClean="0"/>
              <a:t>Všechny úpravy na Baťově kanálu jsou zohledňovány</a:t>
            </a:r>
          </a:p>
          <a:p>
            <a:r>
              <a:rPr lang="cs-CZ" sz="3200" dirty="0" smtClean="0"/>
              <a:t>vzhledem k možnosti vybudování této vodní cesty.</a:t>
            </a:r>
            <a:endParaRPr lang="cs-CZ" sz="320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8662" y="2143116"/>
            <a:ext cx="557755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Texty jsou vlastní originální tvorbou autora.</a:t>
            </a:r>
          </a:p>
          <a:p>
            <a:endParaRPr lang="cs-CZ" sz="2400" dirty="0" smtClean="0"/>
          </a:p>
          <a:p>
            <a:r>
              <a:rPr lang="cs-CZ" sz="2400" dirty="0" smtClean="0"/>
              <a:t> Fotografie jsou z privátního archivu autora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28662" y="1428736"/>
            <a:ext cx="12080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Zdroje:</a:t>
            </a:r>
            <a:endParaRPr lang="cs-CZ" sz="2800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18" y="428604"/>
            <a:ext cx="5781675" cy="1357322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714348" y="2000240"/>
            <a:ext cx="7674076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Škola: Základní škola Trávníky Otrokovice, příspěvková organizace</a:t>
            </a:r>
          </a:p>
          <a:p>
            <a:r>
              <a:rPr lang="cs-CZ" dirty="0" smtClean="0"/>
              <a:t>Číslo projektu: CZ.1.07/1.4.00/21.2637</a:t>
            </a:r>
          </a:p>
          <a:p>
            <a:r>
              <a:rPr lang="cs-CZ" dirty="0" smtClean="0"/>
              <a:t>Název výukového materiálu: Baťův kanál</a:t>
            </a:r>
          </a:p>
          <a:p>
            <a:r>
              <a:rPr lang="cs-CZ" dirty="0" smtClean="0"/>
              <a:t>Autor: Radomír Schoř</a:t>
            </a:r>
          </a:p>
          <a:p>
            <a:r>
              <a:rPr lang="cs-CZ" dirty="0" smtClean="0"/>
              <a:t>Vytvořeno: 15. 2. 2013</a:t>
            </a:r>
          </a:p>
          <a:p>
            <a:r>
              <a:rPr lang="cs-CZ" dirty="0" smtClean="0"/>
              <a:t>Ročník: osmý</a:t>
            </a:r>
          </a:p>
          <a:p>
            <a:r>
              <a:rPr lang="cs-CZ" dirty="0" smtClean="0"/>
              <a:t>Vzdělávací oblast: Člověk a příroda</a:t>
            </a:r>
          </a:p>
          <a:p>
            <a:r>
              <a:rPr lang="cs-CZ" dirty="0" smtClean="0"/>
              <a:t>Vzdělávací obor: Zeměpis</a:t>
            </a:r>
          </a:p>
          <a:p>
            <a:r>
              <a:rPr lang="cs-CZ" dirty="0" smtClean="0"/>
              <a:t>Tematický okruh: Regiony ČR</a:t>
            </a:r>
          </a:p>
          <a:p>
            <a:r>
              <a:rPr lang="cs-CZ" dirty="0" smtClean="0"/>
              <a:t>Téma: Zlínský kraj</a:t>
            </a:r>
          </a:p>
          <a:p>
            <a:r>
              <a:rPr lang="cs-CZ" dirty="0" smtClean="0"/>
              <a:t>Pomůcky: Dataprojektor, PC, mapa kraje</a:t>
            </a:r>
          </a:p>
          <a:p>
            <a:r>
              <a:rPr lang="cs-CZ" dirty="0" smtClean="0"/>
              <a:t>Anotace: Materiál je určen k představení atraktivního vodního díla přesahujícího významem hranice kraje.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369</Words>
  <Application>Microsoft Office PowerPoint</Application>
  <PresentationFormat>Předvádění na obrazovce (4:3)</PresentationFormat>
  <Paragraphs>66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Motiv sady Office</vt:lpstr>
      <vt:lpstr>B A Ť Ů V   K A N Á 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Baťův kanál</dc:title>
  <dc:creator>pc</dc:creator>
  <cp:lastModifiedBy>malkova</cp:lastModifiedBy>
  <cp:revision>42</cp:revision>
  <dcterms:created xsi:type="dcterms:W3CDTF">2013-02-15T19:31:35Z</dcterms:created>
  <dcterms:modified xsi:type="dcterms:W3CDTF">2013-12-30T17:04:12Z</dcterms:modified>
</cp:coreProperties>
</file>