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57" r:id="rId4"/>
    <p:sldId id="258" r:id="rId5"/>
    <p:sldId id="259" r:id="rId6"/>
    <p:sldId id="260" r:id="rId7"/>
    <p:sldId id="270" r:id="rId8"/>
    <p:sldId id="265" r:id="rId9"/>
    <p:sldId id="263" r:id="rId10"/>
    <p:sldId id="264" r:id="rId11"/>
    <p:sldId id="266" r:id="rId12"/>
    <p:sldId id="267" r:id="rId13"/>
    <p:sldId id="268" r:id="rId14"/>
    <p:sldId id="276" r:id="rId15"/>
    <p:sldId id="273" r:id="rId16"/>
    <p:sldId id="275" r:id="rId17"/>
  </p:sldIdLst>
  <p:sldSz cx="9144000" cy="6858000" type="screen4x3"/>
  <p:notesSz cx="7099300" cy="102346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E55165A4-448B-420B-85DE-2440AE5B88E6}" type="datetimeFigureOut">
              <a:rPr lang="cs-CZ" smtClean="0"/>
              <a:pPr/>
              <a:t>9.1.2014</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EA41F865-6382-4520-9FEA-9C5C4EFAA555}" type="slidenum">
              <a:rPr lang="cs-CZ" smtClean="0"/>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5165A4-448B-420B-85DE-2440AE5B88E6}" type="datetimeFigureOut">
              <a:rPr lang="cs-CZ" smtClean="0"/>
              <a:pPr/>
              <a:t>9.1.2014</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41F865-6382-4520-9FEA-9C5C4EFAA555}" type="slidenum">
              <a:rPr lang="cs-CZ" smtClean="0"/>
              <a:pPr/>
              <a:t>‹#›</a:t>
            </a:fld>
            <a:endParaRPr lang="cs-CZ"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hyperlink" Target="http://cs.wikipedia.org/wiki/%C4%8Cesk%C3%BD_r%C3%A1j"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Český ráj</a:t>
            </a:r>
            <a:endParaRPr lang="cs-CZ" dirty="0"/>
          </a:p>
        </p:txBody>
      </p:sp>
      <p:sp>
        <p:nvSpPr>
          <p:cNvPr id="3" name="Podnadpis 2"/>
          <p:cNvSpPr>
            <a:spLocks noGrp="1"/>
          </p:cNvSpPr>
          <p:nvPr>
            <p:ph type="subTitle" idx="1"/>
          </p:nvPr>
        </p:nvSpPr>
        <p:spPr/>
        <p:txBody>
          <a:bodyPr/>
          <a:lstStyle/>
          <a:p>
            <a:r>
              <a:rPr lang="cs-CZ" dirty="0" smtClean="0"/>
              <a:t>Královéhradecký kraj</a:t>
            </a:r>
            <a:endParaRPr lang="cs-CZ" dirty="0"/>
          </a:p>
        </p:txBody>
      </p:sp>
      <p:sp>
        <p:nvSpPr>
          <p:cNvPr id="17409" name="Rectangle 1"/>
          <p:cNvSpPr>
            <a:spLocks noChangeArrowheads="1"/>
          </p:cNvSpPr>
          <p:nvPr/>
        </p:nvSpPr>
        <p:spPr bwMode="auto">
          <a:xfrm>
            <a:off x="428596" y="6000768"/>
            <a:ext cx="8715404" cy="2769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Tato práce je šířena pod licencí CC BY-SA 3.0. Odkazy a citace jsou platné k datu vytvoření této práce.</a:t>
            </a:r>
            <a:endParaRPr kumimoji="0" lang="cs-CZ" sz="1800" b="0" i="0" u="none" strike="noStrike" cap="none" normalizeH="0" baseline="0" dirty="0" smtClean="0">
              <a:ln>
                <a:noFill/>
              </a:ln>
              <a:solidFill>
                <a:schemeClr val="tx1"/>
              </a:solidFill>
              <a:effectLst/>
              <a:latin typeface="Arial" pitchFamily="34" charset="0"/>
            </a:endParaRPr>
          </a:p>
        </p:txBody>
      </p:sp>
      <p:sp>
        <p:nvSpPr>
          <p:cNvPr id="5" name="TextovéPole 4"/>
          <p:cNvSpPr txBox="1"/>
          <p:nvPr/>
        </p:nvSpPr>
        <p:spPr>
          <a:xfrm>
            <a:off x="571472" y="6357958"/>
            <a:ext cx="2428892" cy="307777"/>
          </a:xfrm>
          <a:prstGeom prst="rect">
            <a:avLst/>
          </a:prstGeom>
          <a:noFill/>
        </p:spPr>
        <p:txBody>
          <a:bodyPr wrap="square" rtlCol="0">
            <a:spAutoFit/>
          </a:bodyPr>
          <a:lstStyle/>
          <a:p>
            <a:r>
              <a:rPr lang="cs-CZ" sz="1400" dirty="0" smtClean="0"/>
              <a:t>VY_32_INOVACE_07_38</a:t>
            </a:r>
            <a:endParaRPr lang="cs-CZ" sz="1400" dirty="0"/>
          </a:p>
        </p:txBody>
      </p:sp>
      <p:pic>
        <p:nvPicPr>
          <p:cNvPr id="6" name="Picture 2" descr="Y:\Loga.JPG"/>
          <p:cNvPicPr>
            <a:picLocks noChangeAspect="1" noChangeArrowheads="1"/>
          </p:cNvPicPr>
          <p:nvPr/>
        </p:nvPicPr>
        <p:blipFill>
          <a:blip r:embed="rId2" cstate="print"/>
          <a:srcRect/>
          <a:stretch>
            <a:fillRect/>
          </a:stretch>
        </p:blipFill>
        <p:spPr bwMode="auto">
          <a:xfrm>
            <a:off x="1428728" y="142852"/>
            <a:ext cx="6353179" cy="128588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14282" y="1000108"/>
            <a:ext cx="8501122" cy="5324535"/>
          </a:xfrm>
          <a:prstGeom prst="rect">
            <a:avLst/>
          </a:prstGeom>
        </p:spPr>
        <p:txBody>
          <a:bodyPr wrap="square">
            <a:spAutoFit/>
          </a:bodyPr>
          <a:lstStyle/>
          <a:p>
            <a:r>
              <a:rPr lang="cs-CZ" sz="2000" b="1" dirty="0" smtClean="0"/>
              <a:t>Český ráj</a:t>
            </a:r>
            <a:r>
              <a:rPr lang="cs-CZ" sz="2000" dirty="0" smtClean="0"/>
              <a:t> (německy </a:t>
            </a:r>
            <a:r>
              <a:rPr lang="de-DE" sz="2000" i="1" dirty="0" smtClean="0"/>
              <a:t>Böhmisches Paradies</a:t>
            </a:r>
            <a:r>
              <a:rPr lang="cs-CZ" sz="2000" dirty="0" smtClean="0"/>
              <a:t>) je název pro území ve středním Pojizeří, které vyniká vysokou koncentrací přírodních i historických památek. Název </a:t>
            </a:r>
            <a:r>
              <a:rPr lang="cs-CZ" sz="2000" i="1" dirty="0" smtClean="0"/>
              <a:t>Český ráj</a:t>
            </a:r>
            <a:r>
              <a:rPr lang="cs-CZ" sz="2000" dirty="0" smtClean="0"/>
              <a:t> původně označoval oblast Litoměřicka (dnes zvanou Zahrada Čech), osídlenou německy mluvícím obyvatelstvem. Současné vymezení vzniklo ve 2. polovině 19. století. Jako jeho autoři bývají uváděni lázeňští hosté, kteří navštěvovali lázně Sedmihorky první doložené použití však pochází od redaktora </a:t>
            </a:r>
            <a:r>
              <a:rPr lang="cs-CZ" sz="2000" i="1" dirty="0" smtClean="0"/>
              <a:t>Václava Durycha</a:t>
            </a:r>
            <a:r>
              <a:rPr lang="cs-CZ" sz="2000" dirty="0" smtClean="0"/>
              <a:t> z roku 1886.</a:t>
            </a:r>
          </a:p>
          <a:p>
            <a:r>
              <a:rPr lang="cs-CZ" sz="2000" dirty="0" smtClean="0"/>
              <a:t>Území ležící zhruba 90 km severovýchodně od Prahy je přibližně ohraničeno městy: Sobotka, Mnichovo Hradiště, Sychrov, Frýdštejn, Železný Brod, Semily, Lomnice nad Popelkou, Železnice a Jičín. Za "srdce Českého ráje" je tradičně považován Turnov. Hlavními dominantami kraje je hora Kozákov a zřícenina hradu Trosky. Významná jsou také skalní města, především Prachovské skály, Příhrazské skály, Hruboskalsko a rybníky, např. Žabakor, Komárovský rybník a rybníky v podtroseckých a podkosteckých údolích.  </a:t>
            </a:r>
          </a:p>
          <a:p>
            <a:r>
              <a:rPr lang="cs-CZ" sz="2000" b="1" dirty="0" smtClean="0"/>
              <a:t>Český ráj</a:t>
            </a:r>
            <a:r>
              <a:rPr lang="cs-CZ" sz="2000" dirty="0" smtClean="0"/>
              <a:t> je také název pro chráněnou krajinnou oblast, existující od roku 1955, jež obsahuje pouze tři menší nespojitá území v rámci větší pomyslné oblasti turistického regionu Český ráj.</a:t>
            </a:r>
            <a:endParaRPr lang="cs-CZ" sz="2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461.JPG"/>
          <p:cNvPicPr>
            <a:picLocks noChangeAspect="1"/>
          </p:cNvPicPr>
          <p:nvPr/>
        </p:nvPicPr>
        <p:blipFill>
          <a:blip r:embed="rId2" cstate="print"/>
          <a:stretch>
            <a:fillRect/>
          </a:stretch>
        </p:blipFill>
        <p:spPr>
          <a:xfrm>
            <a:off x="0" y="0"/>
            <a:ext cx="9144000" cy="7072338"/>
          </a:xfrm>
          <a:prstGeom prst="rect">
            <a:avLst/>
          </a:prstGeom>
        </p:spPr>
      </p:pic>
      <p:sp>
        <p:nvSpPr>
          <p:cNvPr id="3" name="TextovéPole 2"/>
          <p:cNvSpPr txBox="1"/>
          <p:nvPr/>
        </p:nvSpPr>
        <p:spPr>
          <a:xfrm>
            <a:off x="642910" y="5780782"/>
            <a:ext cx="5391476" cy="1077218"/>
          </a:xfrm>
          <a:prstGeom prst="rect">
            <a:avLst/>
          </a:prstGeom>
          <a:noFill/>
        </p:spPr>
        <p:txBody>
          <a:bodyPr wrap="none" rtlCol="0">
            <a:spAutoFit/>
          </a:bodyPr>
          <a:lstStyle/>
          <a:p>
            <a:r>
              <a:rPr lang="cs-CZ" sz="3200" dirty="0" smtClean="0">
                <a:solidFill>
                  <a:srgbClr val="FFFF00"/>
                </a:solidFill>
              </a:rPr>
              <a:t>Pohled na krajinu Českého ráje,</a:t>
            </a:r>
          </a:p>
          <a:p>
            <a:r>
              <a:rPr lang="cs-CZ" sz="3200" dirty="0" smtClean="0">
                <a:solidFill>
                  <a:srgbClr val="FFFF00"/>
                </a:solidFill>
              </a:rPr>
              <a:t>v pozadí zřícenina Trosky</a:t>
            </a:r>
            <a:endParaRPr lang="cs-CZ" sz="3200" dirty="0">
              <a:solidFill>
                <a:srgbClr val="FFFF00"/>
              </a:solidFill>
            </a:endParaRPr>
          </a:p>
        </p:txBody>
      </p:sp>
      <p:sp>
        <p:nvSpPr>
          <p:cNvPr id="4" name="TextovéPole 3"/>
          <p:cNvSpPr txBox="1"/>
          <p:nvPr/>
        </p:nvSpPr>
        <p:spPr>
          <a:xfrm>
            <a:off x="7858148" y="6488668"/>
            <a:ext cx="814783" cy="369332"/>
          </a:xfrm>
          <a:prstGeom prst="rect">
            <a:avLst/>
          </a:prstGeom>
          <a:noFill/>
        </p:spPr>
        <p:txBody>
          <a:bodyPr wrap="square" rtlCol="0">
            <a:spAutoFit/>
          </a:bodyPr>
          <a:lstStyle/>
          <a:p>
            <a:r>
              <a:rPr lang="cs-CZ" dirty="0" smtClean="0">
                <a:solidFill>
                  <a:schemeClr val="accent3">
                    <a:lumMod val="20000"/>
                    <a:lumOff val="80000"/>
                  </a:schemeClr>
                </a:solidFill>
              </a:rPr>
              <a:t>Obr. 1</a:t>
            </a:r>
            <a:endParaRPr lang="cs-CZ" dirty="0">
              <a:solidFill>
                <a:schemeClr val="accent3">
                  <a:lumMod val="20000"/>
                  <a:lumOff val="80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473.JPG"/>
          <p:cNvPicPr>
            <a:picLocks noChangeAspect="1"/>
          </p:cNvPicPr>
          <p:nvPr/>
        </p:nvPicPr>
        <p:blipFill>
          <a:blip r:embed="rId2" cstate="print"/>
          <a:stretch>
            <a:fillRect/>
          </a:stretch>
        </p:blipFill>
        <p:spPr>
          <a:xfrm>
            <a:off x="0" y="0"/>
            <a:ext cx="9144000" cy="6776357"/>
          </a:xfrm>
          <a:prstGeom prst="rect">
            <a:avLst/>
          </a:prstGeom>
        </p:spPr>
      </p:pic>
      <p:sp>
        <p:nvSpPr>
          <p:cNvPr id="3" name="TextovéPole 2"/>
          <p:cNvSpPr txBox="1"/>
          <p:nvPr/>
        </p:nvSpPr>
        <p:spPr>
          <a:xfrm>
            <a:off x="714348" y="5786454"/>
            <a:ext cx="3941720" cy="584775"/>
          </a:xfrm>
          <a:prstGeom prst="rect">
            <a:avLst/>
          </a:prstGeom>
          <a:noFill/>
        </p:spPr>
        <p:txBody>
          <a:bodyPr wrap="none" rtlCol="0">
            <a:spAutoFit/>
          </a:bodyPr>
          <a:lstStyle/>
          <a:p>
            <a:r>
              <a:rPr lang="cs-CZ" sz="3200" dirty="0" smtClean="0">
                <a:solidFill>
                  <a:srgbClr val="FFFF00"/>
                </a:solidFill>
              </a:rPr>
              <a:t>Zřícenina hradu Trosky</a:t>
            </a:r>
            <a:endParaRPr lang="cs-CZ" sz="3200" dirty="0">
              <a:solidFill>
                <a:srgbClr val="FFFF00"/>
              </a:solidFill>
            </a:endParaRPr>
          </a:p>
        </p:txBody>
      </p:sp>
      <p:sp>
        <p:nvSpPr>
          <p:cNvPr id="5" name="TextovéPole 4"/>
          <p:cNvSpPr txBox="1"/>
          <p:nvPr/>
        </p:nvSpPr>
        <p:spPr>
          <a:xfrm>
            <a:off x="7072330" y="6286520"/>
            <a:ext cx="743345" cy="369332"/>
          </a:xfrm>
          <a:prstGeom prst="rect">
            <a:avLst/>
          </a:prstGeom>
          <a:noFill/>
        </p:spPr>
        <p:txBody>
          <a:bodyPr wrap="none" rtlCol="0">
            <a:spAutoFit/>
          </a:bodyPr>
          <a:lstStyle/>
          <a:p>
            <a:r>
              <a:rPr lang="cs-CZ" dirty="0" smtClean="0">
                <a:solidFill>
                  <a:srgbClr val="FFFF00"/>
                </a:solidFill>
              </a:rPr>
              <a:t>Obr. 2</a:t>
            </a:r>
            <a:endParaRPr lang="cs-CZ" dirty="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483.JPG"/>
          <p:cNvPicPr>
            <a:picLocks noChangeAspect="1"/>
          </p:cNvPicPr>
          <p:nvPr/>
        </p:nvPicPr>
        <p:blipFill>
          <a:blip r:embed="rId2" cstate="print"/>
          <a:stretch>
            <a:fillRect/>
          </a:stretch>
        </p:blipFill>
        <p:spPr>
          <a:xfrm>
            <a:off x="0" y="0"/>
            <a:ext cx="9144000" cy="6858000"/>
          </a:xfrm>
          <a:prstGeom prst="rect">
            <a:avLst/>
          </a:prstGeom>
        </p:spPr>
      </p:pic>
      <p:sp>
        <p:nvSpPr>
          <p:cNvPr id="3" name="TextovéPole 2"/>
          <p:cNvSpPr txBox="1"/>
          <p:nvPr/>
        </p:nvSpPr>
        <p:spPr>
          <a:xfrm>
            <a:off x="285720" y="5500702"/>
            <a:ext cx="8653972" cy="1077218"/>
          </a:xfrm>
          <a:prstGeom prst="rect">
            <a:avLst/>
          </a:prstGeom>
          <a:noFill/>
        </p:spPr>
        <p:txBody>
          <a:bodyPr wrap="none" rtlCol="0">
            <a:spAutoFit/>
          </a:bodyPr>
          <a:lstStyle/>
          <a:p>
            <a:r>
              <a:rPr lang="cs-CZ" sz="3200" dirty="0" smtClean="0">
                <a:solidFill>
                  <a:srgbClr val="FF0000"/>
                </a:solidFill>
              </a:rPr>
              <a:t>Rybník Věžák – malebné místo Českého ráje.</a:t>
            </a:r>
          </a:p>
          <a:p>
            <a:r>
              <a:rPr lang="cs-CZ" sz="3200" dirty="0" smtClean="0">
                <a:solidFill>
                  <a:srgbClr val="FF0000"/>
                </a:solidFill>
              </a:rPr>
              <a:t>Točil se zde film „Jak dostat tatínka do polepšovny“</a:t>
            </a:r>
            <a:endParaRPr lang="cs-CZ" sz="3200" dirty="0">
              <a:solidFill>
                <a:srgbClr val="FF0000"/>
              </a:solidFill>
            </a:endParaRPr>
          </a:p>
        </p:txBody>
      </p:sp>
      <p:sp>
        <p:nvSpPr>
          <p:cNvPr id="5" name="TextovéPole 4"/>
          <p:cNvSpPr txBox="1"/>
          <p:nvPr/>
        </p:nvSpPr>
        <p:spPr>
          <a:xfrm>
            <a:off x="8001024" y="6500834"/>
            <a:ext cx="743345" cy="369332"/>
          </a:xfrm>
          <a:prstGeom prst="rect">
            <a:avLst/>
          </a:prstGeom>
          <a:noFill/>
        </p:spPr>
        <p:txBody>
          <a:bodyPr wrap="none" rtlCol="0">
            <a:spAutoFit/>
          </a:bodyPr>
          <a:lstStyle/>
          <a:p>
            <a:r>
              <a:rPr lang="cs-CZ" dirty="0" smtClean="0">
                <a:solidFill>
                  <a:srgbClr val="FFFF00"/>
                </a:solidFill>
              </a:rPr>
              <a:t>Obr. 3</a:t>
            </a:r>
            <a:endParaRPr lang="cs-CZ" dirty="0">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487.JPG"/>
          <p:cNvPicPr>
            <a:picLocks noChangeAspect="1"/>
          </p:cNvPicPr>
          <p:nvPr/>
        </p:nvPicPr>
        <p:blipFill>
          <a:blip r:embed="rId2" cstate="print"/>
          <a:stretch>
            <a:fillRect/>
          </a:stretch>
        </p:blipFill>
        <p:spPr>
          <a:xfrm>
            <a:off x="0" y="81643"/>
            <a:ext cx="9144000" cy="6694714"/>
          </a:xfrm>
          <a:prstGeom prst="rect">
            <a:avLst/>
          </a:prstGeom>
        </p:spPr>
      </p:pic>
      <p:sp>
        <p:nvSpPr>
          <p:cNvPr id="3" name="TextovéPole 2"/>
          <p:cNvSpPr txBox="1"/>
          <p:nvPr/>
        </p:nvSpPr>
        <p:spPr>
          <a:xfrm>
            <a:off x="4929190" y="5929330"/>
            <a:ext cx="2571768" cy="584775"/>
          </a:xfrm>
          <a:prstGeom prst="rect">
            <a:avLst/>
          </a:prstGeom>
          <a:noFill/>
        </p:spPr>
        <p:txBody>
          <a:bodyPr wrap="square" rtlCol="0">
            <a:spAutoFit/>
          </a:bodyPr>
          <a:lstStyle/>
          <a:p>
            <a:r>
              <a:rPr lang="cs-CZ" sz="3200" dirty="0" smtClean="0">
                <a:solidFill>
                  <a:srgbClr val="FFFF00"/>
                </a:solidFill>
              </a:rPr>
              <a:t>Rybník  Věžák</a:t>
            </a:r>
            <a:endParaRPr lang="cs-CZ" sz="3200" dirty="0">
              <a:solidFill>
                <a:srgbClr val="FFFF00"/>
              </a:solidFill>
            </a:endParaRPr>
          </a:p>
        </p:txBody>
      </p:sp>
      <p:sp>
        <p:nvSpPr>
          <p:cNvPr id="5" name="TextovéPole 4"/>
          <p:cNvSpPr txBox="1"/>
          <p:nvPr/>
        </p:nvSpPr>
        <p:spPr>
          <a:xfrm>
            <a:off x="7500958" y="6357958"/>
            <a:ext cx="743345" cy="369332"/>
          </a:xfrm>
          <a:prstGeom prst="rect">
            <a:avLst/>
          </a:prstGeom>
          <a:noFill/>
        </p:spPr>
        <p:txBody>
          <a:bodyPr wrap="none" rtlCol="0">
            <a:spAutoFit/>
          </a:bodyPr>
          <a:lstStyle/>
          <a:p>
            <a:r>
              <a:rPr lang="cs-CZ" dirty="0" smtClean="0">
                <a:solidFill>
                  <a:srgbClr val="FF0000"/>
                </a:solidFill>
              </a:rPr>
              <a:t>Obr. 4</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01.JPG"/>
          <p:cNvPicPr>
            <a:picLocks noChangeAspect="1"/>
          </p:cNvPicPr>
          <p:nvPr/>
        </p:nvPicPr>
        <p:blipFill>
          <a:blip r:embed="rId2" cstate="print"/>
          <a:stretch>
            <a:fillRect/>
          </a:stretch>
        </p:blipFill>
        <p:spPr>
          <a:xfrm>
            <a:off x="928662" y="0"/>
            <a:ext cx="5429288" cy="6858000"/>
          </a:xfrm>
          <a:prstGeom prst="rect">
            <a:avLst/>
          </a:prstGeom>
        </p:spPr>
      </p:pic>
      <p:sp>
        <p:nvSpPr>
          <p:cNvPr id="4" name="TextovéPole 3"/>
          <p:cNvSpPr txBox="1"/>
          <p:nvPr/>
        </p:nvSpPr>
        <p:spPr>
          <a:xfrm>
            <a:off x="6858016" y="2643182"/>
            <a:ext cx="1835246" cy="1200329"/>
          </a:xfrm>
          <a:prstGeom prst="rect">
            <a:avLst/>
          </a:prstGeom>
          <a:noFill/>
        </p:spPr>
        <p:txBody>
          <a:bodyPr wrap="none" rtlCol="0">
            <a:spAutoFit/>
          </a:bodyPr>
          <a:lstStyle/>
          <a:p>
            <a:r>
              <a:rPr lang="cs-CZ" dirty="0" smtClean="0"/>
              <a:t>K O Z Á K O V</a:t>
            </a:r>
          </a:p>
          <a:p>
            <a:endParaRPr lang="cs-CZ" dirty="0" smtClean="0"/>
          </a:p>
          <a:p>
            <a:r>
              <a:rPr lang="cs-CZ" dirty="0" smtClean="0"/>
              <a:t>Jedna z dominant</a:t>
            </a:r>
          </a:p>
          <a:p>
            <a:r>
              <a:rPr lang="cs-CZ" dirty="0" smtClean="0"/>
              <a:t>Českého ráje</a:t>
            </a:r>
            <a:endParaRPr lang="cs-CZ" dirty="0"/>
          </a:p>
        </p:txBody>
      </p:sp>
      <p:sp>
        <p:nvSpPr>
          <p:cNvPr id="5" name="TextovéPole 4"/>
          <p:cNvSpPr txBox="1"/>
          <p:nvPr/>
        </p:nvSpPr>
        <p:spPr>
          <a:xfrm>
            <a:off x="6429388" y="6429396"/>
            <a:ext cx="743345" cy="369332"/>
          </a:xfrm>
          <a:prstGeom prst="rect">
            <a:avLst/>
          </a:prstGeom>
          <a:noFill/>
        </p:spPr>
        <p:txBody>
          <a:bodyPr wrap="none" rtlCol="0">
            <a:spAutoFit/>
          </a:bodyPr>
          <a:lstStyle/>
          <a:p>
            <a:r>
              <a:rPr lang="cs-CZ" dirty="0" smtClean="0"/>
              <a:t>Obr. 5</a:t>
            </a:r>
            <a:endParaRPr lang="cs-CZ" dirty="0"/>
          </a:p>
        </p:txBody>
      </p:sp>
      <p:sp>
        <p:nvSpPr>
          <p:cNvPr id="3" name="TextovéPole 2"/>
          <p:cNvSpPr txBox="1"/>
          <p:nvPr/>
        </p:nvSpPr>
        <p:spPr>
          <a:xfrm>
            <a:off x="6813222" y="2206270"/>
            <a:ext cx="1159548" cy="369332"/>
          </a:xfrm>
          <a:prstGeom prst="rect">
            <a:avLst/>
          </a:prstGeom>
          <a:noFill/>
        </p:spPr>
        <p:txBody>
          <a:bodyPr wrap="none" rtlCol="0">
            <a:spAutoFit/>
          </a:bodyPr>
          <a:lstStyle/>
          <a:p>
            <a:r>
              <a:rPr lang="cs-CZ" dirty="0" smtClean="0"/>
              <a:t>Rozhledna</a:t>
            </a: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12.JPG"/>
          <p:cNvPicPr>
            <a:picLocks noChangeAspect="1"/>
          </p:cNvPicPr>
          <p:nvPr/>
        </p:nvPicPr>
        <p:blipFill>
          <a:blip r:embed="rId2" cstate="print"/>
          <a:stretch>
            <a:fillRect/>
          </a:stretch>
        </p:blipFill>
        <p:spPr>
          <a:xfrm>
            <a:off x="214282" y="285729"/>
            <a:ext cx="8715436" cy="6357982"/>
          </a:xfrm>
          <a:prstGeom prst="rect">
            <a:avLst/>
          </a:prstGeom>
        </p:spPr>
      </p:pic>
      <p:sp>
        <p:nvSpPr>
          <p:cNvPr id="3" name="TextovéPole 2"/>
          <p:cNvSpPr txBox="1"/>
          <p:nvPr/>
        </p:nvSpPr>
        <p:spPr>
          <a:xfrm>
            <a:off x="1214414" y="5643578"/>
            <a:ext cx="7596695" cy="707886"/>
          </a:xfrm>
          <a:prstGeom prst="rect">
            <a:avLst/>
          </a:prstGeom>
          <a:noFill/>
        </p:spPr>
        <p:txBody>
          <a:bodyPr wrap="none" rtlCol="0">
            <a:spAutoFit/>
          </a:bodyPr>
          <a:lstStyle/>
          <a:p>
            <a:r>
              <a:rPr lang="cs-CZ" sz="4000" dirty="0" smtClean="0">
                <a:solidFill>
                  <a:srgbClr val="FF0000"/>
                </a:solidFill>
              </a:rPr>
              <a:t>Pohled na Český ráj z vrchu Kozákov</a:t>
            </a:r>
            <a:endParaRPr lang="cs-CZ" sz="4000" dirty="0">
              <a:solidFill>
                <a:srgbClr val="FF0000"/>
              </a:solidFill>
            </a:endParaRPr>
          </a:p>
        </p:txBody>
      </p:sp>
      <p:sp>
        <p:nvSpPr>
          <p:cNvPr id="4" name="TextovéPole 3"/>
          <p:cNvSpPr txBox="1"/>
          <p:nvPr/>
        </p:nvSpPr>
        <p:spPr>
          <a:xfrm>
            <a:off x="8072462" y="6215082"/>
            <a:ext cx="743345" cy="369332"/>
          </a:xfrm>
          <a:prstGeom prst="rect">
            <a:avLst/>
          </a:prstGeom>
          <a:noFill/>
        </p:spPr>
        <p:txBody>
          <a:bodyPr wrap="square" rtlCol="0">
            <a:spAutoFit/>
          </a:bodyPr>
          <a:lstStyle/>
          <a:p>
            <a:r>
              <a:rPr lang="cs-CZ" dirty="0" smtClean="0"/>
              <a:t>Obr. 6</a:t>
            </a:r>
            <a:endParaRPr lang="cs-CZ"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20.JPG"/>
          <p:cNvPicPr>
            <a:picLocks noChangeAspect="1"/>
          </p:cNvPicPr>
          <p:nvPr/>
        </p:nvPicPr>
        <p:blipFill>
          <a:blip r:embed="rId2" cstate="print"/>
          <a:stretch>
            <a:fillRect/>
          </a:stretch>
        </p:blipFill>
        <p:spPr>
          <a:xfrm>
            <a:off x="285720" y="163286"/>
            <a:ext cx="8572560" cy="6480424"/>
          </a:xfrm>
          <a:prstGeom prst="rect">
            <a:avLst/>
          </a:prstGeom>
        </p:spPr>
      </p:pic>
      <p:sp>
        <p:nvSpPr>
          <p:cNvPr id="3" name="TextovéPole 2"/>
          <p:cNvSpPr txBox="1"/>
          <p:nvPr/>
        </p:nvSpPr>
        <p:spPr>
          <a:xfrm>
            <a:off x="1000100" y="5929330"/>
            <a:ext cx="6326797" cy="646331"/>
          </a:xfrm>
          <a:prstGeom prst="rect">
            <a:avLst/>
          </a:prstGeom>
          <a:noFill/>
        </p:spPr>
        <p:txBody>
          <a:bodyPr wrap="none" rtlCol="0">
            <a:spAutoFit/>
          </a:bodyPr>
          <a:lstStyle/>
          <a:p>
            <a:r>
              <a:rPr lang="cs-CZ" sz="3600" dirty="0" smtClean="0">
                <a:solidFill>
                  <a:srgbClr val="FFC000"/>
                </a:solidFill>
              </a:rPr>
              <a:t>Všude přítomné pískovcové skály</a:t>
            </a:r>
            <a:endParaRPr lang="cs-CZ" sz="3600" dirty="0">
              <a:solidFill>
                <a:srgbClr val="FFC000"/>
              </a:solidFill>
            </a:endParaRPr>
          </a:p>
        </p:txBody>
      </p:sp>
      <p:sp>
        <p:nvSpPr>
          <p:cNvPr id="4" name="TextovéPole 3"/>
          <p:cNvSpPr txBox="1"/>
          <p:nvPr/>
        </p:nvSpPr>
        <p:spPr>
          <a:xfrm>
            <a:off x="7858148" y="6143644"/>
            <a:ext cx="743345" cy="369332"/>
          </a:xfrm>
          <a:prstGeom prst="rect">
            <a:avLst/>
          </a:prstGeom>
          <a:noFill/>
        </p:spPr>
        <p:txBody>
          <a:bodyPr wrap="square" rtlCol="0">
            <a:spAutoFit/>
          </a:bodyPr>
          <a:lstStyle/>
          <a:p>
            <a:r>
              <a:rPr lang="cs-CZ" dirty="0" smtClean="0">
                <a:solidFill>
                  <a:srgbClr val="FF0000"/>
                </a:solidFill>
              </a:rPr>
              <a:t>Obr. 7</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28.JPG"/>
          <p:cNvPicPr>
            <a:picLocks noChangeAspect="1"/>
          </p:cNvPicPr>
          <p:nvPr/>
        </p:nvPicPr>
        <p:blipFill>
          <a:blip r:embed="rId2" cstate="print"/>
          <a:stretch>
            <a:fillRect/>
          </a:stretch>
        </p:blipFill>
        <p:spPr>
          <a:xfrm>
            <a:off x="1071538" y="0"/>
            <a:ext cx="5021036" cy="6858000"/>
          </a:xfrm>
          <a:prstGeom prst="rect">
            <a:avLst/>
          </a:prstGeom>
        </p:spPr>
      </p:pic>
      <p:sp>
        <p:nvSpPr>
          <p:cNvPr id="3" name="TextovéPole 2"/>
          <p:cNvSpPr txBox="1"/>
          <p:nvPr/>
        </p:nvSpPr>
        <p:spPr>
          <a:xfrm>
            <a:off x="6072198" y="2857496"/>
            <a:ext cx="2066376" cy="1077218"/>
          </a:xfrm>
          <a:prstGeom prst="rect">
            <a:avLst/>
          </a:prstGeom>
          <a:noFill/>
        </p:spPr>
        <p:txBody>
          <a:bodyPr wrap="square" rtlCol="0">
            <a:spAutoFit/>
          </a:bodyPr>
          <a:lstStyle/>
          <a:p>
            <a:r>
              <a:rPr lang="cs-CZ" sz="3200" dirty="0" smtClean="0"/>
              <a:t>Pískovcové skály</a:t>
            </a:r>
            <a:endParaRPr lang="cs-CZ" sz="3200" dirty="0"/>
          </a:p>
        </p:txBody>
      </p:sp>
      <p:sp>
        <p:nvSpPr>
          <p:cNvPr id="5" name="TextovéPole 4"/>
          <p:cNvSpPr txBox="1"/>
          <p:nvPr/>
        </p:nvSpPr>
        <p:spPr>
          <a:xfrm>
            <a:off x="6245022" y="6488668"/>
            <a:ext cx="743345" cy="369332"/>
          </a:xfrm>
          <a:prstGeom prst="rect">
            <a:avLst/>
          </a:prstGeom>
          <a:noFill/>
        </p:spPr>
        <p:txBody>
          <a:bodyPr wrap="none" rtlCol="0">
            <a:spAutoFit/>
          </a:bodyPr>
          <a:lstStyle/>
          <a:p>
            <a:r>
              <a:rPr lang="cs-CZ" dirty="0" smtClean="0"/>
              <a:t>Obr. </a:t>
            </a:r>
            <a:r>
              <a:rPr lang="cs-CZ" dirty="0"/>
              <a:t>8</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60.JPG"/>
          <p:cNvPicPr>
            <a:picLocks noChangeAspect="1"/>
          </p:cNvPicPr>
          <p:nvPr/>
        </p:nvPicPr>
        <p:blipFill>
          <a:blip r:embed="rId2" cstate="print"/>
          <a:stretch>
            <a:fillRect/>
          </a:stretch>
        </p:blipFill>
        <p:spPr>
          <a:xfrm>
            <a:off x="214282" y="214290"/>
            <a:ext cx="8715436" cy="6480424"/>
          </a:xfrm>
          <a:prstGeom prst="rect">
            <a:avLst/>
          </a:prstGeom>
        </p:spPr>
      </p:pic>
      <p:sp>
        <p:nvSpPr>
          <p:cNvPr id="3" name="TextovéPole 2"/>
          <p:cNvSpPr txBox="1"/>
          <p:nvPr/>
        </p:nvSpPr>
        <p:spPr>
          <a:xfrm>
            <a:off x="123967" y="5857892"/>
            <a:ext cx="9020033" cy="646331"/>
          </a:xfrm>
          <a:prstGeom prst="rect">
            <a:avLst/>
          </a:prstGeom>
          <a:noFill/>
        </p:spPr>
        <p:txBody>
          <a:bodyPr wrap="none" rtlCol="0">
            <a:spAutoFit/>
          </a:bodyPr>
          <a:lstStyle/>
          <a:p>
            <a:r>
              <a:rPr lang="cs-CZ" sz="3600" dirty="0" smtClean="0">
                <a:solidFill>
                  <a:srgbClr val="FF0000"/>
                </a:solidFill>
              </a:rPr>
              <a:t>V kraji jsou zachovány prvky lidové architektury</a:t>
            </a:r>
            <a:endParaRPr lang="cs-CZ" sz="3600" dirty="0">
              <a:solidFill>
                <a:srgbClr val="FF0000"/>
              </a:solidFill>
            </a:endParaRPr>
          </a:p>
        </p:txBody>
      </p:sp>
      <p:sp>
        <p:nvSpPr>
          <p:cNvPr id="4" name="TextovéPole 3"/>
          <p:cNvSpPr txBox="1"/>
          <p:nvPr/>
        </p:nvSpPr>
        <p:spPr>
          <a:xfrm>
            <a:off x="8072462" y="6357958"/>
            <a:ext cx="743345" cy="369332"/>
          </a:xfrm>
          <a:prstGeom prst="rect">
            <a:avLst/>
          </a:prstGeom>
          <a:noFill/>
        </p:spPr>
        <p:txBody>
          <a:bodyPr wrap="none" rtlCol="0">
            <a:spAutoFit/>
          </a:bodyPr>
          <a:lstStyle/>
          <a:p>
            <a:r>
              <a:rPr lang="cs-CZ" dirty="0" smtClean="0">
                <a:solidFill>
                  <a:schemeClr val="bg1"/>
                </a:solidFill>
              </a:rPr>
              <a:t>Obr. </a:t>
            </a:r>
            <a:r>
              <a:rPr lang="cs-CZ" dirty="0">
                <a:solidFill>
                  <a:schemeClr val="bg1"/>
                </a:solidFill>
              </a:rPr>
              <a:t>9</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73.JPG"/>
          <p:cNvPicPr>
            <a:picLocks noChangeAspect="1"/>
          </p:cNvPicPr>
          <p:nvPr/>
        </p:nvPicPr>
        <p:blipFill>
          <a:blip r:embed="rId2" cstate="print"/>
          <a:stretch>
            <a:fillRect/>
          </a:stretch>
        </p:blipFill>
        <p:spPr>
          <a:xfrm>
            <a:off x="214282" y="285727"/>
            <a:ext cx="8715436" cy="6357983"/>
          </a:xfrm>
          <a:prstGeom prst="rect">
            <a:avLst/>
          </a:prstGeom>
        </p:spPr>
      </p:pic>
      <p:sp>
        <p:nvSpPr>
          <p:cNvPr id="3" name="Obdélník 2"/>
          <p:cNvSpPr/>
          <p:nvPr/>
        </p:nvSpPr>
        <p:spPr>
          <a:xfrm>
            <a:off x="1785918" y="5572140"/>
            <a:ext cx="2971840" cy="923330"/>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cs-CZ" sz="5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Hrad Kost</a:t>
            </a:r>
            <a:endParaRPr lang="cs-CZ"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4" name="TextovéPole 3"/>
          <p:cNvSpPr txBox="1"/>
          <p:nvPr/>
        </p:nvSpPr>
        <p:spPr>
          <a:xfrm>
            <a:off x="7572396" y="6286520"/>
            <a:ext cx="860364" cy="369332"/>
          </a:xfrm>
          <a:prstGeom prst="rect">
            <a:avLst/>
          </a:prstGeom>
          <a:noFill/>
        </p:spPr>
        <p:txBody>
          <a:bodyPr wrap="none" rtlCol="0">
            <a:spAutoFit/>
          </a:bodyPr>
          <a:lstStyle/>
          <a:p>
            <a:r>
              <a:rPr lang="cs-CZ" dirty="0" smtClean="0">
                <a:solidFill>
                  <a:schemeClr val="bg1">
                    <a:lumMod val="85000"/>
                  </a:schemeClr>
                </a:solidFill>
              </a:rPr>
              <a:t>Obr. 10</a:t>
            </a:r>
            <a:endParaRPr lang="cs-CZ" dirty="0">
              <a:solidFill>
                <a:schemeClr val="bg1">
                  <a:lumMod val="85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descr="HPIM4570.JPG"/>
          <p:cNvPicPr>
            <a:picLocks noChangeAspect="1"/>
          </p:cNvPicPr>
          <p:nvPr/>
        </p:nvPicPr>
        <p:blipFill>
          <a:blip r:embed="rId2" cstate="print"/>
          <a:stretch>
            <a:fillRect/>
          </a:stretch>
        </p:blipFill>
        <p:spPr>
          <a:xfrm>
            <a:off x="0" y="81643"/>
            <a:ext cx="9144000" cy="6694714"/>
          </a:xfrm>
          <a:prstGeom prst="rect">
            <a:avLst/>
          </a:prstGeom>
        </p:spPr>
      </p:pic>
      <p:sp>
        <p:nvSpPr>
          <p:cNvPr id="3" name="Obdélník 2"/>
          <p:cNvSpPr/>
          <p:nvPr/>
        </p:nvSpPr>
        <p:spPr>
          <a:xfrm>
            <a:off x="5286380" y="5000636"/>
            <a:ext cx="2971840" cy="923330"/>
          </a:xfrm>
          <a:prstGeom prst="rect">
            <a:avLst/>
          </a:prstGeom>
          <a:noFill/>
        </p:spPr>
        <p:txBody>
          <a:bodyPr wrap="none" lIns="91440" tIns="45720" rIns="91440" bIns="45720">
            <a:spAutoFit/>
          </a:bodyPr>
          <a:lstStyle/>
          <a:p>
            <a:pPr algn="ctr"/>
            <a:r>
              <a:rPr lang="cs-CZ"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Hrad Kost</a:t>
            </a:r>
            <a:endParaRPr lang="cs-CZ"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4" name="TextovéPole 3"/>
          <p:cNvSpPr txBox="1"/>
          <p:nvPr/>
        </p:nvSpPr>
        <p:spPr>
          <a:xfrm>
            <a:off x="7572396" y="6286520"/>
            <a:ext cx="1285884" cy="369332"/>
          </a:xfrm>
          <a:prstGeom prst="rect">
            <a:avLst/>
          </a:prstGeom>
          <a:noFill/>
        </p:spPr>
        <p:txBody>
          <a:bodyPr wrap="square" rtlCol="0">
            <a:spAutoFit/>
          </a:bodyPr>
          <a:lstStyle/>
          <a:p>
            <a:r>
              <a:rPr lang="cs-CZ" dirty="0" smtClean="0">
                <a:solidFill>
                  <a:schemeClr val="bg1">
                    <a:lumMod val="95000"/>
                  </a:schemeClr>
                </a:solidFill>
              </a:rPr>
              <a:t>Obr. 11</a:t>
            </a:r>
            <a:endParaRPr lang="cs-CZ" dirty="0">
              <a:solidFill>
                <a:schemeClr val="bg1">
                  <a:lumMod val="95000"/>
                </a:scheme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755576" y="1052736"/>
            <a:ext cx="7848872" cy="5447645"/>
          </a:xfrm>
          <a:prstGeom prst="rect">
            <a:avLst/>
          </a:prstGeom>
          <a:noFill/>
        </p:spPr>
        <p:txBody>
          <a:bodyPr wrap="square" rtlCol="0">
            <a:spAutoFit/>
          </a:bodyPr>
          <a:lstStyle/>
          <a:p>
            <a:r>
              <a:rPr lang="cs-CZ" sz="3600" dirty="0" smtClean="0">
                <a:solidFill>
                  <a:srgbClr val="FF0000"/>
                </a:solidFill>
              </a:rPr>
              <a:t>Samostatná práce s atlasem</a:t>
            </a:r>
            <a:r>
              <a:rPr lang="cs-CZ" dirty="0" smtClean="0"/>
              <a:t>.</a:t>
            </a:r>
          </a:p>
          <a:p>
            <a:r>
              <a:rPr lang="cs-CZ" dirty="0" smtClean="0"/>
              <a:t>(zapsat do sešitu) </a:t>
            </a:r>
          </a:p>
          <a:p>
            <a:endParaRPr lang="cs-CZ" dirty="0" smtClean="0"/>
          </a:p>
          <a:p>
            <a:pPr marL="514350" indent="-514350">
              <a:buAutoNum type="arabicPeriod"/>
            </a:pPr>
            <a:r>
              <a:rPr lang="cs-CZ" sz="2800" dirty="0" smtClean="0"/>
              <a:t>Jak se nazývají dvě nejznámější dominanty tohoto kraje                     </a:t>
            </a:r>
          </a:p>
          <a:p>
            <a:r>
              <a:rPr lang="cs-CZ" sz="2800" dirty="0" smtClean="0"/>
              <a:t>       a) zřícenina ……………………………  </a:t>
            </a:r>
          </a:p>
          <a:p>
            <a:r>
              <a:rPr lang="cs-CZ" sz="2800" dirty="0" smtClean="0"/>
              <a:t>       b) hora s rozhlednou …………………</a:t>
            </a:r>
          </a:p>
          <a:p>
            <a:pPr marL="342900" indent="-342900"/>
            <a:r>
              <a:rPr lang="cs-CZ" sz="2800" dirty="0" smtClean="0"/>
              <a:t>2. Za srdce Českého ráje je považováno město …………….</a:t>
            </a:r>
          </a:p>
          <a:p>
            <a:pPr marL="342900" indent="-342900"/>
            <a:r>
              <a:rPr lang="cs-CZ" sz="2800" dirty="0" smtClean="0"/>
              <a:t>3. Významná a zajímavá jsou také skalní města  a)………………………….</a:t>
            </a:r>
          </a:p>
          <a:p>
            <a:pPr marL="342900" indent="-342900"/>
            <a:r>
              <a:rPr lang="cs-CZ" sz="2800" dirty="0" smtClean="0"/>
              <a:t>    b)…………………………….</a:t>
            </a:r>
          </a:p>
          <a:p>
            <a:pPr marL="342900" indent="-342900">
              <a:buAutoNum type="arabicPlain"/>
            </a:pPr>
            <a:endParaRPr lang="cs-CZ" sz="24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28596" y="642918"/>
            <a:ext cx="913976" cy="369332"/>
          </a:xfrm>
          <a:prstGeom prst="rect">
            <a:avLst/>
          </a:prstGeom>
          <a:noFill/>
        </p:spPr>
        <p:txBody>
          <a:bodyPr wrap="square" rtlCol="0">
            <a:spAutoFit/>
          </a:bodyPr>
          <a:lstStyle/>
          <a:p>
            <a:r>
              <a:rPr lang="cs-CZ" dirty="0" smtClean="0"/>
              <a:t>Zdroje:</a:t>
            </a:r>
            <a:endParaRPr lang="cs-CZ" dirty="0"/>
          </a:p>
        </p:txBody>
      </p:sp>
      <p:sp>
        <p:nvSpPr>
          <p:cNvPr id="5" name="Obdélník 4"/>
          <p:cNvSpPr/>
          <p:nvPr/>
        </p:nvSpPr>
        <p:spPr>
          <a:xfrm>
            <a:off x="428596" y="1643050"/>
            <a:ext cx="8072494" cy="1200329"/>
          </a:xfrm>
          <a:prstGeom prst="rect">
            <a:avLst/>
          </a:prstGeom>
        </p:spPr>
        <p:txBody>
          <a:bodyPr wrap="square">
            <a:spAutoFit/>
          </a:bodyPr>
          <a:lstStyle/>
          <a:p>
            <a:r>
              <a:rPr lang="cs-CZ" dirty="0"/>
              <a:t>Český ráj. In: </a:t>
            </a:r>
            <a:r>
              <a:rPr lang="cs-CZ" i="1" dirty="0" err="1"/>
              <a:t>Wikipedia</a:t>
            </a:r>
            <a:r>
              <a:rPr lang="cs-CZ" i="1" dirty="0"/>
              <a:t>: </a:t>
            </a:r>
            <a:r>
              <a:rPr lang="cs-CZ" i="1" dirty="0" err="1"/>
              <a:t>the</a:t>
            </a:r>
            <a:r>
              <a:rPr lang="cs-CZ" i="1" dirty="0"/>
              <a:t> free </a:t>
            </a:r>
            <a:r>
              <a:rPr lang="cs-CZ" i="1" dirty="0" err="1"/>
              <a:t>encyclopedia</a:t>
            </a:r>
            <a:r>
              <a:rPr lang="cs-CZ" dirty="0"/>
              <a:t> [online]. San Francisco (CA): </a:t>
            </a:r>
            <a:r>
              <a:rPr lang="cs-CZ" dirty="0" err="1"/>
              <a:t>Wikimedia</a:t>
            </a:r>
            <a:r>
              <a:rPr lang="cs-CZ" dirty="0"/>
              <a:t> </a:t>
            </a:r>
            <a:r>
              <a:rPr lang="cs-CZ" dirty="0" err="1"/>
              <a:t>Foundation</a:t>
            </a:r>
            <a:r>
              <a:rPr lang="cs-CZ" dirty="0"/>
              <a:t>, 2001- [cit. 2013-03-09</a:t>
            </a:r>
            <a:r>
              <a:rPr lang="cs-CZ" dirty="0" smtClean="0"/>
              <a:t>]. </a:t>
            </a:r>
            <a:r>
              <a:rPr lang="cs-CZ" dirty="0"/>
              <a:t>Dostupné z: </a:t>
            </a:r>
            <a:r>
              <a:rPr lang="cs-CZ" dirty="0">
                <a:hlinkClick r:id="rId2"/>
              </a:rPr>
              <a:t>http://cs.wikipedia.org/wiki/%</a:t>
            </a:r>
            <a:r>
              <a:rPr lang="cs-CZ" dirty="0" smtClean="0">
                <a:hlinkClick r:id="rId2"/>
              </a:rPr>
              <a:t>C4%8Cesk%C3%BD_r%C3%A1j</a:t>
            </a:r>
            <a:r>
              <a:rPr lang="cs-CZ" dirty="0" smtClean="0"/>
              <a:t>  </a:t>
            </a:r>
            <a:endParaRPr lang="cs-CZ" dirty="0"/>
          </a:p>
          <a:p>
            <a:endParaRPr lang="cs-CZ" dirty="0" smtClean="0"/>
          </a:p>
        </p:txBody>
      </p:sp>
      <p:sp>
        <p:nvSpPr>
          <p:cNvPr id="6" name="TextovéPole 5"/>
          <p:cNvSpPr txBox="1"/>
          <p:nvPr/>
        </p:nvSpPr>
        <p:spPr>
          <a:xfrm>
            <a:off x="428596" y="1285860"/>
            <a:ext cx="699302" cy="369332"/>
          </a:xfrm>
          <a:prstGeom prst="rect">
            <a:avLst/>
          </a:prstGeom>
          <a:noFill/>
        </p:spPr>
        <p:txBody>
          <a:bodyPr wrap="square" rtlCol="0">
            <a:spAutoFit/>
          </a:bodyPr>
          <a:lstStyle/>
          <a:p>
            <a:r>
              <a:rPr lang="cs-CZ" dirty="0" smtClean="0"/>
              <a:t>Text:</a:t>
            </a:r>
            <a:endParaRPr lang="cs-CZ" dirty="0"/>
          </a:p>
        </p:txBody>
      </p:sp>
      <p:sp>
        <p:nvSpPr>
          <p:cNvPr id="7" name="TextovéPole 6"/>
          <p:cNvSpPr txBox="1"/>
          <p:nvPr/>
        </p:nvSpPr>
        <p:spPr>
          <a:xfrm>
            <a:off x="500034" y="3143248"/>
            <a:ext cx="605679" cy="369332"/>
          </a:xfrm>
          <a:prstGeom prst="rect">
            <a:avLst/>
          </a:prstGeom>
          <a:noFill/>
        </p:spPr>
        <p:txBody>
          <a:bodyPr wrap="none" rtlCol="0">
            <a:spAutoFit/>
          </a:bodyPr>
          <a:lstStyle/>
          <a:p>
            <a:r>
              <a:rPr lang="cs-CZ" dirty="0" smtClean="0"/>
              <a:t>Foto</a:t>
            </a:r>
            <a:endParaRPr lang="cs-CZ" dirty="0"/>
          </a:p>
        </p:txBody>
      </p:sp>
      <p:sp>
        <p:nvSpPr>
          <p:cNvPr id="8" name="TextovéPole 7"/>
          <p:cNvSpPr txBox="1"/>
          <p:nvPr/>
        </p:nvSpPr>
        <p:spPr>
          <a:xfrm>
            <a:off x="571471" y="3717032"/>
            <a:ext cx="2503634" cy="646331"/>
          </a:xfrm>
          <a:prstGeom prst="rect">
            <a:avLst/>
          </a:prstGeom>
          <a:noFill/>
        </p:spPr>
        <p:txBody>
          <a:bodyPr wrap="none" rtlCol="0">
            <a:spAutoFit/>
          </a:bodyPr>
          <a:lstStyle/>
          <a:p>
            <a:r>
              <a:rPr lang="cs-CZ" dirty="0" smtClean="0"/>
              <a:t>Obr. </a:t>
            </a:r>
            <a:r>
              <a:rPr lang="cs-CZ" dirty="0" smtClean="0"/>
              <a:t>1 </a:t>
            </a:r>
            <a:r>
              <a:rPr lang="cs-CZ" dirty="0" smtClean="0"/>
              <a:t>– </a:t>
            </a:r>
            <a:r>
              <a:rPr lang="cs-CZ" dirty="0" smtClean="0"/>
              <a:t>11</a:t>
            </a:r>
            <a:endParaRPr lang="cs-CZ" dirty="0" smtClean="0"/>
          </a:p>
          <a:p>
            <a:r>
              <a:rPr lang="cs-CZ" dirty="0" smtClean="0"/>
              <a:t>Pochází z </a:t>
            </a:r>
            <a:r>
              <a:rPr lang="cs-CZ" dirty="0" smtClean="0"/>
              <a:t>archivu </a:t>
            </a:r>
            <a:r>
              <a:rPr lang="cs-CZ" dirty="0" smtClean="0"/>
              <a:t>autora.</a:t>
            </a:r>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857224" y="2214554"/>
            <a:ext cx="7387184" cy="3416320"/>
          </a:xfrm>
          <a:prstGeom prst="rect">
            <a:avLst/>
          </a:prstGeom>
        </p:spPr>
        <p:txBody>
          <a:bodyPr wrap="square">
            <a:spAutoFit/>
          </a:bodyPr>
          <a:lstStyle/>
          <a:p>
            <a:r>
              <a:rPr lang="cs-CZ" dirty="0" smtClean="0"/>
              <a:t>Škola: Základní škola Trávníky Otrokovice, příspěvková organizace</a:t>
            </a:r>
          </a:p>
          <a:p>
            <a:r>
              <a:rPr lang="cs-CZ" dirty="0" smtClean="0"/>
              <a:t>Číslo projektu: CZ.1.07/1.4.00/21.2637</a:t>
            </a:r>
          </a:p>
          <a:p>
            <a:r>
              <a:rPr lang="cs-CZ" dirty="0" smtClean="0"/>
              <a:t>Název výukového materiálu: Český ráj</a:t>
            </a:r>
          </a:p>
          <a:p>
            <a:r>
              <a:rPr lang="cs-CZ" dirty="0" smtClean="0"/>
              <a:t>Autor: Radomír Schoř</a:t>
            </a:r>
          </a:p>
          <a:p>
            <a:r>
              <a:rPr lang="cs-CZ" dirty="0" smtClean="0"/>
              <a:t>Vytvořeno: 9. dubna 2013</a:t>
            </a:r>
          </a:p>
          <a:p>
            <a:r>
              <a:rPr lang="cs-CZ" dirty="0" smtClean="0"/>
              <a:t>Ročník: osmý</a:t>
            </a:r>
          </a:p>
          <a:p>
            <a:r>
              <a:rPr lang="cs-CZ" dirty="0" smtClean="0"/>
              <a:t>Vzdělávací oblast: Člověk a příroda</a:t>
            </a:r>
          </a:p>
          <a:p>
            <a:r>
              <a:rPr lang="cs-CZ" dirty="0" smtClean="0"/>
              <a:t>Vzdělávací obor: Zeměpis</a:t>
            </a:r>
          </a:p>
          <a:p>
            <a:r>
              <a:rPr lang="cs-CZ" dirty="0" smtClean="0"/>
              <a:t>Tematický okruh: Regiony ČR</a:t>
            </a:r>
          </a:p>
          <a:p>
            <a:r>
              <a:rPr lang="cs-CZ" dirty="0" smtClean="0"/>
              <a:t>Téma: Královéhradecký kraj</a:t>
            </a:r>
          </a:p>
          <a:p>
            <a:r>
              <a:rPr lang="cs-CZ" dirty="0" smtClean="0"/>
              <a:t>Pomůcky: Atlas ČR, dataprojektor, PC</a:t>
            </a:r>
          </a:p>
          <a:p>
            <a:r>
              <a:rPr lang="cs-CZ" dirty="0" smtClean="0"/>
              <a:t>Anotace: Materiál poukazuje na jednu z nejzajímavějších lokalit v ČR.</a:t>
            </a:r>
          </a:p>
        </p:txBody>
      </p:sp>
      <p:pic>
        <p:nvPicPr>
          <p:cNvPr id="3" name="Picture 2" descr="Y:\Loga.JPG"/>
          <p:cNvPicPr>
            <a:picLocks noChangeAspect="1" noChangeArrowheads="1"/>
          </p:cNvPicPr>
          <p:nvPr/>
        </p:nvPicPr>
        <p:blipFill>
          <a:blip r:embed="rId2" cstate="print"/>
          <a:srcRect/>
          <a:stretch>
            <a:fillRect/>
          </a:stretch>
        </p:blipFill>
        <p:spPr bwMode="auto">
          <a:xfrm>
            <a:off x="2071670" y="142852"/>
            <a:ext cx="5781675" cy="14478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TotalTime>
  <Words>321</Words>
  <Application>Microsoft Office PowerPoint</Application>
  <PresentationFormat>Předvádění na obrazovce (4:3)</PresentationFormat>
  <Paragraphs>62</Paragraphs>
  <Slides>16</Slides>
  <Notes>0</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sady Office</vt:lpstr>
      <vt:lpstr>Český ráj</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Český ráj</dc:title>
  <dc:creator>pc</dc:creator>
  <cp:lastModifiedBy>hornakova</cp:lastModifiedBy>
  <cp:revision>36</cp:revision>
  <cp:lastPrinted>2014-01-09T16:47:53Z</cp:lastPrinted>
  <dcterms:created xsi:type="dcterms:W3CDTF">2013-02-15T20:51:02Z</dcterms:created>
  <dcterms:modified xsi:type="dcterms:W3CDTF">2014-01-09T16:48:10Z</dcterms:modified>
</cp:coreProperties>
</file>