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64" r:id="rId4"/>
    <p:sldId id="259" r:id="rId5"/>
    <p:sldId id="257" r:id="rId6"/>
    <p:sldId id="269" r:id="rId7"/>
    <p:sldId id="270" r:id="rId8"/>
    <p:sldId id="261" r:id="rId9"/>
    <p:sldId id="271" r:id="rId10"/>
    <p:sldId id="266" r:id="rId11"/>
    <p:sldId id="262" r:id="rId12"/>
    <p:sldId id="258" r:id="rId13"/>
    <p:sldId id="273" r:id="rId14"/>
    <p:sldId id="267" r:id="rId15"/>
    <p:sldId id="272" r:id="rId1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2CA13-0D2F-43A7-8968-3A4D9A716BC6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54F-26C4-4B0B-8510-8ECED83085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532A0-4576-4346-84E0-02973F9B5B0E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55F43-54B9-41FF-AB2C-19BC88B678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1EBEF-B098-4894-885C-6916F42E54B5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73B5E-83DF-4EA9-A716-85EB4FD6A8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0FDF1-EBE9-4BC9-B93D-DECFA44F4180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9EF33-DFF5-45FB-9D83-B780512F49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529E3-F772-41B1-B94D-5A0B3FB52A04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5A278-E9DD-42A5-BCF5-13272548A7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D632-4E43-4616-B79D-93633D3EBFEF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0BDF9-5059-4333-9B08-5C8AB8204D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371AE-969C-443E-9522-526B191E274D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88958-00A0-481B-8257-5B4AAE341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34C95-A678-4157-9E31-6031A92D276F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F4BFD-1873-490E-96D6-F3B1126FB2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30ECF-9BF3-46FE-92AA-0AF8CAF2E789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A64A1-9999-4ADF-963F-1176D6121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D0418-CA59-46DA-8868-7ACDFBAF7EA9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420E7-5CA2-4D32-9D36-9DDE9A6037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41FE5-BE4E-46FC-8605-A40B7B647CFF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6ED1E-FF64-4877-811C-15AD3062D2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06986C-6F81-4E2B-ABAE-B46E518A6C99}" type="datetimeFigureOut">
              <a:rPr lang="cs-CZ"/>
              <a:pPr>
                <a:defRPr/>
              </a:pPr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309CB0-F99A-4523-B291-C965A485C6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rom%C4%9B%C5%99%C3%AD%C5%BE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1" descr="DSC001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412875"/>
            <a:ext cx="62642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267744" y="4509120"/>
            <a:ext cx="460851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Kroměříž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3315" name="Picture 2" descr="Y:\Lo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7816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Obdélník 4"/>
          <p:cNvSpPr>
            <a:spLocks noChangeArrowheads="1"/>
          </p:cNvSpPr>
          <p:nvPr/>
        </p:nvSpPr>
        <p:spPr bwMode="auto">
          <a:xfrm>
            <a:off x="395288" y="5876925"/>
            <a:ext cx="84978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práce.</a:t>
            </a:r>
          </a:p>
        </p:txBody>
      </p:sp>
      <p:sp>
        <p:nvSpPr>
          <p:cNvPr id="13317" name="Obdélník 5"/>
          <p:cNvSpPr>
            <a:spLocks noChangeArrowheads="1"/>
          </p:cNvSpPr>
          <p:nvPr/>
        </p:nvSpPr>
        <p:spPr bwMode="auto">
          <a:xfrm>
            <a:off x="468313" y="6237288"/>
            <a:ext cx="2435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VY_32_INOVACE_13_38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délník 1"/>
          <p:cNvSpPr>
            <a:spLocks noChangeArrowheads="1"/>
          </p:cNvSpPr>
          <p:nvPr/>
        </p:nvSpPr>
        <p:spPr bwMode="auto">
          <a:xfrm>
            <a:off x="539750" y="692150"/>
            <a:ext cx="7777163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Kroměříž</a:t>
            </a:r>
            <a:r>
              <a:rPr lang="cs-CZ" sz="2400">
                <a:latin typeface="Calibri" pitchFamily="34" charset="0"/>
              </a:rPr>
              <a:t> (německy </a:t>
            </a:r>
            <a:r>
              <a:rPr lang="cs-CZ" sz="2400" i="1">
                <a:latin typeface="Calibri" pitchFamily="34" charset="0"/>
              </a:rPr>
              <a:t>Kremsier</a:t>
            </a:r>
            <a:r>
              <a:rPr lang="cs-CZ" sz="2400">
                <a:latin typeface="Calibri" pitchFamily="34" charset="0"/>
              </a:rPr>
              <a:t>), přezdívaná </a:t>
            </a:r>
            <a:r>
              <a:rPr lang="cs-CZ" sz="2400" i="1">
                <a:latin typeface="Calibri" pitchFamily="34" charset="0"/>
              </a:rPr>
              <a:t>Hanácké Athény</a:t>
            </a:r>
            <a:r>
              <a:rPr lang="cs-CZ" sz="2400">
                <a:latin typeface="Calibri" pitchFamily="34" charset="0"/>
              </a:rPr>
              <a:t>, je okresní město ve Zlínském kraji. Leží na řece Moravě při jižním konci Hornomoravského úvalu a zároveň v jižním cípu úrodné Hané. V roce 2011 zde žilo 29 tisíc obyvatel.</a:t>
            </a:r>
          </a:p>
          <a:p>
            <a:r>
              <a:rPr lang="cs-CZ" sz="2400">
                <a:latin typeface="Calibri" pitchFamily="34" charset="0"/>
              </a:rPr>
              <a:t>V roce 1997 byla Kroměříž vyhlášena nejkrásnějším historickým městem České republiky a o rok později byl zdejší Arcibiskupský zámek spolu s Květnou a Podzámeckou zahradou zapsán na listinu světového kulturního dědictví UNESCO.</a:t>
            </a:r>
          </a:p>
          <a:p>
            <a:r>
              <a:rPr lang="cs-CZ" sz="2400">
                <a:latin typeface="Calibri" pitchFamily="34" charset="0"/>
              </a:rPr>
              <a:t>Ve městě se tradičně pořádá mezinárodní festival vojenských dechových hudeb a mezinárodní festival duchovní hudby FORFEST. </a:t>
            </a:r>
            <a:r>
              <a:rPr lang="cs-CZ" sz="2400" baseline="30000">
                <a:latin typeface="Calibri" pitchFamily="34" charset="0"/>
              </a:rPr>
              <a:t> </a:t>
            </a:r>
            <a:r>
              <a:rPr lang="cs-CZ" sz="2400">
                <a:latin typeface="Calibri" pitchFamily="34" charset="0"/>
              </a:rPr>
              <a:t>Na kraji města se nachází </a:t>
            </a:r>
            <a:r>
              <a:rPr lang="cs-CZ" sz="2400" i="1">
                <a:latin typeface="Calibri" pitchFamily="34" charset="0"/>
              </a:rPr>
              <a:t>Zemědělský výzkumný ústav Kroměříž</a:t>
            </a:r>
            <a:r>
              <a:rPr lang="cs-CZ" sz="2400">
                <a:latin typeface="Calibri" pitchFamily="34" charset="0"/>
              </a:rPr>
              <a:t> (dříve </a:t>
            </a:r>
            <a:r>
              <a:rPr lang="cs-CZ" sz="2400" i="1">
                <a:latin typeface="Calibri" pitchFamily="34" charset="0"/>
              </a:rPr>
              <a:t>Výzkumný ústav obilnářský</a:t>
            </a:r>
            <a:r>
              <a:rPr lang="cs-CZ" sz="2400">
                <a:latin typeface="Calibri" pitchFamily="34" charset="0"/>
              </a:rPr>
              <a:t> aj., založen 1951), který se zabývá výzkumem a šlechtěním obilnin.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1" descr="DSC0017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76250"/>
            <a:ext cx="7488237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1042988" y="6165850"/>
            <a:ext cx="7242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Arcibiskupský zámek – pohled z Velkého náměstí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ázek 1" descr="P10500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1475657" y="4941168"/>
            <a:ext cx="5712430" cy="147732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Hanácké náměstí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- dříve vojenská kasárna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Obrázek 1" descr="HPIM41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115888"/>
            <a:ext cx="4824412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ovéPole 3"/>
          <p:cNvSpPr txBox="1">
            <a:spLocks noChangeArrowheads="1"/>
          </p:cNvSpPr>
          <p:nvPr/>
        </p:nvSpPr>
        <p:spPr bwMode="auto">
          <a:xfrm>
            <a:off x="323850" y="2349500"/>
            <a:ext cx="55499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Rotunda </a:t>
            </a:r>
          </a:p>
          <a:p>
            <a:r>
              <a:rPr lang="cs-CZ" sz="3600">
                <a:latin typeface="Calibri" pitchFamily="34" charset="0"/>
              </a:rPr>
              <a:t>v Květné zahradě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Documents and Settings\pc\Dokumenty\Zásoby fotek do šablon\Kroměříž Hana a Tom\P1040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404813"/>
            <a:ext cx="4572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ovéPole 2"/>
          <p:cNvSpPr txBox="1">
            <a:spLocks noChangeArrowheads="1"/>
          </p:cNvSpPr>
          <p:nvPr/>
        </p:nvSpPr>
        <p:spPr bwMode="auto">
          <a:xfrm>
            <a:off x="395288" y="3141663"/>
            <a:ext cx="41862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Arcibiskupské </a:t>
            </a:r>
          </a:p>
          <a:p>
            <a:r>
              <a:rPr lang="cs-CZ" sz="3600">
                <a:latin typeface="Calibri" pitchFamily="34" charset="0"/>
              </a:rPr>
              <a:t>sklepy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C:\Documents and Settings\pc\Dokumenty\Zásoby fotek do šablon\Kroměříž Hana a Tom\P10400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20713"/>
            <a:ext cx="66960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ovéPole 2"/>
          <p:cNvSpPr txBox="1">
            <a:spLocks noChangeArrowheads="1"/>
          </p:cNvSpPr>
          <p:nvPr/>
        </p:nvSpPr>
        <p:spPr bwMode="auto">
          <a:xfrm>
            <a:off x="1908175" y="5805488"/>
            <a:ext cx="51641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Podzámecká zahrada s malou ZOO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Obrázek 1" descr="P10500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1619672" y="5805264"/>
            <a:ext cx="618361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Podzámecká zahrada</a:t>
            </a:r>
            <a:endParaRPr lang="cs-CZ" sz="5400" b="1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pc\Dokumenty\Zásoby fotek do šablon\Kroměříž Hana a Tom\P10309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9810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1258888" y="5805488"/>
            <a:ext cx="6913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V prostorách hotelu Octárna jsou k vidění čtyři Švabinského lunety, které byly původně určeny k výzdobě Národního divadla.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Obrázek 1" descr="DSC001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5863" y="889000"/>
            <a:ext cx="6772275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ovéPole 2"/>
          <p:cNvSpPr txBox="1">
            <a:spLocks noChangeArrowheads="1"/>
          </p:cNvSpPr>
          <p:nvPr/>
        </p:nvSpPr>
        <p:spPr bwMode="auto">
          <a:xfrm>
            <a:off x="2339975" y="6165850"/>
            <a:ext cx="46212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Podzim v Podzámecké zahradě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Obrázek 1" descr="P10500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1475656" y="5877272"/>
            <a:ext cx="57954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Rybářský pavilon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Obrázek 1" descr="Záhlinice,KM cyklo 0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210744" y="5157192"/>
            <a:ext cx="393325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Řeka Morava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550" y="1125538"/>
            <a:ext cx="7326313" cy="4202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Samostatná práce s turistickou mapou a informačním materiálem</a:t>
            </a:r>
          </a:p>
          <a:p>
            <a:endParaRPr lang="cs-CZ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sz="2400">
                <a:latin typeface="Calibri" pitchFamily="34" charset="0"/>
              </a:rPr>
              <a:t>Jak daleko je z Otrokovic do Kroměříže po cyklostezce?</a:t>
            </a:r>
          </a:p>
          <a:p>
            <a:pPr>
              <a:buFontTx/>
              <a:buAutoNum type="arabicPeriod"/>
            </a:pPr>
            <a:endParaRPr lang="cs-CZ" sz="240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sz="2400">
                <a:latin typeface="Calibri" pitchFamily="34" charset="0"/>
              </a:rPr>
              <a:t>Které pamětihodnost</a:t>
            </a:r>
            <a:r>
              <a:rPr lang="cs-CZ" sz="2400"/>
              <a:t>í</a:t>
            </a:r>
            <a:r>
              <a:rPr lang="cs-CZ" sz="2400">
                <a:latin typeface="Calibri" pitchFamily="34" charset="0"/>
              </a:rPr>
              <a:t> můžeme navštívit?</a:t>
            </a:r>
          </a:p>
          <a:p>
            <a:pPr>
              <a:buFontTx/>
              <a:buAutoNum type="arabicPeriod"/>
            </a:pPr>
            <a:endParaRPr lang="cs-CZ" sz="240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sz="2400">
                <a:latin typeface="Calibri" pitchFamily="34" charset="0"/>
              </a:rPr>
              <a:t>Která řeka protéká Kroměříží?</a:t>
            </a:r>
          </a:p>
          <a:p>
            <a:pPr>
              <a:buFontTx/>
              <a:buAutoNum type="arabicPeriod"/>
            </a:pPr>
            <a:endParaRPr lang="cs-CZ" sz="240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sz="2400">
                <a:latin typeface="Calibri" pitchFamily="34" charset="0"/>
              </a:rPr>
              <a:t>Jak se nazývá náměstí, kde dříve byla vojenská kasárna?</a:t>
            </a:r>
          </a:p>
          <a:p>
            <a:pPr>
              <a:buFontTx/>
              <a:buAutoNum type="arabicPeriod"/>
            </a:pPr>
            <a:endParaRPr lang="cs-CZ" sz="2400">
              <a:latin typeface="Calibri" pitchFamily="34" charset="0"/>
            </a:endParaRPr>
          </a:p>
          <a:p>
            <a:pPr>
              <a:buFontTx/>
              <a:buAutoNum type="arabicPeriod"/>
            </a:pPr>
            <a:r>
              <a:rPr lang="cs-CZ" sz="2400">
                <a:latin typeface="Calibri" pitchFamily="34" charset="0"/>
              </a:rPr>
              <a:t>Který vzácný obraz můžeme zhlédnout v zámku?</a:t>
            </a:r>
          </a:p>
          <a:p>
            <a:pPr>
              <a:buFontTx/>
              <a:buAutoNum type="arabicPeriod"/>
            </a:pP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Obdélník 1"/>
          <p:cNvSpPr>
            <a:spLocks noChangeArrowheads="1"/>
          </p:cNvSpPr>
          <p:nvPr/>
        </p:nvSpPr>
        <p:spPr bwMode="auto">
          <a:xfrm>
            <a:off x="1116013" y="1196975"/>
            <a:ext cx="77041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Kroměříž. In: </a:t>
            </a:r>
            <a:r>
              <a:rPr lang="cs-CZ" i="1">
                <a:latin typeface="Calibri" pitchFamily="34" charset="0"/>
              </a:rPr>
              <a:t>Wikipedia: the free encyclopedia</a:t>
            </a:r>
            <a:r>
              <a:rPr lang="cs-CZ">
                <a:latin typeface="Calibri" pitchFamily="34" charset="0"/>
              </a:rPr>
              <a:t> [online]. San Francisco (CA): Wikimedia Foundation, 2001- [cit. 2013-05-26]. Dostupné z: </a:t>
            </a:r>
            <a:r>
              <a:rPr lang="cs-CZ">
                <a:latin typeface="Calibri" pitchFamily="34" charset="0"/>
                <a:hlinkClick r:id="rId2"/>
              </a:rPr>
              <a:t>http://cs.wikipedia.org/wiki/Krom%C4%9B%C5%99%C3%AD%C5%BE</a:t>
            </a:r>
            <a:r>
              <a:rPr lang="cs-CZ">
                <a:latin typeface="Calibri" pitchFamily="34" charset="0"/>
              </a:rPr>
              <a:t> 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6626" name="TextovéPole 2"/>
          <p:cNvSpPr txBox="1">
            <a:spLocks noChangeArrowheads="1"/>
          </p:cNvSpPr>
          <p:nvPr/>
        </p:nvSpPr>
        <p:spPr bwMode="auto">
          <a:xfrm>
            <a:off x="1116013" y="620713"/>
            <a:ext cx="857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Zdroje:</a:t>
            </a:r>
          </a:p>
          <a:p>
            <a:r>
              <a:rPr lang="cs-CZ">
                <a:latin typeface="Calibri" pitchFamily="34" charset="0"/>
              </a:rPr>
              <a:t>Text:</a:t>
            </a:r>
          </a:p>
        </p:txBody>
      </p:sp>
      <p:sp>
        <p:nvSpPr>
          <p:cNvPr id="26627" name="TextovéPole 3"/>
          <p:cNvSpPr txBox="1">
            <a:spLocks noChangeArrowheads="1"/>
          </p:cNvSpPr>
          <p:nvPr/>
        </p:nvSpPr>
        <p:spPr bwMode="auto">
          <a:xfrm>
            <a:off x="1116013" y="3716338"/>
            <a:ext cx="79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Foto:</a:t>
            </a:r>
          </a:p>
        </p:txBody>
      </p:sp>
      <p:sp>
        <p:nvSpPr>
          <p:cNvPr id="26628" name="TextovéPole 4"/>
          <p:cNvSpPr txBox="1">
            <a:spLocks noChangeArrowheads="1"/>
          </p:cNvSpPr>
          <p:nvPr/>
        </p:nvSpPr>
        <p:spPr bwMode="auto">
          <a:xfrm>
            <a:off x="1116013" y="4292600"/>
            <a:ext cx="4090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Fotografie jsou z vlastního archivu autora.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Obdélník 1"/>
          <p:cNvSpPr>
            <a:spLocks noChangeArrowheads="1"/>
          </p:cNvSpPr>
          <p:nvPr/>
        </p:nvSpPr>
        <p:spPr bwMode="auto">
          <a:xfrm>
            <a:off x="990600" y="1773238"/>
            <a:ext cx="7488238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Škola: Základní škola Trávníky Otrokovice, příspěvková organizace</a:t>
            </a:r>
          </a:p>
          <a:p>
            <a:r>
              <a:rPr lang="cs-CZ">
                <a:latin typeface="Calibri" pitchFamily="34" charset="0"/>
              </a:rPr>
              <a:t>Číslo projektu: CZ.1.07/1.4.00/21.2637</a:t>
            </a:r>
          </a:p>
          <a:p>
            <a:r>
              <a:rPr lang="cs-CZ">
                <a:latin typeface="Calibri" pitchFamily="34" charset="0"/>
              </a:rPr>
              <a:t>Název výukového materiálu: Kroměříž</a:t>
            </a:r>
          </a:p>
          <a:p>
            <a:r>
              <a:rPr lang="cs-CZ">
                <a:latin typeface="Calibri" pitchFamily="34" charset="0"/>
              </a:rPr>
              <a:t>Autor: Radomír Schoř</a:t>
            </a:r>
          </a:p>
          <a:p>
            <a:r>
              <a:rPr lang="cs-CZ">
                <a:latin typeface="Calibri" pitchFamily="34" charset="0"/>
              </a:rPr>
              <a:t>Vytvořeno: 5. 6. 2013</a:t>
            </a:r>
          </a:p>
          <a:p>
            <a:r>
              <a:rPr lang="cs-CZ">
                <a:latin typeface="Calibri" pitchFamily="34" charset="0"/>
              </a:rPr>
              <a:t>Ročník: osmý</a:t>
            </a:r>
          </a:p>
          <a:p>
            <a:r>
              <a:rPr lang="cs-CZ">
                <a:latin typeface="Calibri" pitchFamily="34" charset="0"/>
              </a:rPr>
              <a:t>Vzdělávací oblast: Člověk a příroda</a:t>
            </a:r>
          </a:p>
          <a:p>
            <a:r>
              <a:rPr lang="cs-CZ">
                <a:latin typeface="Calibri" pitchFamily="34" charset="0"/>
              </a:rPr>
              <a:t>Vzdělávací obor: Zeměpis</a:t>
            </a:r>
          </a:p>
          <a:p>
            <a:r>
              <a:rPr lang="cs-CZ">
                <a:latin typeface="Calibri" pitchFamily="34" charset="0"/>
              </a:rPr>
              <a:t>Tematický okruh: Kraje ČR</a:t>
            </a:r>
          </a:p>
          <a:p>
            <a:r>
              <a:rPr lang="cs-CZ">
                <a:latin typeface="Calibri" pitchFamily="34" charset="0"/>
              </a:rPr>
              <a:t>Téma: Zlínský kraj  (Památky UNESCO)</a:t>
            </a:r>
          </a:p>
          <a:p>
            <a:r>
              <a:rPr lang="cs-CZ">
                <a:latin typeface="Calibri" pitchFamily="34" charset="0"/>
              </a:rPr>
              <a:t>Pomůcky: mapa kraje, mapa ČR, PC, dataprojektor</a:t>
            </a:r>
          </a:p>
          <a:p>
            <a:r>
              <a:rPr lang="cs-CZ">
                <a:latin typeface="Calibri" pitchFamily="34" charset="0"/>
              </a:rPr>
              <a:t>Anotace: Materiál slouží k seznámení s velmi blízkým, ale žáky málo poznaným městem regionu Zlínsko</a:t>
            </a:r>
          </a:p>
          <a:p>
            <a:r>
              <a:rPr lang="cs-CZ">
                <a:latin typeface="Calibri" pitchFamily="34" charset="0"/>
              </a:rPr>
              <a:t>                  </a:t>
            </a:r>
          </a:p>
        </p:txBody>
      </p:sp>
      <p:pic>
        <p:nvPicPr>
          <p:cNvPr id="27650" name="Picture 2" descr="Y:\Lo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7816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297</Words>
  <Application>Microsoft Office PowerPoint</Application>
  <PresentationFormat>On-screen Show (4:3)</PresentationFormat>
  <Paragraphs>42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Calibri</vt:lpstr>
      <vt:lpstr>Arial</vt:lpstr>
      <vt:lpstr>Times New Roman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Kroměříž</dc:title>
  <dc:creator>pc</dc:creator>
  <cp:lastModifiedBy>DUM</cp:lastModifiedBy>
  <cp:revision>28</cp:revision>
  <cp:lastPrinted>2014-01-09T17:01:25Z</cp:lastPrinted>
  <dcterms:created xsi:type="dcterms:W3CDTF">2013-05-07T21:23:36Z</dcterms:created>
  <dcterms:modified xsi:type="dcterms:W3CDTF">2014-01-09T18:32:28Z</dcterms:modified>
</cp:coreProperties>
</file>