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3" r:id="rId3"/>
    <p:sldId id="258" r:id="rId4"/>
    <p:sldId id="261" r:id="rId5"/>
    <p:sldId id="262" r:id="rId6"/>
    <p:sldId id="259" r:id="rId7"/>
    <p:sldId id="260" r:id="rId8"/>
    <p:sldId id="266" r:id="rId9"/>
    <p:sldId id="264" r:id="rId10"/>
    <p:sldId id="265" r:id="rId11"/>
  </p:sldIdLst>
  <p:sldSz cx="9144000" cy="6858000" type="screen4x3"/>
  <p:notesSz cx="7099300" cy="10234613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086" y="1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99E2EF-16F2-4681-9367-C85737FB055E}" type="datetimeFigureOut">
              <a:rPr lang="cs-CZ"/>
              <a:pPr>
                <a:defRPr/>
              </a:pPr>
              <a:t>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7FC582-918A-4DDC-9C0E-7266346A8B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CF6240-B1C6-487C-814F-A50E69B440E2}" type="datetimeFigureOut">
              <a:rPr lang="cs-CZ"/>
              <a:pPr>
                <a:defRPr/>
              </a:pPr>
              <a:t>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7E7F24-84E7-4337-BD6C-40AF1468AA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539C5C-6E40-4447-A901-9B0F52CA254B}" type="datetimeFigureOut">
              <a:rPr lang="cs-CZ"/>
              <a:pPr>
                <a:defRPr/>
              </a:pPr>
              <a:t>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742B9-4290-4B64-8F76-2190ACF10E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CF370A-283A-442F-AF68-03EBB9BDDC3B}" type="datetimeFigureOut">
              <a:rPr lang="cs-CZ"/>
              <a:pPr>
                <a:defRPr/>
              </a:pPr>
              <a:t>9.1.2014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CBE619-C1AE-4CC3-BAFD-2070C183A1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98EDAA-AB09-4AEC-95EC-B036F8375A65}" type="datetimeFigureOut">
              <a:rPr lang="cs-CZ"/>
              <a:pPr>
                <a:defRPr/>
              </a:pPr>
              <a:t>9.1.2014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78C1B2-E98B-46A4-9620-C78234047B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183AFD-39BB-4233-AF74-6B89B2DCF3FD}" type="datetimeFigureOut">
              <a:rPr lang="cs-CZ"/>
              <a:pPr>
                <a:defRPr/>
              </a:pPr>
              <a:t>9.1.2014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000EFC-BE55-4A4F-9482-041FDB875A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300B3D-8885-4206-BA0D-5E3784CB1212}" type="datetimeFigureOut">
              <a:rPr lang="cs-CZ"/>
              <a:pPr>
                <a:defRPr/>
              </a:pPr>
              <a:t>9.1.2014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095B98-1B40-47AB-97B8-C9DDB82614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57844B-1B0C-4004-9F2B-D3AC71BDF0B2}" type="datetimeFigureOut">
              <a:rPr lang="cs-CZ"/>
              <a:pPr>
                <a:defRPr/>
              </a:pPr>
              <a:t>9.1.2014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F41957-20C6-4AB0-81E7-C09530583A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FDEE28-2430-488A-9216-8A7EC2EFE3A2}" type="datetimeFigureOut">
              <a:rPr lang="cs-CZ"/>
              <a:pPr>
                <a:defRPr/>
              </a:pPr>
              <a:t>9.1.2014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8DD9CA-EBD9-4950-870B-1EACC4C7BD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1FBECE-52F0-4B90-9D12-14F6895A6FD8}" type="datetimeFigureOut">
              <a:rPr lang="cs-CZ"/>
              <a:pPr>
                <a:defRPr/>
              </a:pPr>
              <a:t>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FB115E-A4EF-4924-8D9B-495A97CBFB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B76338-6112-4A11-B250-4B8FA33608AD}" type="datetimeFigureOut">
              <a:rPr lang="cs-CZ"/>
              <a:pPr>
                <a:defRPr/>
              </a:pPr>
              <a:t>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90BFF6-B11F-445B-9647-7B1918C35D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479BA91-602B-4631-890B-AD8E148D7CBF}" type="datetimeFigureOut">
              <a:rPr lang="cs-CZ"/>
              <a:pPr>
                <a:defRPr/>
              </a:pPr>
              <a:t>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F81D637-91EC-43BD-9626-C7991C5202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Niagarsk%C3%A9_vodop%C3%A1dy" TargetMode="Externa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88391" y="2967335"/>
            <a:ext cx="6967228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+mn-lt"/>
                <a:cs typeface="+mn-cs"/>
              </a:rPr>
              <a:t>Niagarské vodopády</a:t>
            </a:r>
            <a:endParaRPr lang="cs-CZ" sz="54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  <a:latin typeface="+mn-lt"/>
              <a:cs typeface="+mn-cs"/>
            </a:endParaRPr>
          </a:p>
        </p:txBody>
      </p:sp>
      <p:pic>
        <p:nvPicPr>
          <p:cNvPr id="13314" name="Picture 2" descr="Y:\Loga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260350"/>
            <a:ext cx="5781675" cy="144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5" name="Obdélník 3"/>
          <p:cNvSpPr>
            <a:spLocks noChangeArrowheads="1"/>
          </p:cNvSpPr>
          <p:nvPr/>
        </p:nvSpPr>
        <p:spPr bwMode="auto">
          <a:xfrm>
            <a:off x="323850" y="5445125"/>
            <a:ext cx="8569325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Calibri" pitchFamily="34" charset="0"/>
              </a:rPr>
              <a:t>Tato práce je šířena pod licencí CCBY-SA3,0. Odkazy a citace jsou platné k datu vytvoření této práce.</a:t>
            </a:r>
          </a:p>
        </p:txBody>
      </p:sp>
      <p:sp>
        <p:nvSpPr>
          <p:cNvPr id="13316" name="Obdélník 4"/>
          <p:cNvSpPr>
            <a:spLocks noChangeArrowheads="1"/>
          </p:cNvSpPr>
          <p:nvPr/>
        </p:nvSpPr>
        <p:spPr bwMode="auto">
          <a:xfrm>
            <a:off x="395288" y="5876925"/>
            <a:ext cx="28686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VY_32_INOVACE_18_38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Obdélník 1"/>
          <p:cNvSpPr>
            <a:spLocks noChangeArrowheads="1"/>
          </p:cNvSpPr>
          <p:nvPr/>
        </p:nvSpPr>
        <p:spPr bwMode="auto">
          <a:xfrm>
            <a:off x="684213" y="1052513"/>
            <a:ext cx="7704137" cy="452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latin typeface="Calibri" pitchFamily="34" charset="0"/>
              </a:rPr>
              <a:t>Niagarské vodopády</a:t>
            </a:r>
            <a:r>
              <a:rPr lang="cs-CZ" sz="3600">
                <a:latin typeface="Calibri" pitchFamily="34" charset="0"/>
              </a:rPr>
              <a:t> (anglicky </a:t>
            </a:r>
            <a:r>
              <a:rPr lang="cs-CZ" sz="3600" i="1">
                <a:latin typeface="Calibri" pitchFamily="34" charset="0"/>
              </a:rPr>
              <a:t>Niagara Falls</a:t>
            </a:r>
            <a:r>
              <a:rPr lang="cs-CZ" sz="3600">
                <a:latin typeface="Calibri" pitchFamily="34" charset="0"/>
              </a:rPr>
              <a:t>) je označení pro několik vodopádů na řece Niagara, která vytéká z Erijského jezera a vtéká do jezera Ontario. Dosahují výšky 52 metrů (Kanadská podkova). Druhému, nižšímu vodopádu se říká Americký vodopád.</a:t>
            </a:r>
          </a:p>
          <a:p>
            <a:r>
              <a:rPr lang="cs-CZ" sz="3600">
                <a:latin typeface="Calibri" pitchFamily="34" charset="0"/>
              </a:rPr>
              <a:t>Vodopády jsou na území USA a Kanady.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1" name="Obrázek 1" descr="DSCN4324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825" y="188913"/>
            <a:ext cx="4752975" cy="3455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2" name="Obrázek 2" descr="DSCN4366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635375" y="3789363"/>
            <a:ext cx="4608513" cy="2952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3" name="TextovéPole 3"/>
          <p:cNvSpPr txBox="1">
            <a:spLocks noChangeArrowheads="1"/>
          </p:cNvSpPr>
          <p:nvPr/>
        </p:nvSpPr>
        <p:spPr bwMode="auto">
          <a:xfrm>
            <a:off x="395288" y="5661025"/>
            <a:ext cx="299243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alibri" pitchFamily="34" charset="0"/>
              </a:rPr>
              <a:t>Turistická loď v zajetí vodopádů</a:t>
            </a:r>
          </a:p>
        </p:txBody>
      </p:sp>
      <p:sp>
        <p:nvSpPr>
          <p:cNvPr id="15364" name="TextovéPole 4"/>
          <p:cNvSpPr txBox="1">
            <a:spLocks noChangeArrowheads="1"/>
          </p:cNvSpPr>
          <p:nvPr/>
        </p:nvSpPr>
        <p:spPr bwMode="auto">
          <a:xfrm>
            <a:off x="5219700" y="2420938"/>
            <a:ext cx="37814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>
                <a:latin typeface="Calibri" pitchFamily="34" charset="0"/>
              </a:rPr>
              <a:t>Pozadí Niagary město Niagara Falls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Obrázek 2" descr="DSCN4340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95513" y="3716338"/>
            <a:ext cx="4573587" cy="302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6" name="Obdélník 3"/>
          <p:cNvSpPr>
            <a:spLocks noChangeArrowheads="1"/>
          </p:cNvSpPr>
          <p:nvPr/>
        </p:nvSpPr>
        <p:spPr bwMode="auto">
          <a:xfrm>
            <a:off x="827088" y="404813"/>
            <a:ext cx="7489825" cy="311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Vše začalo v poslední době ledové, před 12 000 lety. Niagarský ledovec ustupoval Wisconsinskému ledovci a voda z Velkých jezer stékala dolů. Ovšem v tuto dobu bychom Niagarské vodopády těžko nalezli na místě, kde je známe dnes. Musíme je posunout o celé 2 km níže po proudu řeky. Svou silou Niagara omývala břehy, a tím i každým rokem brala v průměru 1 m z podloží skal.               V současné době se proces zpomalil asi na 4 cm ročně.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Obrázek 1" descr="DSCN4315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31913" y="333375"/>
            <a:ext cx="6408737" cy="4895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0" name="TextovéPole 2"/>
          <p:cNvSpPr txBox="1">
            <a:spLocks noChangeArrowheads="1"/>
          </p:cNvSpPr>
          <p:nvPr/>
        </p:nvSpPr>
        <p:spPr bwMode="auto">
          <a:xfrm>
            <a:off x="900113" y="5589588"/>
            <a:ext cx="742473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alibri" pitchFamily="34" charset="0"/>
              </a:rPr>
              <a:t>Vyhlídková věž postavená z kanadské strany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Obrázek 1" descr="DSCN4329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31913" y="260350"/>
            <a:ext cx="6119812" cy="410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2339975" y="4581525"/>
            <a:ext cx="5327650" cy="20415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cs typeface="+mn-cs"/>
              </a:rPr>
              <a:t>Šířka vodopádů:   1200 m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cs typeface="+mn-cs"/>
              </a:rPr>
              <a:t>Průtok: 5900 m</a:t>
            </a:r>
            <a:r>
              <a:rPr lang="cs-CZ" sz="3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cs typeface="Arial"/>
              </a:rPr>
              <a:t>³</a:t>
            </a:r>
            <a:r>
              <a:rPr lang="cs-CZ" sz="3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cs typeface="+mn-cs"/>
              </a:rPr>
              <a:t>/s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cs typeface="+mn-cs"/>
              </a:rPr>
              <a:t>Vodní tok: Niagara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cs typeface="+mn-cs"/>
              </a:rPr>
              <a:t>Povodí: Řeka sv. Vavřince</a:t>
            </a:r>
            <a:endParaRPr lang="cs-CZ" sz="3200" dirty="0">
              <a:solidFill>
                <a:schemeClr val="tx1">
                  <a:lumMod val="85000"/>
                  <a:lumOff val="15000"/>
                </a:schemeClr>
              </a:solidFill>
              <a:latin typeface="+mn-lt"/>
              <a:cs typeface="+mn-cs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7" name="Obrázek 1" descr="DSCN4336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16013" y="765175"/>
            <a:ext cx="6769100" cy="4967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8888" y="1125538"/>
            <a:ext cx="6913562" cy="365918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r>
              <a:rPr lang="cs-CZ" sz="2400">
                <a:solidFill>
                  <a:srgbClr val="00B0F0"/>
                </a:solidFill>
                <a:latin typeface="Calibri" pitchFamily="34" charset="0"/>
              </a:rPr>
              <a:t>Samostatná práce s příruční mapkou Sev. Ameriky</a:t>
            </a:r>
          </a:p>
          <a:p>
            <a:endParaRPr lang="cs-CZ" sz="2400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pPr>
              <a:buFontTx/>
              <a:buAutoNum type="arabicPeriod"/>
            </a:pPr>
            <a:r>
              <a:rPr lang="cs-CZ" sz="2800">
                <a:latin typeface="Calibri" pitchFamily="34" charset="0"/>
              </a:rPr>
              <a:t>Najdi na mapě Severní Ameriky Niagarské vodopády</a:t>
            </a:r>
          </a:p>
          <a:p>
            <a:pPr>
              <a:buFontTx/>
              <a:buAutoNum type="arabicPeriod" startAt="2"/>
            </a:pPr>
            <a:r>
              <a:rPr lang="cs-CZ" sz="2800">
                <a:latin typeface="Calibri" pitchFamily="34" charset="0"/>
              </a:rPr>
              <a:t>Název řeky, na které jsou tyto vodopády a odkud tato řeka vytéká</a:t>
            </a:r>
            <a:r>
              <a:rPr lang="cs-CZ" sz="2800"/>
              <a:t>.</a:t>
            </a:r>
          </a:p>
          <a:p>
            <a:pPr>
              <a:buFontTx/>
              <a:buAutoNum type="arabicPeriod" startAt="2"/>
            </a:pPr>
            <a:r>
              <a:rPr lang="cs-CZ" sz="2800">
                <a:latin typeface="Calibri" pitchFamily="34" charset="0"/>
              </a:rPr>
              <a:t>Jak se nazývají státy, na jejichž území se  Niagarské vodopády rozkládají</a:t>
            </a:r>
            <a:r>
              <a:rPr lang="cs-CZ" sz="2800"/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TextovéPole 1"/>
          <p:cNvSpPr txBox="1">
            <a:spLocks noChangeArrowheads="1"/>
          </p:cNvSpPr>
          <p:nvPr/>
        </p:nvSpPr>
        <p:spPr bwMode="auto">
          <a:xfrm>
            <a:off x="684213" y="692150"/>
            <a:ext cx="911225" cy="677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latin typeface="Calibri" pitchFamily="34" charset="0"/>
              </a:rPr>
              <a:t> Zdroje:</a:t>
            </a:r>
          </a:p>
          <a:p>
            <a:r>
              <a:rPr lang="cs-CZ" sz="2000">
                <a:latin typeface="Calibri" pitchFamily="34" charset="0"/>
              </a:rPr>
              <a:t> Text:</a:t>
            </a:r>
          </a:p>
        </p:txBody>
      </p:sp>
      <p:sp>
        <p:nvSpPr>
          <p:cNvPr id="21506" name="Obdélník 2"/>
          <p:cNvSpPr>
            <a:spLocks noChangeArrowheads="1"/>
          </p:cNvSpPr>
          <p:nvPr/>
        </p:nvSpPr>
        <p:spPr bwMode="auto">
          <a:xfrm>
            <a:off x="1116013" y="1341438"/>
            <a:ext cx="7488237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Niagarské vodopády. In: </a:t>
            </a:r>
            <a:r>
              <a:rPr lang="cs-CZ" i="1">
                <a:latin typeface="Calibri" pitchFamily="34" charset="0"/>
              </a:rPr>
              <a:t>Wikipedia: the free encyclopedia</a:t>
            </a:r>
            <a:r>
              <a:rPr lang="cs-CZ">
                <a:latin typeface="Calibri" pitchFamily="34" charset="0"/>
              </a:rPr>
              <a:t> [online]. San Francisco (CA): Wikimedia Foundation, 2001- [cit. 2013-06-18]. Dostupné z: </a:t>
            </a:r>
            <a:r>
              <a:rPr lang="cs-CZ">
                <a:latin typeface="Calibri" pitchFamily="34" charset="0"/>
                <a:hlinkClick r:id="rId2"/>
              </a:rPr>
              <a:t>http://cs.wikipedia.org/wiki/Niagarsk%C3%A9_vodop%C3%A1dy</a:t>
            </a:r>
            <a:r>
              <a:rPr lang="cs-CZ">
                <a:latin typeface="Calibri" pitchFamily="34" charset="0"/>
              </a:rPr>
              <a:t> 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21507" name="TextovéPole 3"/>
          <p:cNvSpPr txBox="1">
            <a:spLocks noChangeArrowheads="1"/>
          </p:cNvSpPr>
          <p:nvPr/>
        </p:nvSpPr>
        <p:spPr bwMode="auto">
          <a:xfrm>
            <a:off x="755650" y="3429000"/>
            <a:ext cx="5033963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latin typeface="Calibri" pitchFamily="34" charset="0"/>
              </a:rPr>
              <a:t>Fotografie:</a:t>
            </a:r>
          </a:p>
          <a:p>
            <a:r>
              <a:rPr lang="cs-CZ">
                <a:latin typeface="Calibri" pitchFamily="34" charset="0"/>
              </a:rPr>
              <a:t>         Všechny snímky jsou z vlastního archivu autora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2"/>
          <p:cNvSpPr txBox="1">
            <a:spLocks/>
          </p:cNvSpPr>
          <p:nvPr/>
        </p:nvSpPr>
        <p:spPr>
          <a:xfrm>
            <a:off x="684213" y="1979613"/>
            <a:ext cx="7704137" cy="4186237"/>
          </a:xfrm>
          <a:prstGeom prst="rect">
            <a:avLst/>
          </a:prstGeom>
        </p:spPr>
        <p:txBody>
          <a:bodyPr>
            <a:normAutofit fontScale="25000" lnSpcReduction="20000"/>
          </a:bodyPr>
          <a:lstStyle/>
          <a:p>
            <a:pPr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7200" dirty="0">
                <a:latin typeface="+mn-lt"/>
                <a:cs typeface="+mn-cs"/>
              </a:rPr>
              <a:t>Škola: Základní škola Trávníky Otrokovice, příspěvková organizace</a:t>
            </a:r>
          </a:p>
          <a:p>
            <a:pPr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7200" dirty="0">
                <a:latin typeface="+mn-lt"/>
                <a:cs typeface="+mn-cs"/>
              </a:rPr>
              <a:t>Číslo projektu: CZ.1.07/1.4.00/21.2637</a:t>
            </a:r>
          </a:p>
          <a:p>
            <a:pPr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7200" dirty="0">
                <a:latin typeface="+mn-lt"/>
                <a:cs typeface="+mn-cs"/>
              </a:rPr>
              <a:t>Název výukového materiálu: Niagarské vodopády</a:t>
            </a:r>
          </a:p>
          <a:p>
            <a:pPr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7200" dirty="0">
                <a:latin typeface="+mn-lt"/>
                <a:cs typeface="+mn-cs"/>
              </a:rPr>
              <a:t>Autor: Radomír </a:t>
            </a:r>
            <a:r>
              <a:rPr lang="cs-CZ" sz="7200" dirty="0" err="1">
                <a:latin typeface="+mn-lt"/>
                <a:cs typeface="+mn-cs"/>
              </a:rPr>
              <a:t>Schoř</a:t>
            </a:r>
            <a:endParaRPr lang="cs-CZ" sz="7200" dirty="0">
              <a:latin typeface="+mn-lt"/>
              <a:cs typeface="+mn-cs"/>
            </a:endParaRPr>
          </a:p>
          <a:p>
            <a:pPr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7200" dirty="0">
                <a:latin typeface="+mn-lt"/>
                <a:cs typeface="+mn-cs"/>
              </a:rPr>
              <a:t>Vytvořeno: 18. 6. 2013</a:t>
            </a:r>
          </a:p>
          <a:p>
            <a:pPr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7200" dirty="0">
                <a:latin typeface="+mn-lt"/>
                <a:cs typeface="+mn-cs"/>
              </a:rPr>
              <a:t>Ročník: sedmý</a:t>
            </a:r>
          </a:p>
          <a:p>
            <a:pPr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7200" dirty="0">
                <a:latin typeface="+mn-lt"/>
                <a:cs typeface="+mn-cs"/>
              </a:rPr>
              <a:t>Vzdělávací oblast: Člověk a příroda</a:t>
            </a:r>
          </a:p>
          <a:p>
            <a:pPr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7200" dirty="0">
                <a:latin typeface="+mn-lt"/>
                <a:cs typeface="+mn-cs"/>
              </a:rPr>
              <a:t>Vzdělávací obor: Zeměpis</a:t>
            </a:r>
          </a:p>
          <a:p>
            <a:pPr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7200" dirty="0">
                <a:latin typeface="+mn-lt"/>
                <a:cs typeface="+mn-cs"/>
              </a:rPr>
              <a:t>Tematický okruh: Americké regiony</a:t>
            </a:r>
          </a:p>
          <a:p>
            <a:pPr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7200" dirty="0">
                <a:latin typeface="+mn-lt"/>
                <a:cs typeface="+mn-cs"/>
              </a:rPr>
              <a:t>Téma: Kanada</a:t>
            </a:r>
          </a:p>
          <a:p>
            <a:pPr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7200" dirty="0">
                <a:latin typeface="+mn-lt"/>
                <a:cs typeface="+mn-cs"/>
              </a:rPr>
              <a:t>Pomůcky: Nástěnná a příruční mapa Severní Amerika fyzická a politická, atlas světa, dataprojektor, PC</a:t>
            </a:r>
          </a:p>
          <a:p>
            <a:pPr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7200" dirty="0">
                <a:latin typeface="+mn-lt"/>
                <a:cs typeface="+mn-cs"/>
              </a:rPr>
              <a:t>Anotace: Materiál je určen k seznámení s jednou z největších turistických atrakcí světa. Vhodné použít při probírání vodstva Ameriky nebo států  USA a Kanady.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3200" dirty="0">
              <a:latin typeface="+mn-lt"/>
              <a:cs typeface="+mn-cs"/>
            </a:endParaRPr>
          </a:p>
        </p:txBody>
      </p:sp>
      <p:pic>
        <p:nvPicPr>
          <p:cNvPr id="22530" name="Picture 2" descr="Y:\Loga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63713" y="188913"/>
            <a:ext cx="5781675" cy="144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109</TotalTime>
  <Words>311</Words>
  <Application>Microsoft Office PowerPoint</Application>
  <PresentationFormat>On-screen Show (4:3)</PresentationFormat>
  <Paragraphs>35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3" baseType="lpstr">
      <vt:lpstr>Calibri</vt:lpstr>
      <vt:lpstr>Arial</vt:lpstr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DUM</cp:lastModifiedBy>
  <cp:revision>23</cp:revision>
  <cp:lastPrinted>2014-01-09T17:51:17Z</cp:lastPrinted>
  <dcterms:created xsi:type="dcterms:W3CDTF">2013-06-20T19:24:20Z</dcterms:created>
  <dcterms:modified xsi:type="dcterms:W3CDTF">2014-01-09T18:40:59Z</dcterms:modified>
</cp:coreProperties>
</file>