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AAC4E6A-F358-4C5B-B7BE-A0C8EDB7E104}" type="datetimeFigureOut">
              <a:rPr lang="cs-CZ" smtClean="0"/>
              <a:pPr/>
              <a:t>21.11.2011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F8076FA-D9BC-4886-9DB8-3BAEF7C4F87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afia2.hrynapc.net/index.php?novinka=62" TargetMode="External"/><Relationship Id="rId2" Type="http://schemas.openxmlformats.org/officeDocument/2006/relationships/hyperlink" Target="http://www.ms-snezne.wbs.cz/Krmna-zarizeni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julci-sims.blog.cz/1011/cekani-na-prvni-snehovou-vlocku" TargetMode="External"/><Relationship Id="rId4" Type="http://schemas.openxmlformats.org/officeDocument/2006/relationships/hyperlink" Target="http://www.radiohana.cz/clanek-1251/Sjezdovky_-Co-na-nich-(ne)delat_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196752"/>
            <a:ext cx="7272808" cy="4392488"/>
          </a:xfrm>
        </p:spPr>
        <p:txBody>
          <a:bodyPr/>
          <a:lstStyle/>
          <a:p>
            <a:pPr marL="182880" indent="0">
              <a:lnSpc>
                <a:spcPct val="80000"/>
              </a:lnSpc>
              <a:buNone/>
            </a:pP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Název školy: </a:t>
            </a: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SPECIÁLNÍ </a:t>
            </a: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ZÁKLADNÍ ŠKOLA A MATEŘSKÁ ŠKOLA </a:t>
            </a: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VARNSDORF</a:t>
            </a:r>
            <a:b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Autor</a:t>
            </a: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 Jana </a:t>
            </a:r>
            <a:r>
              <a:rPr lang="cs-CZ" sz="2400" dirty="0" err="1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Bejstová</a:t>
            </a: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 </a:t>
            </a: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2011-10-30</a:t>
            </a: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Název: </a:t>
            </a: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VY_12_INOVACE_16_PŘÍRODOVĚDA</a:t>
            </a: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Téma: Roční období - </a:t>
            </a: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zima</a:t>
            </a: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Číslo projektu: CZ.1.07/1.4.00/21.0640</a:t>
            </a:r>
            <a:b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sz="2400" dirty="0">
                <a:solidFill>
                  <a:srgbClr val="7E9632"/>
                </a:solidFill>
              </a:rPr>
              <a:t/>
            </a:r>
            <a:br>
              <a:rPr lang="cs-CZ" sz="2400" dirty="0">
                <a:solidFill>
                  <a:srgbClr val="7E9632"/>
                </a:solidFill>
              </a:rPr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Anotace: Materiál je určen pro 4. třídu, slouží k zopakování a prohloubení znalostí o ročním období a  praktickému využití čtenářských </a:t>
            </a: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dovedností</a:t>
            </a: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s-CZ" sz="2400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 přírodovědě. </a:t>
            </a:r>
            <a: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cs-CZ" sz="2400" dirty="0">
                <a:solidFill>
                  <a:srgbClr val="0D0D0D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6781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1124744"/>
            <a:ext cx="4136247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Roční období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627784" y="2852936"/>
            <a:ext cx="3744416" cy="1800200"/>
          </a:xfrm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11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ZIMA</a:t>
            </a:r>
            <a:endParaRPr lang="cs-CZ" sz="110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2605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6480720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Jak se mění příroda 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1988840"/>
            <a:ext cx="302433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/>
              <a:t>mráz 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/>
              <a:t>brzy se stmívá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j</a:t>
            </a:r>
            <a:r>
              <a:rPr lang="cs-CZ" sz="2200" dirty="0" smtClean="0"/>
              <a:t>inovatka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l</a:t>
            </a:r>
            <a:r>
              <a:rPr lang="cs-CZ" sz="2200" dirty="0" smtClean="0"/>
              <a:t>ed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r</a:t>
            </a:r>
            <a:r>
              <a:rPr lang="cs-CZ" sz="2200" dirty="0" smtClean="0"/>
              <a:t>ampouchy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s</a:t>
            </a:r>
            <a:r>
              <a:rPr lang="cs-CZ" sz="2200" dirty="0" smtClean="0"/>
              <a:t>níh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 smtClean="0"/>
              <a:t>stromy bez listí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492896"/>
            <a:ext cx="4633382" cy="3475037"/>
          </a:xfrm>
        </p:spPr>
      </p:pic>
    </p:spTree>
    <p:extLst>
      <p:ext uri="{BB962C8B-B14F-4D97-AF65-F5344CB8AC3E}">
        <p14:creationId xmlns:p14="http://schemas.microsoft.com/office/powerpoint/2010/main" xmlns="" val="204948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2195736" y="836712"/>
            <a:ext cx="4424279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Zvířata v zimě </a:t>
            </a:r>
            <a:endParaRPr lang="cs-CZ" dirty="0"/>
          </a:p>
        </p:txBody>
      </p:sp>
      <p:pic>
        <p:nvPicPr>
          <p:cNvPr id="13" name="Zástupný symbol pro obsah 12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2564904"/>
            <a:ext cx="4633382" cy="3475037"/>
          </a:xfrm>
        </p:spPr>
      </p:pic>
      <p:sp>
        <p:nvSpPr>
          <p:cNvPr id="14" name="TextovéPole 13"/>
          <p:cNvSpPr txBox="1"/>
          <p:nvPr/>
        </p:nvSpPr>
        <p:spPr>
          <a:xfrm>
            <a:off x="755576" y="2996952"/>
            <a:ext cx="309634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o</a:t>
            </a:r>
            <a:r>
              <a:rPr lang="cs-CZ" sz="2200" dirty="0" smtClean="0"/>
              <a:t>dlet ptáků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z</a:t>
            </a:r>
            <a:r>
              <a:rPr lang="cs-CZ" sz="2200" dirty="0" smtClean="0"/>
              <a:t>imní spánek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p</a:t>
            </a:r>
            <a:r>
              <a:rPr lang="cs-CZ" sz="2200" dirty="0" smtClean="0"/>
              <a:t>otrava v krmelcích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p</a:t>
            </a:r>
            <a:r>
              <a:rPr lang="cs-CZ" sz="2200" dirty="0" smtClean="0"/>
              <a:t>tačí budky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xmlns="" val="397987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620688"/>
            <a:ext cx="5864439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27584" y="1916832"/>
            <a:ext cx="4392488" cy="4248472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cs-CZ" sz="2600" dirty="0">
                <a:solidFill>
                  <a:schemeClr val="tx1"/>
                </a:solidFill>
              </a:rPr>
              <a:t>Odlétají do teplých krajin: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600" dirty="0">
                <a:solidFill>
                  <a:schemeClr val="tx1"/>
                </a:solidFill>
              </a:rPr>
              <a:t>vlaštovka, kukačka, </a:t>
            </a:r>
            <a:r>
              <a:rPr lang="cs-CZ" sz="2600" dirty="0" smtClean="0">
                <a:solidFill>
                  <a:schemeClr val="tx1"/>
                </a:solidFill>
              </a:rPr>
              <a:t>čáp</a:t>
            </a:r>
          </a:p>
          <a:p>
            <a:pPr marL="45720" indent="0">
              <a:buNone/>
            </a:pPr>
            <a:endParaRPr lang="cs-CZ" sz="26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600" dirty="0" smtClean="0">
                <a:solidFill>
                  <a:schemeClr val="tx1"/>
                </a:solidFill>
              </a:rPr>
              <a:t>Zimní spánek: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600" dirty="0">
                <a:solidFill>
                  <a:schemeClr val="tx1"/>
                </a:solidFill>
              </a:rPr>
              <a:t> </a:t>
            </a:r>
            <a:r>
              <a:rPr lang="cs-CZ" sz="2600" dirty="0" smtClean="0">
                <a:solidFill>
                  <a:schemeClr val="tx1"/>
                </a:solidFill>
              </a:rPr>
              <a:t>medvěd, ježek, veverka</a:t>
            </a:r>
          </a:p>
          <a:p>
            <a:pPr>
              <a:buFont typeface="Wingdings" pitchFamily="2" charset="2"/>
              <a:buChar char="§"/>
            </a:pPr>
            <a:endParaRPr lang="cs-CZ" sz="26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600" dirty="0" smtClean="0">
                <a:solidFill>
                  <a:schemeClr val="tx1"/>
                </a:solidFill>
              </a:rPr>
              <a:t>Chodí ke krmelci: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Srnka, jelen, zajíc</a:t>
            </a:r>
          </a:p>
          <a:p>
            <a:pPr>
              <a:buFont typeface="Wingdings" pitchFamily="2" charset="2"/>
              <a:buChar char="§"/>
            </a:pPr>
            <a:endParaRPr lang="cs-CZ" sz="26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600" dirty="0" smtClean="0">
                <a:solidFill>
                  <a:schemeClr val="tx1"/>
                </a:solidFill>
              </a:rPr>
              <a:t>Ke krmítku létají: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600" dirty="0" smtClean="0">
                <a:solidFill>
                  <a:schemeClr val="tx1"/>
                </a:solidFill>
              </a:rPr>
              <a:t>Kos, vrabec, sýkora</a:t>
            </a:r>
          </a:p>
          <a:p>
            <a:pPr>
              <a:buFont typeface="Wingdings" pitchFamily="2" charset="2"/>
              <a:buChar char="§"/>
            </a:pPr>
            <a:endParaRPr lang="cs-CZ" sz="2000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0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cs-CZ" sz="2000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000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0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cs-CZ" sz="20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772816"/>
            <a:ext cx="3456384" cy="435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01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59832" y="620688"/>
            <a:ext cx="2264039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Vánoce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1772816"/>
            <a:ext cx="3240360" cy="3528392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§"/>
            </a:pPr>
            <a:r>
              <a:rPr lang="cs-CZ" sz="2000" dirty="0" smtClean="0">
                <a:solidFill>
                  <a:schemeClr val="tx1"/>
                </a:solidFill>
              </a:rPr>
              <a:t> vánoční stromeček</a:t>
            </a:r>
          </a:p>
          <a:p>
            <a:pPr marL="45720" indent="0">
              <a:buClrTx/>
              <a:buNone/>
            </a:pPr>
            <a:endParaRPr lang="cs-CZ" sz="2000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dárky</a:t>
            </a:r>
          </a:p>
          <a:p>
            <a:pPr marL="45720" indent="0">
              <a:buClrTx/>
              <a:buNone/>
            </a:pPr>
            <a:endParaRPr lang="cs-CZ" sz="2000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cukroví </a:t>
            </a:r>
          </a:p>
          <a:p>
            <a:pPr marL="45720" indent="0">
              <a:buClrTx/>
              <a:buNone/>
            </a:pPr>
            <a:endParaRPr lang="cs-CZ" sz="2000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§"/>
            </a:pPr>
            <a:r>
              <a:rPr lang="cs-CZ" sz="2000" dirty="0" smtClean="0">
                <a:solidFill>
                  <a:schemeClr val="tx1"/>
                </a:solidFill>
              </a:rPr>
              <a:t> koledy</a:t>
            </a:r>
          </a:p>
          <a:p>
            <a:pPr marL="45720" indent="0">
              <a:buClrTx/>
              <a:buNone/>
            </a:pPr>
            <a:endParaRPr lang="cs-CZ" sz="2000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kapr </a:t>
            </a:r>
          </a:p>
          <a:p>
            <a:pPr marL="45720" indent="0">
              <a:buClrTx/>
              <a:buNone/>
            </a:pPr>
            <a:endParaRPr lang="cs-CZ" sz="2000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rodinná setkání 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961605"/>
            <a:ext cx="3810000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1077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8266" y="908720"/>
            <a:ext cx="7128149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Jak se v zimě zabavíme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076056" y="2276872"/>
            <a:ext cx="3456384" cy="3816424"/>
          </a:xfrm>
        </p:spPr>
        <p:txBody>
          <a:bodyPr>
            <a:normAutofit fontScale="92500" lnSpcReduction="10000"/>
          </a:bodyPr>
          <a:lstStyle/>
          <a:p>
            <a:pPr>
              <a:buClrTx/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 koulování 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bruslení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hokej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klouzání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bobování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sáňkování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 lyžování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stavění sněhuláka 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 snowboarding </a:t>
            </a:r>
          </a:p>
          <a:p>
            <a:pPr marL="4572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20888"/>
            <a:ext cx="2669461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24932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620688"/>
            <a:ext cx="3128135" cy="1143000"/>
          </a:xfrm>
        </p:spPr>
        <p:txBody>
          <a:bodyPr/>
          <a:lstStyle/>
          <a:p>
            <a:pPr marL="0" indent="0">
              <a:buNone/>
            </a:pPr>
            <a:r>
              <a:rPr lang="cs-CZ" smtClean="0"/>
              <a:t>Hádej 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27584" y="2276872"/>
            <a:ext cx="4608512" cy="2016224"/>
          </a:xfrm>
        </p:spPr>
        <p:txBody>
          <a:bodyPr/>
          <a:lstStyle/>
          <a:p>
            <a:pPr marL="4572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„Malá hvězda leží na tvé dlani.</a:t>
            </a:r>
          </a:p>
          <a:p>
            <a:pPr marL="4572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Jako květ se rozvila.</a:t>
            </a:r>
          </a:p>
          <a:p>
            <a:pPr marL="4572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Zahřeješ ji – zhasne.</a:t>
            </a:r>
          </a:p>
          <a:p>
            <a:pPr marL="4572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Nevíš ani – byla nebo nebyla?“ …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11960" y="4941168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Sněhová vločka</a:t>
            </a:r>
            <a:endParaRPr lang="cs-CZ" sz="28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3518" y="1844824"/>
            <a:ext cx="2888921" cy="2661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406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908720"/>
            <a:ext cx="7200800" cy="936104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Jak si chránit zdraví 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420888"/>
            <a:ext cx="4512501" cy="3384376"/>
          </a:xfrm>
        </p:spPr>
      </p:pic>
      <p:sp>
        <p:nvSpPr>
          <p:cNvPr id="5" name="TextovéPole 4"/>
          <p:cNvSpPr txBox="1"/>
          <p:nvPr/>
        </p:nvSpPr>
        <p:spPr>
          <a:xfrm>
            <a:off x="5724128" y="2852936"/>
            <a:ext cx="30243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v</a:t>
            </a:r>
            <a:r>
              <a:rPr lang="cs-CZ" sz="2200" dirty="0" smtClean="0"/>
              <a:t>hodné oblečení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v</a:t>
            </a:r>
            <a:r>
              <a:rPr lang="cs-CZ" sz="2200" dirty="0" smtClean="0"/>
              <a:t>hodná obuv</a:t>
            </a:r>
          </a:p>
          <a:p>
            <a:endParaRPr lang="cs-CZ" sz="22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200" dirty="0"/>
              <a:t>p</a:t>
            </a:r>
            <a:r>
              <a:rPr lang="cs-CZ" sz="2200" dirty="0" smtClean="0"/>
              <a:t>ři sportování chrániče a helma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xmlns="" val="103959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620688"/>
            <a:ext cx="5112568" cy="1008112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1916832"/>
            <a:ext cx="7920880" cy="367240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cs-CZ" sz="2000" b="1" dirty="0"/>
              <a:t>OKNO 3</a:t>
            </a:r>
            <a:r>
              <a:rPr lang="cs-CZ" sz="2000" b="1" dirty="0" smtClean="0"/>
              <a:t>.,4. </a:t>
            </a:r>
            <a:r>
              <a:rPr lang="cs-CZ" sz="1600" dirty="0" smtClean="0"/>
              <a:t>vlastní galerie autora</a:t>
            </a:r>
            <a:endParaRPr lang="cs-CZ" sz="1600" dirty="0"/>
          </a:p>
          <a:p>
            <a:pPr>
              <a:buFont typeface="Wingdings" pitchFamily="2" charset="2"/>
              <a:buNone/>
            </a:pPr>
            <a:r>
              <a:rPr lang="cs-CZ" sz="2000" b="1" dirty="0"/>
              <a:t>OKNO </a:t>
            </a:r>
            <a:r>
              <a:rPr lang="cs-CZ" sz="2000" b="1" dirty="0" smtClean="0"/>
              <a:t>5</a:t>
            </a:r>
            <a:r>
              <a:rPr lang="cs-CZ" sz="2000" b="1" dirty="0"/>
              <a:t>. </a:t>
            </a:r>
            <a:r>
              <a:rPr lang="cs-CZ" sz="1600" dirty="0" smtClean="0"/>
              <a:t>fotografie :</a:t>
            </a:r>
            <a:r>
              <a:rPr lang="en-US" sz="1600" dirty="0" smtClean="0"/>
              <a:t>[</a:t>
            </a:r>
            <a:r>
              <a:rPr lang="cs-CZ" sz="1600" dirty="0" smtClean="0"/>
              <a:t>cit.2011-10-26</a:t>
            </a:r>
            <a:r>
              <a:rPr lang="en-US" sz="1600" dirty="0" smtClean="0"/>
              <a:t>]</a:t>
            </a:r>
            <a:r>
              <a:rPr lang="cs-CZ" sz="1600" dirty="0" smtClean="0"/>
              <a:t> </a:t>
            </a:r>
            <a:r>
              <a:rPr lang="cs-CZ" sz="1600" u="sng" dirty="0">
                <a:hlinkClick r:id="rId2"/>
              </a:rPr>
              <a:t>http://</a:t>
            </a:r>
            <a:r>
              <a:rPr lang="cs-CZ" sz="1600" u="sng" dirty="0" smtClean="0">
                <a:hlinkClick r:id="rId2"/>
              </a:rPr>
              <a:t>www.ms-snezne.wbs.cz/Krmna-zarizeni.html</a:t>
            </a:r>
            <a:r>
              <a:rPr lang="cs-CZ" sz="1600" dirty="0"/>
              <a:t>;</a:t>
            </a:r>
            <a:r>
              <a:rPr lang="cs-CZ" sz="1600" dirty="0" smtClean="0"/>
              <a:t> text: Hádanky v prvouce (vydal JV PRINT 2001)</a:t>
            </a:r>
          </a:p>
          <a:p>
            <a:pPr>
              <a:buNone/>
            </a:pPr>
            <a:r>
              <a:rPr lang="cs-CZ" sz="2000" b="1" dirty="0" smtClean="0"/>
              <a:t>OKNO </a:t>
            </a:r>
            <a:r>
              <a:rPr lang="cs-CZ" sz="2000" b="1" dirty="0"/>
              <a:t>6. </a:t>
            </a:r>
            <a:r>
              <a:rPr lang="cs-CZ" sz="1600" dirty="0" smtClean="0"/>
              <a:t>fotografie: </a:t>
            </a:r>
            <a:r>
              <a:rPr lang="en-US" sz="1600" dirty="0" smtClean="0"/>
              <a:t>[</a:t>
            </a:r>
            <a:r>
              <a:rPr lang="cs-CZ" sz="1600" dirty="0"/>
              <a:t>cit.2011-10-28</a:t>
            </a:r>
            <a:r>
              <a:rPr lang="en-US" sz="1600" dirty="0" smtClean="0"/>
              <a:t>]</a:t>
            </a:r>
            <a:r>
              <a:rPr lang="cs-CZ" sz="1600" dirty="0" smtClean="0"/>
              <a:t> </a:t>
            </a: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://mafia2.hrynapc.net/index.php?novinka=62</a:t>
            </a:r>
            <a:r>
              <a:rPr lang="cs-CZ" sz="1600" dirty="0"/>
              <a:t> </a:t>
            </a:r>
          </a:p>
          <a:p>
            <a:pPr>
              <a:buFont typeface="Wingdings" pitchFamily="2" charset="2"/>
              <a:buNone/>
            </a:pPr>
            <a:r>
              <a:rPr lang="cs-CZ" sz="2000" b="1" dirty="0" smtClean="0"/>
              <a:t>OKNO 7. </a:t>
            </a:r>
            <a:r>
              <a:rPr lang="cs-CZ" sz="1600" dirty="0" smtClean="0"/>
              <a:t>fotografie: </a:t>
            </a:r>
            <a:r>
              <a:rPr lang="en-US" sz="1600" dirty="0" smtClean="0"/>
              <a:t>[</a:t>
            </a:r>
            <a:r>
              <a:rPr lang="cs-CZ" sz="1600" dirty="0" smtClean="0"/>
              <a:t>cit.2011-10-26</a:t>
            </a:r>
            <a:r>
              <a:rPr lang="en-US" sz="1600" dirty="0" smtClean="0"/>
              <a:t>]</a:t>
            </a:r>
            <a:r>
              <a:rPr lang="cs-CZ" sz="1600" dirty="0" smtClean="0"/>
              <a:t> </a:t>
            </a:r>
            <a:r>
              <a:rPr lang="cs-CZ" sz="1600" u="sng" dirty="0">
                <a:hlinkClick r:id="rId4"/>
              </a:rPr>
              <a:t>http://www.radiohana.cz/clanek-1251/Sjezdovky_-Co-na-nich-%28ne%29delat_.html</a:t>
            </a:r>
            <a:r>
              <a:rPr lang="cs-CZ" sz="1600" dirty="0"/>
              <a:t> </a:t>
            </a:r>
            <a:endParaRPr lang="cs-CZ" sz="1600" dirty="0" smtClean="0"/>
          </a:p>
          <a:p>
            <a:pPr>
              <a:buFont typeface="Wingdings" pitchFamily="2" charset="2"/>
              <a:buNone/>
            </a:pPr>
            <a:r>
              <a:rPr lang="cs-CZ" sz="2000" b="1" dirty="0" smtClean="0"/>
              <a:t>OKNO </a:t>
            </a:r>
            <a:r>
              <a:rPr lang="cs-CZ" sz="2000" b="1" dirty="0"/>
              <a:t>8</a:t>
            </a:r>
            <a:r>
              <a:rPr lang="cs-CZ" sz="2000" b="1" dirty="0" smtClean="0"/>
              <a:t>. </a:t>
            </a:r>
            <a:r>
              <a:rPr lang="cs-CZ" sz="1600" dirty="0" smtClean="0"/>
              <a:t>fotografie: </a:t>
            </a:r>
            <a:r>
              <a:rPr lang="en-US" sz="1600" dirty="0" smtClean="0"/>
              <a:t>[</a:t>
            </a:r>
            <a:r>
              <a:rPr lang="cs-CZ" sz="1600" dirty="0" smtClean="0"/>
              <a:t>cit.2011-10-26</a:t>
            </a:r>
            <a:r>
              <a:rPr lang="en-US" sz="1600" dirty="0" smtClean="0"/>
              <a:t>]</a:t>
            </a:r>
            <a:r>
              <a:rPr lang="cs-CZ" sz="1600" dirty="0" smtClean="0"/>
              <a:t> </a:t>
            </a:r>
            <a:r>
              <a:rPr lang="cs-CZ" sz="1600" u="sng" dirty="0">
                <a:hlinkClick r:id="rId5"/>
              </a:rPr>
              <a:t>http://</a:t>
            </a:r>
            <a:r>
              <a:rPr lang="cs-CZ" sz="1600" u="sng" dirty="0" smtClean="0">
                <a:hlinkClick r:id="rId5"/>
              </a:rPr>
              <a:t>julci-sims.blog.cz/1011/</a:t>
            </a:r>
            <a:r>
              <a:rPr lang="cs-CZ" sz="1600" u="sng" dirty="0" err="1" smtClean="0">
                <a:hlinkClick r:id="rId5"/>
              </a:rPr>
              <a:t>cekani</a:t>
            </a:r>
            <a:r>
              <a:rPr lang="cs-CZ" sz="1600" u="sng" dirty="0" smtClean="0">
                <a:hlinkClick r:id="rId5"/>
              </a:rPr>
              <a:t>-na-</a:t>
            </a:r>
            <a:r>
              <a:rPr lang="cs-CZ" sz="1600" u="sng" dirty="0" err="1" smtClean="0">
                <a:hlinkClick r:id="rId5"/>
              </a:rPr>
              <a:t>prvni</a:t>
            </a:r>
            <a:r>
              <a:rPr lang="cs-CZ" sz="1600" u="sng" dirty="0" smtClean="0">
                <a:hlinkClick r:id="rId5"/>
              </a:rPr>
              <a:t>-</a:t>
            </a:r>
            <a:r>
              <a:rPr lang="cs-CZ" sz="1600" u="sng" dirty="0" err="1" smtClean="0">
                <a:hlinkClick r:id="rId5"/>
              </a:rPr>
              <a:t>snehovou-vlocku</a:t>
            </a:r>
            <a:r>
              <a:rPr lang="cs-CZ" sz="1600" dirty="0" smtClean="0"/>
              <a:t>; text: Hádanky v prvouce (vydal JV PRINT 2001)</a:t>
            </a:r>
          </a:p>
          <a:p>
            <a:pPr>
              <a:buFont typeface="Wingdings" pitchFamily="2" charset="2"/>
              <a:buNone/>
            </a:pPr>
            <a:r>
              <a:rPr lang="cs-CZ" sz="2000" b="1" dirty="0" smtClean="0"/>
              <a:t>OKNO 9. </a:t>
            </a:r>
            <a:r>
              <a:rPr lang="cs-CZ" sz="1600" dirty="0" smtClean="0"/>
              <a:t>vlastní galerie autora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33096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103</TotalTime>
  <Words>247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Název školy:  SPECIÁLNÍ ZÁKLADNÍ ŠKOLA A MATEŘSKÁ ŠKOLA VARNSDORF  Autor: Jana Bejstová, 2011-10-30 Název: VY_12_INOVACE_16_PŘÍRODOVĚDA Téma: Roční období - zima Číslo projektu: CZ.1.07/1.4.00/21.0640   Anotace: Materiál je určen pro 4. třídu, slouží k zopakování a prohloubení znalostí o ročním období a  praktickému využití čtenářských dovedností v přírodovědě.  </vt:lpstr>
      <vt:lpstr>Roční období </vt:lpstr>
      <vt:lpstr>Jak se mění příroda ?</vt:lpstr>
      <vt:lpstr>Zvířata v zimě </vt:lpstr>
      <vt:lpstr>Správné odpovědi</vt:lpstr>
      <vt:lpstr>Vánoce </vt:lpstr>
      <vt:lpstr>Jak se v zimě zabavíme ?</vt:lpstr>
      <vt:lpstr>Hádej ? </vt:lpstr>
      <vt:lpstr>Jak si chránit zdraví ?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SPECIÁLNÍ ZÁKLADNÍ ŠKOLA A MATEŘSKÁ ŠKOLA VARNSDORF  Autor: Jana Bejstová Název: VY_12_INOVACE_16_PŘÍRODOVĚDA Téma: Roční období - zima Číslo projektu: CZ.1.07/1.4.00/21.0640   Anotace: Materiál je určen pro 4. třídu, slouží k zopakování a prohloubení znalostí o ročním období a  praktickému využití čtenářských dovedností.  </dc:title>
  <dc:creator>Asarka</dc:creator>
  <cp:lastModifiedBy>Bejstová</cp:lastModifiedBy>
  <cp:revision>38</cp:revision>
  <dcterms:created xsi:type="dcterms:W3CDTF">2011-10-23T08:36:21Z</dcterms:created>
  <dcterms:modified xsi:type="dcterms:W3CDTF">2011-11-21T18:48:27Z</dcterms:modified>
</cp:coreProperties>
</file>