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84" r:id="rId3"/>
    <p:sldId id="257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8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09.01.2014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A5_46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30. </a:t>
            </a:r>
            <a:r>
              <a:rPr lang="cs-CZ" dirty="0" smtClean="0"/>
              <a:t>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3AT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Strojírenské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proměnná, součet, rozdíl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br>
              <a:rPr lang="cs-CZ" sz="3600" b="1" dirty="0" smtClean="0">
                <a:solidFill>
                  <a:srgbClr val="002060"/>
                </a:solidFill>
              </a:rPr>
            </a:br>
            <a:r>
              <a:rPr lang="cs-CZ" sz="3600" b="1" dirty="0" smtClean="0">
                <a:solidFill>
                  <a:srgbClr val="002060"/>
                </a:solidFill>
              </a:rPr>
              <a:t>(podle vzoru)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6" name="Zástupný symbol pro obsah 5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2492896"/>
            <a:ext cx="8693564" cy="2088233"/>
          </a:xfrm>
        </p:spPr>
      </p:pic>
      <p:pic>
        <p:nvPicPr>
          <p:cNvPr id="1026" name="Picture 2" descr="C:\Users\tbenedova\Desktop\projekt\automechanici\cv1_1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4844194"/>
            <a:ext cx="8784976" cy="16811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tbenedova\Desktop\projekt\automechanici\cv1_2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16" y="4464672"/>
            <a:ext cx="8886780" cy="170063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36815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372200" y="4561964"/>
            <a:ext cx="7697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s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89463" y="5066020"/>
            <a:ext cx="9925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65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5589240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130 Kč</a:t>
            </a:r>
            <a:endParaRPr lang="de-DE" sz="2800" b="1" dirty="0"/>
          </a:p>
        </p:txBody>
      </p:sp>
      <p:pic>
        <p:nvPicPr>
          <p:cNvPr id="11" name="Zástupný symbol pro obsah 5" descr="cv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8693564" cy="2088233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1_3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4383284"/>
            <a:ext cx="8856984" cy="1710012"/>
          </a:xfrm>
        </p:spPr>
      </p:pic>
      <p:sp>
        <p:nvSpPr>
          <p:cNvPr id="8" name="TextovéPole 7"/>
          <p:cNvSpPr txBox="1"/>
          <p:nvPr/>
        </p:nvSpPr>
        <p:spPr>
          <a:xfrm>
            <a:off x="6300192" y="4509120"/>
            <a:ext cx="26837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s + 1 · v + 1 · k</a:t>
            </a:r>
            <a:endParaRPr lang="de-DE" sz="2800" b="1" dirty="0"/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568952" cy="136815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46464" y="5055567"/>
            <a:ext cx="2618024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1 · 65 + 1 · 17 + 1 · 32</a:t>
            </a:r>
            <a:endParaRPr lang="de-DE" sz="2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5570076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114 Kč</a:t>
            </a:r>
            <a:endParaRPr lang="de-DE" sz="2800" b="1" dirty="0"/>
          </a:p>
        </p:txBody>
      </p:sp>
      <p:pic>
        <p:nvPicPr>
          <p:cNvPr id="10" name="Zástupný symbol pro obsah 5" descr="cv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8693564" cy="2088233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1_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4411684"/>
            <a:ext cx="8784976" cy="1681612"/>
          </a:xfrm>
        </p:spPr>
      </p:pic>
      <p:sp>
        <p:nvSpPr>
          <p:cNvPr id="8" name="TextovéPole 7"/>
          <p:cNvSpPr txBox="1"/>
          <p:nvPr/>
        </p:nvSpPr>
        <p:spPr>
          <a:xfrm>
            <a:off x="6372200" y="4509120"/>
            <a:ext cx="17972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h + 1 · š</a:t>
            </a:r>
            <a:endParaRPr lang="de-DE" sz="2800" b="1" dirty="0"/>
          </a:p>
        </p:txBody>
      </p:sp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136815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72200" y="5013176"/>
            <a:ext cx="2590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2 300 + 1 · 26</a:t>
            </a:r>
            <a:endParaRPr lang="de-DE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72200" y="5570076"/>
            <a:ext cx="1419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2 326 Kč</a:t>
            </a:r>
            <a:endParaRPr lang="de-DE" sz="2800" b="1" dirty="0"/>
          </a:p>
        </p:txBody>
      </p:sp>
      <p:pic>
        <p:nvPicPr>
          <p:cNvPr id="10" name="Zástupný symbol pro obsah 5" descr="cv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8693564" cy="2088233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1_5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4397186"/>
            <a:ext cx="8784976" cy="1696110"/>
          </a:xfrm>
        </p:spPr>
      </p:pic>
      <p:sp>
        <p:nvSpPr>
          <p:cNvPr id="8" name="TextovéPole 7"/>
          <p:cNvSpPr txBox="1"/>
          <p:nvPr/>
        </p:nvSpPr>
        <p:spPr>
          <a:xfrm>
            <a:off x="6372200" y="4489956"/>
            <a:ext cx="185659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v + 2 · h 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323528" y="116632"/>
            <a:ext cx="8568952" cy="1417638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72200" y="4994012"/>
            <a:ext cx="2590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 · 15 + 2 · </a:t>
            </a:r>
            <a:r>
              <a:rPr lang="cs-CZ" sz="2800" b="1" dirty="0" err="1" smtClean="0"/>
              <a:t>2</a:t>
            </a:r>
            <a:r>
              <a:rPr lang="cs-CZ" sz="2800" b="1" dirty="0" smtClean="0"/>
              <a:t> 300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72200" y="5570076"/>
            <a:ext cx="14198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4 615 Kč</a:t>
            </a:r>
            <a:endParaRPr lang="de-DE" sz="2800" b="1" dirty="0"/>
          </a:p>
        </p:txBody>
      </p:sp>
      <p:pic>
        <p:nvPicPr>
          <p:cNvPr id="10" name="Zástupný symbol pro obsah 5" descr="cv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8693564" cy="2088233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Zástupný symbol pro obsah 10" descr="cv1_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4365104"/>
            <a:ext cx="8712968" cy="1667828"/>
          </a:xfrm>
        </p:spPr>
      </p:pic>
      <p:sp>
        <p:nvSpPr>
          <p:cNvPr id="8" name="TextovéPole 7"/>
          <p:cNvSpPr txBox="1"/>
          <p:nvPr/>
        </p:nvSpPr>
        <p:spPr>
          <a:xfrm>
            <a:off x="6293359" y="4489956"/>
            <a:ext cx="18790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k + 2 · s </a:t>
            </a:r>
            <a:endParaRPr lang="de-DE" sz="2800" b="1" dirty="0"/>
          </a:p>
        </p:txBody>
      </p:sp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205680" y="72008"/>
            <a:ext cx="8686800" cy="1484784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Zapište výrazem s proměnnou cenu jednotlivých nákupů, dosaďte do výrazů a spočítejte cenu jednotlivých nákupů:</a:t>
            </a:r>
            <a:endParaRPr lang="de-DE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4994012"/>
            <a:ext cx="21435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32 + 2 · 65</a:t>
            </a:r>
            <a:endParaRPr lang="de-DE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300192" y="5498068"/>
            <a:ext cx="11553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194 Kč</a:t>
            </a:r>
            <a:endParaRPr lang="de-DE" sz="2800" b="1" dirty="0"/>
          </a:p>
        </p:txBody>
      </p:sp>
      <p:pic>
        <p:nvPicPr>
          <p:cNvPr id="10" name="Zástupný symbol pro obsah 5" descr="cv1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9512" y="1628800"/>
            <a:ext cx="8693564" cy="2088233"/>
          </a:xfrm>
          <a:prstGeom prst="rect">
            <a:avLst/>
          </a:prstGeom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1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7" descr="cv1.png"/>
          <p:cNvPicPr>
            <a:picLocks noChangeAspect="1"/>
          </p:cNvPicPr>
          <p:nvPr/>
        </p:nvPicPr>
        <p:blipFill>
          <a:blip r:embed="rId2" cstate="print"/>
          <a:srcRect t="25987" r="20372" b="49809"/>
          <a:stretch>
            <a:fillRect/>
          </a:stretch>
        </p:blipFill>
        <p:spPr>
          <a:xfrm>
            <a:off x="323528" y="4109778"/>
            <a:ext cx="8196105" cy="2343558"/>
          </a:xfrm>
          <a:prstGeom prst="rect">
            <a:avLst/>
          </a:prstGeom>
        </p:spPr>
      </p:pic>
      <p:pic>
        <p:nvPicPr>
          <p:cNvPr id="8" name="Zástupný symbol pro obsah 7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r="20372" b="74714"/>
          <a:stretch>
            <a:fillRect/>
          </a:stretch>
        </p:blipFill>
        <p:spPr>
          <a:xfrm>
            <a:off x="323528" y="1196752"/>
            <a:ext cx="8196105" cy="24482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7, y = 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23928" y="1124744"/>
            <a:ext cx="43204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 </a:t>
            </a:r>
            <a:r>
              <a:rPr lang="cs-CZ" sz="4400" b="1" dirty="0" smtClean="0"/>
              <a:t>(3 ∙ 7 + 2 ∙ 3) : </a:t>
            </a:r>
            <a:r>
              <a:rPr lang="cs-CZ" sz="4400" b="1" dirty="0" err="1" smtClean="0"/>
              <a:t>3</a:t>
            </a:r>
            <a:r>
              <a:rPr lang="cs-CZ" sz="4400" b="1" dirty="0" smtClean="0"/>
              <a:t>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(21 + 6) : 3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27 : 3 = 9</a:t>
            </a:r>
            <a:endParaRPr lang="de-DE" sz="4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46592" y="4077072"/>
            <a:ext cx="4285147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(3 ∙ 7 - 2 ∙ 3) : </a:t>
            </a:r>
            <a:r>
              <a:rPr lang="cs-CZ" sz="4400" b="1" dirty="0" err="1" smtClean="0"/>
              <a:t>3</a:t>
            </a:r>
            <a:r>
              <a:rPr lang="cs-CZ" sz="4400" b="1" dirty="0" smtClean="0"/>
              <a:t>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(21 - 6) : 3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15 : 3 = 5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cv1.png"/>
          <p:cNvPicPr>
            <a:picLocks noChangeAspect="1"/>
          </p:cNvPicPr>
          <p:nvPr/>
        </p:nvPicPr>
        <p:blipFill>
          <a:blip r:embed="rId2" cstate="print"/>
          <a:srcRect t="75797" r="20372"/>
          <a:stretch>
            <a:fillRect/>
          </a:stretch>
        </p:blipFill>
        <p:spPr>
          <a:xfrm>
            <a:off x="323528" y="4077072"/>
            <a:ext cx="8196105" cy="2343430"/>
          </a:xfrm>
          <a:prstGeom prst="rect">
            <a:avLst/>
          </a:prstGeom>
        </p:spPr>
      </p:pic>
      <p:pic>
        <p:nvPicPr>
          <p:cNvPr id="7" name="Zástupný symbol pro obsah 7" descr="cv1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50892" r="20372" b="24905"/>
          <a:stretch>
            <a:fillRect/>
          </a:stretch>
        </p:blipFill>
        <p:spPr>
          <a:xfrm>
            <a:off x="336335" y="1373660"/>
            <a:ext cx="8196105" cy="2343372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7, y = 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1196752"/>
            <a:ext cx="849694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				     </a:t>
            </a:r>
            <a:r>
              <a:rPr lang="cs-CZ" sz="5400" b="1" dirty="0" smtClean="0"/>
              <a:t> </a:t>
            </a:r>
            <a:r>
              <a:rPr lang="cs-CZ" sz="4400" b="1" dirty="0" smtClean="0"/>
              <a:t>4 ∙ 7 + ( 4 ∙ 3 - 6) </a:t>
            </a:r>
            <a:r>
              <a:rPr lang="cs-CZ" sz="5400" b="1" dirty="0" smtClean="0"/>
              <a:t> </a:t>
            </a:r>
            <a:br>
              <a:rPr lang="cs-CZ" sz="5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: 3 = 28 + (12 - 6) : 3 = 28 + 6 : 3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28 + 2 = 30</a:t>
            </a:r>
            <a:endParaRPr lang="de-DE" sz="44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4042226"/>
            <a:ext cx="4302781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2 ∙ 7 - (4 ∙ 3 - 8)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14 - (12 - 8)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14 - 4 = 10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tbenedova\Desktop\projekt\automechanici\cv2.png"/>
          <p:cNvPicPr>
            <a:picLocks noChangeAspect="1" noChangeArrowheads="1"/>
          </p:cNvPicPr>
          <p:nvPr/>
        </p:nvPicPr>
        <p:blipFill>
          <a:blip r:embed="rId2" cstate="print"/>
          <a:srcRect t="51826" r="18188"/>
          <a:stretch>
            <a:fillRect/>
          </a:stretch>
        </p:blipFill>
        <p:spPr bwMode="auto">
          <a:xfrm>
            <a:off x="395536" y="4149080"/>
            <a:ext cx="8254631" cy="2274326"/>
          </a:xfrm>
          <a:prstGeom prst="rect">
            <a:avLst/>
          </a:prstGeom>
          <a:noFill/>
        </p:spPr>
      </p:pic>
      <p:pic>
        <p:nvPicPr>
          <p:cNvPr id="5" name="Picture 2" descr="C:\Users\tbenedova\Desktop\projekt\automechanici\cv2.png"/>
          <p:cNvPicPr>
            <a:picLocks noChangeAspect="1" noChangeArrowheads="1"/>
          </p:cNvPicPr>
          <p:nvPr/>
        </p:nvPicPr>
        <p:blipFill>
          <a:blip r:embed="rId2" cstate="print"/>
          <a:srcRect r="18188" b="49667"/>
          <a:stretch>
            <a:fillRect/>
          </a:stretch>
        </p:blipFill>
        <p:spPr bwMode="auto">
          <a:xfrm>
            <a:off x="421825" y="1268760"/>
            <a:ext cx="8254631" cy="2376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Autofit/>
          </a:bodyPr>
          <a:lstStyle/>
          <a:p>
            <a:pPr lvl="0"/>
            <a:r>
              <a:rPr lang="cs-CZ" sz="3200" b="1" dirty="0" smtClean="0">
                <a:solidFill>
                  <a:srgbClr val="002060"/>
                </a:solidFill>
              </a:rPr>
              <a:t>Do výrazů dosaďte hodnoty x = 7, y = 3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3923867" y="1243786"/>
            <a:ext cx="4392549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(5 ∙ 7 + </a:t>
            </a:r>
            <a:r>
              <a:rPr lang="cs-CZ" sz="4400" b="1" dirty="0" err="1" smtClean="0"/>
              <a:t>7</a:t>
            </a:r>
            <a:r>
              <a:rPr lang="cs-CZ" sz="4400" b="1" dirty="0" smtClean="0"/>
              <a:t> ∙ 3) : 8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(35 + 21) : 8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56 : 8 = 7</a:t>
            </a:r>
            <a:endParaRPr lang="de-DE" sz="44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4077072"/>
            <a:ext cx="3700052" cy="24314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  (7 + 6 ∙ 3) : 5 =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(7 + 18) : 5 = </a:t>
            </a:r>
            <a:br>
              <a:rPr lang="cs-CZ" sz="4400" b="1" dirty="0" smtClean="0"/>
            </a:br>
            <a:r>
              <a:rPr lang="cs-CZ" sz="5400" b="1" dirty="0" smtClean="0"/>
              <a:t> </a:t>
            </a:r>
            <a:r>
              <a:rPr lang="cs-CZ" sz="4400" b="1" dirty="0" smtClean="0"/>
              <a:t>25 : 5 = </a:t>
            </a:r>
            <a:r>
              <a:rPr lang="cs-CZ" sz="4400" b="1" dirty="0" err="1" smtClean="0"/>
              <a:t>5</a:t>
            </a:r>
            <a:endParaRPr lang="de-DE" sz="44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benedova\Desktop\projekt\automechanici\cv3.png"/>
          <p:cNvPicPr>
            <a:picLocks noChangeAspect="1" noChangeArrowheads="1"/>
          </p:cNvPicPr>
          <p:nvPr/>
        </p:nvPicPr>
        <p:blipFill>
          <a:blip r:embed="rId2" cstate="print"/>
          <a:srcRect r="5905"/>
          <a:stretch>
            <a:fillRect/>
          </a:stretch>
        </p:blipFill>
        <p:spPr bwMode="auto">
          <a:xfrm>
            <a:off x="93617" y="2967608"/>
            <a:ext cx="8798863" cy="204556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2008"/>
            <a:ext cx="9144000" cy="1988840"/>
          </a:xfrm>
        </p:spPr>
        <p:txBody>
          <a:bodyPr>
            <a:noAutofit/>
          </a:bodyPr>
          <a:lstStyle/>
          <a:p>
            <a:r>
              <a:rPr lang="cs-CZ" sz="3400" b="1" dirty="0" smtClean="0">
                <a:solidFill>
                  <a:srgbClr val="002060"/>
                </a:solidFill>
              </a:rPr>
              <a:t>Pozemek autobazaru má rozměry 60 m a 280 m. Jakou má autobazar rozlohu? (Použijte vzorec pro výpočet obsahu obdélníku.)</a:t>
            </a:r>
            <a:endParaRPr lang="de-DE" sz="34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40237" y="3068960"/>
            <a:ext cx="9236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60 m</a:t>
            </a:r>
            <a:endParaRPr lang="de-DE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596320" y="4057908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6118251" y="3124125"/>
            <a:ext cx="227017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· b</a:t>
            </a:r>
            <a:endParaRPr lang="de-DE" sz="2800" b="1" dirty="0" smtClean="0"/>
          </a:p>
          <a:p>
            <a:r>
              <a:rPr lang="cs-CZ" sz="2800" b="1" dirty="0" smtClean="0"/>
              <a:t>S = 60 · 280</a:t>
            </a:r>
            <a:endParaRPr lang="de-DE" sz="2800" b="1" dirty="0" smtClean="0"/>
          </a:p>
          <a:p>
            <a:r>
              <a:rPr lang="cs-CZ" sz="2800" b="1" dirty="0" smtClean="0"/>
              <a:t>S = 16 800 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 smtClean="0"/>
          </a:p>
        </p:txBody>
      </p:sp>
      <p:sp>
        <p:nvSpPr>
          <p:cNvPr id="8" name="Obdélník 7"/>
          <p:cNvSpPr/>
          <p:nvPr/>
        </p:nvSpPr>
        <p:spPr>
          <a:xfrm>
            <a:off x="3607893" y="4509120"/>
            <a:ext cx="11801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16 800</a:t>
            </a:r>
            <a:endParaRPr lang="de-DE" sz="28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2601511" y="3573016"/>
            <a:ext cx="1106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280 m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Zástupný symbol pro obsah 11" descr="cv4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2680" y="3068960"/>
            <a:ext cx="8555784" cy="210603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002060"/>
                </a:solidFill>
              </a:rPr>
              <a:t>Ve společenské místnosti se bude natírat podlaha. Jakou plochu musíme natřít, má-li místnost rozměry 20 m x 15 m? (Použijte vzorec pro výpočet obsahu obdélníku.)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71800" y="3193812"/>
            <a:ext cx="12570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120 cm</a:t>
            </a:r>
            <a:endParaRPr lang="de-DE" sz="28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843808" y="4201924"/>
            <a:ext cx="1327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</a:t>
            </a:r>
            <a:r>
              <a:rPr lang="cs-CZ" sz="2800" b="1" dirty="0" err="1" smtClean="0"/>
              <a:t>a</a:t>
            </a:r>
            <a:endParaRPr lang="de-DE" sz="28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6317864" y="3268141"/>
            <a:ext cx="250260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 = a ∙ </a:t>
            </a:r>
            <a:r>
              <a:rPr lang="cs-CZ" sz="2800" b="1" dirty="0" err="1" smtClean="0"/>
              <a:t>a</a:t>
            </a:r>
            <a:endParaRPr lang="de-DE" sz="2800" b="1" dirty="0" smtClean="0"/>
          </a:p>
          <a:p>
            <a:r>
              <a:rPr lang="cs-CZ" sz="2800" b="1" dirty="0" smtClean="0"/>
              <a:t>S = 120 ∙ </a:t>
            </a:r>
            <a:r>
              <a:rPr lang="cs-CZ" sz="2800" b="1" dirty="0" err="1" smtClean="0"/>
              <a:t>120</a:t>
            </a:r>
            <a:endParaRPr lang="de-DE" sz="2800" b="1" dirty="0" smtClean="0"/>
          </a:p>
          <a:p>
            <a:r>
              <a:rPr lang="cs-CZ" sz="2800" b="1" dirty="0" smtClean="0"/>
              <a:t>S = 14 400 cm</a:t>
            </a:r>
            <a:r>
              <a:rPr lang="cs-CZ" sz="2800" b="1" baseline="30000" dirty="0" smtClean="0"/>
              <a:t>2</a:t>
            </a:r>
            <a:r>
              <a:rPr lang="cs-CZ" sz="2800" b="1" dirty="0" smtClean="0"/>
              <a:t> 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175845" y="4653136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14 400</a:t>
            </a:r>
            <a:endParaRPr lang="de-DE" sz="2800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400" dirty="0" smtClean="0"/>
              <a:t>SOLO. </a:t>
            </a:r>
            <a:r>
              <a:rPr lang="cs-CZ" sz="2400" i="1" dirty="0" err="1" smtClean="0"/>
              <a:t>Superia.cz</a:t>
            </a:r>
            <a:r>
              <a:rPr lang="cs-CZ" sz="2400" dirty="0" smtClean="0"/>
              <a:t> [online]. [cit. 28.9.2013]. Dostupný na WWW: http://</a:t>
            </a:r>
            <a:r>
              <a:rPr lang="cs-CZ" sz="2400" dirty="0" smtClean="0"/>
              <a:t>obrazky.superia.cz/nastroje/vrtaky.php</a:t>
            </a:r>
            <a:endParaRPr lang="cs-CZ" sz="2200" dirty="0" smtClean="0"/>
          </a:p>
          <a:p>
            <a:r>
              <a:rPr lang="cs-CZ" sz="2400" dirty="0" smtClean="0"/>
              <a:t>CAVSCOUT. </a:t>
            </a:r>
            <a:r>
              <a:rPr lang="cs-CZ" sz="2400" i="1" dirty="0" err="1" smtClean="0"/>
              <a:t>Superia.cz</a:t>
            </a:r>
            <a:r>
              <a:rPr lang="cs-CZ" sz="2400" dirty="0" smtClean="0"/>
              <a:t> [online]. [cit. 28.9.2013]. Dostupný na WWW: http://obrazky.superia.cz/nastroje/gumova_sterka.php </a:t>
            </a:r>
          </a:p>
          <a:p>
            <a:r>
              <a:rPr lang="cs-CZ" sz="2400" dirty="0" smtClean="0"/>
              <a:t>MICROSOFT</a:t>
            </a:r>
            <a:r>
              <a:rPr lang="cs-CZ" sz="2400" dirty="0" smtClean="0"/>
              <a:t>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28.09.2013].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</a:t>
            </a:r>
            <a:r>
              <a:rPr lang="cs-CZ" sz="2400" dirty="0" err="1" smtClean="0"/>
              <a:t>kl</a:t>
            </a:r>
            <a:r>
              <a:rPr lang="cs-CZ" sz="2400" dirty="0" smtClean="0"/>
              <a:t>%C3%AD%C4%8D&amp;ex=1#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:MC900441282| </a:t>
            </a:r>
            <a:endParaRPr lang="cs-CZ" sz="2200" dirty="0" smtClean="0"/>
          </a:p>
          <a:p>
            <a:r>
              <a:rPr lang="cs-CZ" sz="2400" dirty="0" smtClean="0"/>
              <a:t>MICROSOFT.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28.09.2013].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=hever&amp;ex=1#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:MC900371388</a:t>
            </a:r>
            <a:r>
              <a:rPr lang="cs-CZ" sz="2400" dirty="0" smtClean="0"/>
              <a:t>|</a:t>
            </a:r>
            <a:r>
              <a:rPr lang="cs-CZ" sz="2200" dirty="0" smtClean="0"/>
              <a:t>| </a:t>
            </a:r>
            <a:endParaRPr lang="cs-CZ" sz="2200" dirty="0" smtClean="0"/>
          </a:p>
          <a:p>
            <a:r>
              <a:rPr lang="cs-CZ" sz="2400" dirty="0" smtClean="0"/>
              <a:t>MICROSOFT. </a:t>
            </a:r>
            <a:r>
              <a:rPr lang="cs-CZ" sz="2400" i="1" dirty="0" smtClean="0"/>
              <a:t>OFFICE</a:t>
            </a:r>
            <a:r>
              <a:rPr lang="cs-CZ" sz="2400" dirty="0" smtClean="0"/>
              <a:t> [online]. [cit. 28.09.2013]. Dostupný na WWW: http://office.</a:t>
            </a:r>
            <a:r>
              <a:rPr lang="cs-CZ" sz="2400" dirty="0" err="1" smtClean="0"/>
              <a:t>microsoft.com</a:t>
            </a:r>
            <a:r>
              <a:rPr lang="cs-CZ" sz="2400" dirty="0" smtClean="0"/>
              <a:t>/</a:t>
            </a:r>
            <a:r>
              <a:rPr lang="cs-CZ" sz="2400" dirty="0" err="1" smtClean="0"/>
              <a:t>cs</a:t>
            </a:r>
            <a:r>
              <a:rPr lang="cs-CZ" sz="2400" dirty="0" smtClean="0"/>
              <a:t>-</a:t>
            </a:r>
            <a:r>
              <a:rPr lang="cs-CZ" sz="2400" dirty="0" err="1" smtClean="0"/>
              <a:t>cz</a:t>
            </a:r>
            <a:r>
              <a:rPr lang="cs-CZ" sz="2400" dirty="0" smtClean="0"/>
              <a:t>/</a:t>
            </a:r>
            <a:r>
              <a:rPr lang="cs-CZ" sz="2400" dirty="0" err="1" smtClean="0"/>
              <a:t>images</a:t>
            </a:r>
            <a:r>
              <a:rPr lang="cs-CZ" sz="2400" dirty="0" smtClean="0"/>
              <a:t>/</a:t>
            </a:r>
            <a:r>
              <a:rPr lang="cs-CZ" sz="2400" dirty="0" err="1" smtClean="0"/>
              <a:t>results.aspx</a:t>
            </a:r>
            <a:r>
              <a:rPr lang="cs-CZ" sz="2400" dirty="0" smtClean="0"/>
              <a:t>?</a:t>
            </a:r>
            <a:r>
              <a:rPr lang="cs-CZ" sz="2400" dirty="0" err="1" smtClean="0"/>
              <a:t>qu</a:t>
            </a:r>
            <a:r>
              <a:rPr lang="cs-CZ" sz="2400" dirty="0" smtClean="0"/>
              <a:t>=%C5%A1roubov%C3%A1k&amp;ex=1#</a:t>
            </a:r>
            <a:r>
              <a:rPr lang="cs-CZ" sz="2400" dirty="0" err="1" smtClean="0"/>
              <a:t>ai</a:t>
            </a:r>
            <a:r>
              <a:rPr lang="cs-CZ" sz="2400" dirty="0" smtClean="0"/>
              <a:t>:MC900397704|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562</Words>
  <Application>Microsoft Office PowerPoint</Application>
  <PresentationFormat>Předvádění na obrazovce (4:3)</PresentationFormat>
  <Paragraphs>93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DUM - Digitální Učební Materiál </vt:lpstr>
      <vt:lpstr>DUM - Digitální Učební Materiál</vt:lpstr>
      <vt:lpstr>Zapište výrazem s proměnnou cenu jednotlivých nákupů, dosaďte do výrazů a spočítejte cenu jednotlivých nákupů: (podle vzoru)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Zapište výrazem s proměnnou cenu jednotlivých nákupů, dosaďte do výrazů a spočítejte cenu jednotlivých nákupů:</vt:lpstr>
      <vt:lpstr>Do výrazů dosaďte hodnoty x = 7, y = 3</vt:lpstr>
      <vt:lpstr>Do výrazů dosaďte hodnoty x = 7, y = 3</vt:lpstr>
      <vt:lpstr>Do výrazů dosaďte hodnoty x = 7, y = 3</vt:lpstr>
      <vt:lpstr>Pozemek autobazaru má rozměry 60 m a 280 m. Jakou má autobazar rozlohu? (Použijte vzorec pro výpočet obsahu obdélníku.)</vt:lpstr>
      <vt:lpstr>Ve společenské místnosti se bude natírat podlaha. Jakou plochu musíme natřít, má-li místnost rozměry 20 m x 15 m? (Použijte vzorec pro výpočet obsahu obdélníku.)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50</cp:revision>
  <dcterms:created xsi:type="dcterms:W3CDTF">2013-11-07T15:21:47Z</dcterms:created>
  <dcterms:modified xsi:type="dcterms:W3CDTF">2014-01-09T21:51:01Z</dcterms:modified>
</cp:coreProperties>
</file>