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208E648-83FB-4ADE-A4F7-040353B7B0CE}" type="datetimeFigureOut">
              <a:rPr lang="cs-CZ" smtClean="0"/>
              <a:t>21.11.2011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2CA9466-BF9B-4D58-B95D-4082035A88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j-videa.cz/visaci-zamek-traktor/traktor-zetor/" TargetMode="External"/><Relationship Id="rId2" Type="http://schemas.openxmlformats.org/officeDocument/2006/relationships/hyperlink" Target="http://bdadafoto.webzdarma.cz/kytky_2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ooliberec.cz/divizna/cz/sit-skol-mrkev/vite-co-je-sit-skol-mrke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908720"/>
            <a:ext cx="8074899" cy="4464496"/>
          </a:xfrm>
        </p:spPr>
        <p:txBody>
          <a:bodyPr/>
          <a:lstStyle/>
          <a:p>
            <a:pPr marL="182880" indent="0">
              <a:buNone/>
            </a:pPr>
            <a: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Název školy: </a:t>
            </a:r>
            <a:b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SPECIÁLNÍ ZÁKLADNÍ ŠKOLA A MATEŘSKÁ ŠKOLA VARNSDORF</a:t>
            </a:r>
            <a:b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/>
            </a:r>
            <a:b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Autor: </a:t>
            </a:r>
            <a:r>
              <a:rPr lang="cs-CZ" sz="200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Jana </a:t>
            </a:r>
            <a:r>
              <a:rPr lang="cs-CZ" sz="200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Bejstová,2011-10-30</a:t>
            </a:r>
            <a: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/>
            </a:r>
            <a:b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Název: </a:t>
            </a: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VY_12_INOVACE_19_PŘÍRODOVĚDA</a:t>
            </a:r>
            <a: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/>
            </a:r>
            <a:b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Téma: Roční období - </a:t>
            </a: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jaro</a:t>
            </a:r>
            <a: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/>
            </a:r>
            <a:b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Číslo projektu: CZ.1.07/1.4.00/21.0640</a:t>
            </a:r>
            <a:b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</a:rPr>
              <a:t/>
            </a:r>
            <a:br>
              <a:rPr lang="cs-CZ" sz="2000" dirty="0">
                <a:solidFill>
                  <a:schemeClr val="tx1"/>
                </a:solidFill>
              </a:rPr>
            </a:br>
            <a:r>
              <a:rPr lang="cs-CZ" sz="2000" dirty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Anotace: Materiál je určen pro 4. třídu, slouží k zopakování a prohloubení znalostí o ročním období a  praktickému využití čtenářských </a:t>
            </a:r>
            <a:r>
              <a:rPr lang="cs-CZ" sz="2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</a:rPr>
              <a:t>dovedností v přírodovědě. 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07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908720"/>
            <a:ext cx="399223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Roční období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771800" y="2780928"/>
            <a:ext cx="3600400" cy="1440160"/>
          </a:xfrm>
        </p:spPr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r>
              <a:rPr lang="cs-CZ" sz="119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rlin Sans FB Demi" pitchFamily="34" charset="0"/>
              </a:rPr>
              <a:t>JARO</a:t>
            </a:r>
            <a:endParaRPr lang="cs-CZ" sz="119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erlin Sans FB Dem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804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Poznáš příchod jara?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1785131"/>
            <a:ext cx="3240360" cy="4222288"/>
          </a:xfrm>
        </p:spPr>
        <p:txBody>
          <a:bodyPr>
            <a:normAutofit lnSpcReduction="10000"/>
          </a:bodyPr>
          <a:lstStyle/>
          <a:p>
            <a:pPr marL="45720" indent="0">
              <a:buClrTx/>
              <a:buNone/>
            </a:pPr>
            <a:r>
              <a:rPr lang="cs-CZ" dirty="0">
                <a:solidFill>
                  <a:schemeClr val="tx1"/>
                </a:solidFill>
              </a:rPr>
              <a:t>K</a:t>
            </a:r>
            <a:r>
              <a:rPr lang="cs-CZ" dirty="0" smtClean="0">
                <a:solidFill>
                  <a:schemeClr val="tx1"/>
                </a:solidFill>
              </a:rPr>
              <a:t>větiny: </a:t>
            </a:r>
          </a:p>
          <a:p>
            <a:pPr marL="45720" indent="0">
              <a:buClrTx/>
              <a:buNone/>
            </a:pPr>
            <a:endParaRPr lang="cs-CZ" dirty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sněženka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bledule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petrklíče – prvosenka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fialka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podběl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blatouch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narcis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tulipán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772816"/>
            <a:ext cx="3096344" cy="422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9037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124744"/>
            <a:ext cx="5616624" cy="4392488"/>
          </a:xfrm>
        </p:spPr>
        <p:txBody>
          <a:bodyPr>
            <a:normAutofit fontScale="92500" lnSpcReduction="10000"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ávrat ptáků – čáp, špaček, skřivan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Z</a:t>
            </a:r>
            <a:r>
              <a:rPr lang="cs-CZ" dirty="0" smtClean="0">
                <a:solidFill>
                  <a:schemeClr val="tx1"/>
                </a:solidFill>
              </a:rPr>
              <a:t>akládání hnízd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Vysévání semen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Sázení sazenic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Jarní orba polí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Rozkvétání stromů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7" y="1916832"/>
            <a:ext cx="4890459" cy="3667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37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548680"/>
            <a:ext cx="5864439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Vyber jarní květiny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547664" y="2220946"/>
            <a:ext cx="3024336" cy="3312368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sněženka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bledule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petrklíč – prvosenka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fialka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narcis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tulipán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pivoňka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2132856"/>
            <a:ext cx="24482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200" dirty="0"/>
              <a:t>l</a:t>
            </a:r>
            <a:r>
              <a:rPr lang="cs-CZ" sz="2200" dirty="0" smtClean="0"/>
              <a:t>istopadka</a:t>
            </a:r>
          </a:p>
          <a:p>
            <a:endParaRPr lang="cs-CZ" sz="22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200" dirty="0"/>
              <a:t>a</a:t>
            </a:r>
            <a:r>
              <a:rPr lang="cs-CZ" sz="2200" dirty="0" smtClean="0"/>
              <a:t>frikán</a:t>
            </a:r>
          </a:p>
          <a:p>
            <a:endParaRPr lang="cs-CZ" sz="22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200" dirty="0"/>
              <a:t>r</a:t>
            </a:r>
            <a:r>
              <a:rPr lang="cs-CZ" sz="2200" dirty="0" smtClean="0"/>
              <a:t>ůže</a:t>
            </a:r>
          </a:p>
          <a:p>
            <a:r>
              <a:rPr lang="cs-CZ" sz="2200" dirty="0" smtClean="0"/>
              <a:t>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200" dirty="0" smtClean="0"/>
              <a:t>astra</a:t>
            </a:r>
          </a:p>
          <a:p>
            <a:endParaRPr lang="cs-CZ" sz="2200" dirty="0" smtClean="0"/>
          </a:p>
          <a:p>
            <a:pPr marL="285750" indent="-285750">
              <a:buFont typeface="Wingdings" pitchFamily="2" charset="2"/>
              <a:buChar char="§"/>
            </a:pPr>
            <a:r>
              <a:rPr lang="cs-CZ" sz="2200" dirty="0"/>
              <a:t>l</a:t>
            </a:r>
            <a:r>
              <a:rPr lang="cs-CZ" sz="2200" dirty="0" smtClean="0"/>
              <a:t>eknín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114" y="5355351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ANO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69807" y="535788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7818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59889" y="548680"/>
            <a:ext cx="5504399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Hádej, kdo jsem 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27584" y="2132856"/>
            <a:ext cx="3456384" cy="4176464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Otvírá zemi </a:t>
            </a:r>
            <a:r>
              <a:rPr lang="cs-CZ" smtClean="0">
                <a:solidFill>
                  <a:schemeClr val="tx1"/>
                </a:solidFill>
              </a:rPr>
              <a:t>jarním klíčkem </a:t>
            </a:r>
            <a:r>
              <a:rPr lang="cs-CZ" dirty="0" smtClean="0">
                <a:solidFill>
                  <a:schemeClr val="tx1"/>
                </a:solidFill>
              </a:rPr>
              <a:t>a svatý Petr je mu strýčkem … </a:t>
            </a:r>
          </a:p>
          <a:p>
            <a:pPr marL="4572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Je celá fialová,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trávě se lehko schová,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čelkám to ale nevadí, 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ůně ji stejně prozradí 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9992" y="282085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PETRKLÍČ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39911" y="5474071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FIALKA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2486442"/>
            <a:ext cx="1842079" cy="3184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550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692696"/>
            <a:ext cx="5720423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Jarní práce na poli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64088" y="2216274"/>
            <a:ext cx="3384376" cy="3528392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orání – pluh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vláčení – brány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setí – secí stroje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sázení – sázecí stroj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2216274"/>
            <a:ext cx="4386064" cy="3289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507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620688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Jarní práce na zahradě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41161" y="2348880"/>
            <a:ext cx="7704856" cy="3888432"/>
          </a:xfrm>
        </p:spPr>
        <p:txBody>
          <a:bodyPr/>
          <a:lstStyle/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setí - semena – mrkev, petržel, ředkvičky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pletí - plevel – motyka, hrábě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vysazování - sazenice, rajčata, kedlubny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ochrana proti škůdcům - postřik – mšice, housenky </a:t>
            </a:r>
          </a:p>
          <a:p>
            <a:pPr marL="365760" lvl="1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dirty="0" smtClean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348880"/>
            <a:ext cx="1524000" cy="2486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520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71800" y="692696"/>
            <a:ext cx="3344159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Velikonoce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492896"/>
            <a:ext cx="3456384" cy="2592288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 pomlázka</a:t>
            </a:r>
          </a:p>
          <a:p>
            <a:pPr>
              <a:buClrTx/>
              <a:buFont typeface="Wingdings" pitchFamily="2" charset="2"/>
              <a:buChar char="§"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koleda </a:t>
            </a:r>
          </a:p>
          <a:p>
            <a:pPr marL="45720" indent="0">
              <a:buClrTx/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>
              <a:buClrTx/>
              <a:buFont typeface="Wingdings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řehtačka 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1988840"/>
            <a:ext cx="5076056" cy="3807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873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548680"/>
            <a:ext cx="4568295" cy="114300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Použité zdroje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2060848"/>
            <a:ext cx="6912768" cy="3888432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None/>
            </a:pPr>
            <a:r>
              <a:rPr lang="cs-CZ" sz="3200" b="1" dirty="0"/>
              <a:t>OKNO 3.,4. </a:t>
            </a:r>
            <a:r>
              <a:rPr lang="cs-CZ" sz="2400" dirty="0"/>
              <a:t>vlastní galerie autora</a:t>
            </a:r>
          </a:p>
          <a:p>
            <a:pPr>
              <a:buFont typeface="Wingdings" pitchFamily="2" charset="2"/>
              <a:buNone/>
            </a:pPr>
            <a:r>
              <a:rPr lang="cs-CZ" sz="3200" b="1" dirty="0"/>
              <a:t>OKNO 5. </a:t>
            </a:r>
            <a:r>
              <a:rPr lang="cs-CZ" sz="2400" dirty="0"/>
              <a:t>Hádanky v prvouce (vydal JV PRINT 2001)</a:t>
            </a:r>
          </a:p>
          <a:p>
            <a:pPr>
              <a:buNone/>
            </a:pPr>
            <a:r>
              <a:rPr lang="cs-CZ" sz="3200" b="1" dirty="0" smtClean="0"/>
              <a:t>OKNO </a:t>
            </a:r>
            <a:r>
              <a:rPr lang="cs-CZ" sz="3200" b="1" dirty="0"/>
              <a:t>6. </a:t>
            </a:r>
            <a:r>
              <a:rPr lang="cs-CZ" sz="2400" dirty="0"/>
              <a:t>fotografie: </a:t>
            </a:r>
            <a:r>
              <a:rPr lang="en-US" sz="2400" dirty="0"/>
              <a:t>[</a:t>
            </a:r>
            <a:r>
              <a:rPr lang="cs-CZ" sz="2400" dirty="0"/>
              <a:t>cit.2011-10-28</a:t>
            </a:r>
            <a:r>
              <a:rPr lang="en-US" sz="2400" dirty="0"/>
              <a:t>]</a:t>
            </a:r>
            <a:r>
              <a:rPr lang="cs-CZ" sz="2400" dirty="0"/>
              <a:t> </a:t>
            </a:r>
            <a:r>
              <a:rPr lang="cs-CZ" sz="2400" u="sng" dirty="0">
                <a:hlinkClick r:id="rId2"/>
              </a:rPr>
              <a:t>http://</a:t>
            </a:r>
            <a:r>
              <a:rPr lang="cs-CZ" sz="2400" u="sng" dirty="0" smtClean="0">
                <a:hlinkClick r:id="rId2"/>
              </a:rPr>
              <a:t>bdadafoto.webzdarma.cz/kytky_2.htm</a:t>
            </a:r>
            <a:r>
              <a:rPr lang="cs-CZ" sz="2400" dirty="0" smtClean="0"/>
              <a:t>, text: Hádanky v prvouce (vydal JV PRINT 2001)</a:t>
            </a:r>
            <a:endParaRPr lang="cs-CZ" sz="2400" u="sng" dirty="0" smtClean="0"/>
          </a:p>
          <a:p>
            <a:pPr>
              <a:buNone/>
            </a:pPr>
            <a:r>
              <a:rPr lang="cs-CZ" sz="3200" b="1" dirty="0" smtClean="0"/>
              <a:t>OKNO </a:t>
            </a:r>
            <a:r>
              <a:rPr lang="cs-CZ" sz="3200" b="1" dirty="0"/>
              <a:t>7. </a:t>
            </a:r>
            <a:r>
              <a:rPr lang="cs-CZ" sz="2400" dirty="0"/>
              <a:t>fotografie: </a:t>
            </a:r>
            <a:r>
              <a:rPr lang="en-US" sz="2400" dirty="0"/>
              <a:t>[</a:t>
            </a:r>
            <a:r>
              <a:rPr lang="cs-CZ" sz="2400" dirty="0" smtClean="0"/>
              <a:t>cit.2011-10-28</a:t>
            </a:r>
            <a:r>
              <a:rPr lang="en-US" sz="2400" dirty="0" smtClean="0"/>
              <a:t>]</a:t>
            </a:r>
            <a:r>
              <a:rPr lang="cs-CZ" sz="2400" dirty="0" smtClean="0"/>
              <a:t> </a:t>
            </a:r>
            <a:r>
              <a:rPr lang="cs-CZ" sz="2400" u="sng" dirty="0">
                <a:hlinkClick r:id="rId3"/>
              </a:rPr>
              <a:t>http://www.nej-videa.cz/visaci-zamek-traktor/traktor-zetor</a:t>
            </a:r>
            <a:r>
              <a:rPr lang="cs-CZ" sz="2400" u="sng" dirty="0" smtClean="0">
                <a:hlinkClick r:id="rId3"/>
              </a:rPr>
              <a:t>/</a:t>
            </a:r>
            <a:endParaRPr lang="cs-CZ" sz="2400" u="sng" dirty="0" smtClean="0"/>
          </a:p>
          <a:p>
            <a:pPr>
              <a:buNone/>
            </a:pPr>
            <a:r>
              <a:rPr lang="cs-CZ" sz="3200" b="1" dirty="0" smtClean="0"/>
              <a:t>OKNO </a:t>
            </a:r>
            <a:r>
              <a:rPr lang="cs-CZ" sz="3200" b="1" dirty="0"/>
              <a:t>8. </a:t>
            </a:r>
            <a:r>
              <a:rPr lang="cs-CZ" sz="2400" dirty="0"/>
              <a:t>fotografie: </a:t>
            </a:r>
            <a:r>
              <a:rPr lang="en-US" sz="2400" dirty="0"/>
              <a:t>[</a:t>
            </a:r>
            <a:r>
              <a:rPr lang="cs-CZ" sz="2400" dirty="0"/>
              <a:t>cit.2011-10-26</a:t>
            </a:r>
            <a:r>
              <a:rPr lang="en-US" sz="2400" dirty="0"/>
              <a:t>]</a:t>
            </a:r>
            <a:r>
              <a:rPr lang="cs-CZ" sz="2400" dirty="0"/>
              <a:t> </a:t>
            </a:r>
            <a:r>
              <a:rPr lang="cs-CZ" sz="2800" u="sng" dirty="0">
                <a:hlinkClick r:id="rId4"/>
              </a:rPr>
              <a:t>http://www.zooliberec.cz/divizna/cz/sit-skol-mrkev/vite-co-je-sit-skol-mrkev</a:t>
            </a:r>
            <a:r>
              <a:rPr lang="cs-CZ" sz="2800" dirty="0"/>
              <a:t> </a:t>
            </a:r>
            <a:endParaRPr lang="cs-CZ" sz="2800" dirty="0" smtClean="0"/>
          </a:p>
          <a:p>
            <a:pPr>
              <a:buNone/>
            </a:pPr>
            <a:r>
              <a:rPr lang="cs-CZ" sz="3200" b="1" dirty="0" smtClean="0"/>
              <a:t>OKNO </a:t>
            </a:r>
            <a:r>
              <a:rPr lang="cs-CZ" sz="3200" b="1" dirty="0"/>
              <a:t>9. </a:t>
            </a:r>
            <a:r>
              <a:rPr lang="cs-CZ" sz="2400" dirty="0"/>
              <a:t>vlastní galerie autora</a:t>
            </a: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1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80</TotalTime>
  <Words>264</Words>
  <Application>Microsoft Office PowerPoint</Application>
  <PresentationFormat>Předvádění na obrazovce (4:3)</PresentationFormat>
  <Paragraphs>84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Název školy:  SPECIÁLNÍ ZÁKLADNÍ ŠKOLA A MATEŘSKÁ ŠKOLA VARNSDORF  Autor: Jana Bejstová,2011-10-30 Název: VY_12_INOVACE_19_PŘÍRODOVĚDA Téma: Roční období - jaro Číslo projektu: CZ.1.07/1.4.00/21.0640   Anotace: Materiál je určen pro 4. třídu, slouží k zopakování a prohloubení znalostí o ročním období a  praktickému využití čtenářských dovedností v přírodovědě. </vt:lpstr>
      <vt:lpstr>Roční období </vt:lpstr>
      <vt:lpstr>Poznáš příchod jara? </vt:lpstr>
      <vt:lpstr>Prezentace aplikace PowerPoint</vt:lpstr>
      <vt:lpstr>Vyber jarní květiny</vt:lpstr>
      <vt:lpstr>Hádej, kdo jsem ?</vt:lpstr>
      <vt:lpstr>Jarní práce na poli</vt:lpstr>
      <vt:lpstr>Jarní práce na zahradě </vt:lpstr>
      <vt:lpstr>Velikonoce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SPECIÁLNÍ ZÁKLADNÍ ŠKOLA A MATEŘSKÁ ŠKOLA VARNSDORF  Autor: Jana Bejstová Název: VY_12_INOVACE_19_PŘÍRODOVĚDA Téma: Roční období - jaro Číslo projektu: CZ.1.07/1.4.00/21.0640   Anotace: Materiál je určen pro 4. třídu, slouží k zopakování a prohloubení znalostí o ročním období a  praktickému využití čtenářských dovedností v přírodovědě. </dc:title>
  <dc:creator>Asarka</dc:creator>
  <cp:lastModifiedBy>beranova</cp:lastModifiedBy>
  <cp:revision>22</cp:revision>
  <dcterms:created xsi:type="dcterms:W3CDTF">2011-10-28T14:07:33Z</dcterms:created>
  <dcterms:modified xsi:type="dcterms:W3CDTF">2011-11-21T12:49:47Z</dcterms:modified>
</cp:coreProperties>
</file>