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5"/>
  </p:notesMasterIdLst>
  <p:sldIdLst>
    <p:sldId id="256" r:id="rId2"/>
    <p:sldId id="262" r:id="rId3"/>
    <p:sldId id="269" r:id="rId4"/>
    <p:sldId id="278" r:id="rId5"/>
    <p:sldId id="271" r:id="rId6"/>
    <p:sldId id="277" r:id="rId7"/>
    <p:sldId id="274" r:id="rId8"/>
    <p:sldId id="273" r:id="rId9"/>
    <p:sldId id="280" r:id="rId10"/>
    <p:sldId id="276" r:id="rId11"/>
    <p:sldId id="272" r:id="rId12"/>
    <p:sldId id="279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12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3" autoAdjust="0"/>
    <p:restoredTop sz="94660"/>
  </p:normalViewPr>
  <p:slideViewPr>
    <p:cSldViewPr>
      <p:cViewPr>
        <p:scale>
          <a:sx n="110" d="100"/>
          <a:sy n="110" d="100"/>
        </p:scale>
        <p:origin x="-16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8" d="100"/>
          <a:sy n="88" d="100"/>
        </p:scale>
        <p:origin x="-3822" y="-12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ZEMĚPIS 8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     EVROPA </a:t>
          </a:r>
          <a:r>
            <a:rPr lang="cs-CZ" sz="2000" b="1" dirty="0" smtClean="0"/>
            <a:t>- </a:t>
          </a:r>
          <a:r>
            <a:rPr lang="cs-CZ" sz="2000" b="1" dirty="0" smtClean="0"/>
            <a:t>VODSTVO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</a:t>
          </a:r>
          <a:r>
            <a:rPr lang="cs-CZ" sz="2000" b="1" dirty="0" smtClean="0"/>
            <a:t>:   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ZEMĚPIS 8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     EVROPA </a:t>
          </a:r>
          <a:r>
            <a:rPr lang="cs-CZ" sz="2000" b="1" kern="1200" dirty="0" smtClean="0"/>
            <a:t>- </a:t>
          </a:r>
          <a:r>
            <a:rPr lang="cs-CZ" sz="2000" b="1" kern="1200" dirty="0" smtClean="0"/>
            <a:t>VODSTVO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</a:t>
          </a:r>
          <a:r>
            <a:rPr lang="cs-CZ" sz="2000" b="1" kern="1200" dirty="0" smtClean="0"/>
            <a:t>:   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1135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1135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8.1.2014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8.1.2014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8.1.2014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Hlavn%C3%AD_strana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711646822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vodstvem Evropy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Prezentace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práci s mapou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Zeměpis 8. ročník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764704"/>
            <a:ext cx="37398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Vodstvo  Evropy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8259" y="1556792"/>
            <a:ext cx="53703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/>
              <a:t>nejhustší</a:t>
            </a:r>
            <a:r>
              <a:rPr lang="cs-CZ" sz="2000" dirty="0"/>
              <a:t> a nejlépe vyvinutá </a:t>
            </a:r>
            <a:r>
              <a:rPr lang="cs-CZ" sz="2000" b="1" dirty="0"/>
              <a:t>říční síť </a:t>
            </a:r>
            <a:r>
              <a:rPr lang="cs-CZ" sz="2000" dirty="0"/>
              <a:t>na světě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8259" y="2048654"/>
            <a:ext cx="87511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/>
              <a:t>80</a:t>
            </a:r>
            <a:r>
              <a:rPr lang="cs-CZ" sz="2000" b="1" dirty="0" smtClean="0"/>
              <a:t>% povrchu </a:t>
            </a:r>
            <a:r>
              <a:rPr lang="cs-CZ" sz="2000" dirty="0"/>
              <a:t>je </a:t>
            </a:r>
            <a:r>
              <a:rPr lang="cs-CZ" sz="2000" dirty="0" smtClean="0"/>
              <a:t>odvodňováno </a:t>
            </a:r>
            <a:r>
              <a:rPr lang="cs-CZ" sz="2000" dirty="0"/>
              <a:t>do </a:t>
            </a:r>
            <a:r>
              <a:rPr lang="cs-CZ" sz="2000" b="1" dirty="0"/>
              <a:t>Atlantského a Severního Ledového oceánu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8259" y="2565698"/>
            <a:ext cx="88799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/>
              <a:t>20</a:t>
            </a:r>
            <a:r>
              <a:rPr lang="cs-CZ" sz="2000" b="1" dirty="0" smtClean="0"/>
              <a:t>% bezodtoká </a:t>
            </a:r>
            <a:r>
              <a:rPr lang="cs-CZ" sz="2000" dirty="0"/>
              <a:t>oblast </a:t>
            </a:r>
            <a:r>
              <a:rPr lang="cs-CZ" sz="2000" b="1" dirty="0"/>
              <a:t>Kaspického moře</a:t>
            </a:r>
            <a:r>
              <a:rPr lang="cs-CZ" sz="2000" dirty="0"/>
              <a:t>, kam ústí nejdelší evropská řeka Volha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95536" y="3316342"/>
            <a:ext cx="18533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nejdelší řeky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73169" y="3901961"/>
            <a:ext cx="6045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Volha     </a:t>
            </a:r>
            <a:r>
              <a:rPr lang="cs-CZ" dirty="0" smtClean="0"/>
              <a:t>pramen </a:t>
            </a:r>
            <a:r>
              <a:rPr lang="cs-CZ" dirty="0" err="1"/>
              <a:t>Valendajská</a:t>
            </a:r>
            <a:r>
              <a:rPr lang="cs-CZ" dirty="0"/>
              <a:t> </a:t>
            </a:r>
            <a:r>
              <a:rPr lang="cs-CZ" dirty="0" smtClean="0"/>
              <a:t>vrchovina    =&gt;     Kaspické moře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33855" y="3901331"/>
            <a:ext cx="9973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3534 km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73169" y="4293359"/>
            <a:ext cx="3999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Dunaj     </a:t>
            </a:r>
            <a:r>
              <a:rPr lang="cs-CZ" dirty="0" smtClean="0"/>
              <a:t>Český les          =&gt;     Černé moře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33855" y="4252352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2857 km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73169" y="4662691"/>
            <a:ext cx="4302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Ural        </a:t>
            </a:r>
            <a:r>
              <a:rPr lang="cs-CZ" dirty="0" err="1" smtClean="0"/>
              <a:t>Ural</a:t>
            </a:r>
            <a:r>
              <a:rPr lang="cs-CZ" dirty="0" smtClean="0"/>
              <a:t>                    =&gt;     Kaspické moře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3169" y="5024894"/>
            <a:ext cx="40055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Dněpr                                </a:t>
            </a:r>
            <a:r>
              <a:rPr lang="cs-CZ" dirty="0" smtClean="0"/>
              <a:t>=&gt;     Černé moře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433855" y="4610755"/>
            <a:ext cx="1000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2428 km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433855" y="4970909"/>
            <a:ext cx="1003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2200 km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83568" y="5407055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Don</a:t>
            </a:r>
            <a:r>
              <a:rPr lang="cs-CZ" dirty="0" smtClean="0"/>
              <a:t>                                    =&gt;     Černé </a:t>
            </a:r>
            <a:r>
              <a:rPr lang="cs-CZ" dirty="0"/>
              <a:t>moře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419716" y="5338644"/>
            <a:ext cx="982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1950</a:t>
            </a:r>
            <a:r>
              <a:rPr lang="cs-CZ" dirty="0"/>
              <a:t> km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162562" y="5778481"/>
            <a:ext cx="2577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Labe</a:t>
            </a:r>
            <a:r>
              <a:rPr lang="cs-CZ" dirty="0" smtClean="0"/>
              <a:t>    =</a:t>
            </a:r>
            <a:r>
              <a:rPr lang="en-US" dirty="0" smtClean="0"/>
              <a:t>&gt;</a:t>
            </a:r>
            <a:r>
              <a:rPr lang="cs-CZ" dirty="0" smtClean="0"/>
              <a:t>    Severní moře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419716" y="5776387"/>
            <a:ext cx="933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1154 km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35873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664" y="562029"/>
            <a:ext cx="8784976" cy="599673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043608" y="476672"/>
            <a:ext cx="26340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ŘEKY EVROPY</a:t>
            </a:r>
            <a:endParaRPr lang="cs-CZ" sz="3200" b="1" dirty="0"/>
          </a:p>
        </p:txBody>
      </p:sp>
      <p:sp>
        <p:nvSpPr>
          <p:cNvPr id="8" name="Oválný popisek 7"/>
          <p:cNvSpPr/>
          <p:nvPr/>
        </p:nvSpPr>
        <p:spPr>
          <a:xfrm>
            <a:off x="7020272" y="2439472"/>
            <a:ext cx="1800200" cy="432915"/>
          </a:xfrm>
          <a:prstGeom prst="wedgeEllipseCallout">
            <a:avLst>
              <a:gd name="adj1" fmla="val -42096"/>
              <a:gd name="adj2" fmla="val 144109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VOLHA</a:t>
            </a:r>
            <a:endParaRPr lang="cs-CZ" sz="2000" b="1" dirty="0"/>
          </a:p>
        </p:txBody>
      </p:sp>
      <p:sp>
        <p:nvSpPr>
          <p:cNvPr id="9" name="Oválný popisek 8"/>
          <p:cNvSpPr/>
          <p:nvPr/>
        </p:nvSpPr>
        <p:spPr>
          <a:xfrm>
            <a:off x="1691680" y="5013176"/>
            <a:ext cx="1728192" cy="612648"/>
          </a:xfrm>
          <a:prstGeom prst="wedgeEllipseCallout">
            <a:avLst>
              <a:gd name="adj1" fmla="val 97977"/>
              <a:gd name="adj2" fmla="val -105704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DUNAJ</a:t>
            </a:r>
            <a:endParaRPr lang="cs-CZ" sz="2000" b="1" dirty="0"/>
          </a:p>
        </p:txBody>
      </p:sp>
      <p:sp>
        <p:nvSpPr>
          <p:cNvPr id="10" name="Oválný popisek 9"/>
          <p:cNvSpPr/>
          <p:nvPr/>
        </p:nvSpPr>
        <p:spPr>
          <a:xfrm>
            <a:off x="7128284" y="5625824"/>
            <a:ext cx="1584176" cy="612648"/>
          </a:xfrm>
          <a:prstGeom prst="wedgeEllipseCallout">
            <a:avLst>
              <a:gd name="adj1" fmla="val 44217"/>
              <a:gd name="adj2" fmla="val -23348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URAL</a:t>
            </a:r>
            <a:endParaRPr lang="cs-CZ" sz="2000" b="1" dirty="0"/>
          </a:p>
        </p:txBody>
      </p:sp>
      <p:sp>
        <p:nvSpPr>
          <p:cNvPr id="11" name="Oválný popisek 10"/>
          <p:cNvSpPr/>
          <p:nvPr/>
        </p:nvSpPr>
        <p:spPr>
          <a:xfrm>
            <a:off x="5220072" y="5611732"/>
            <a:ext cx="1343000" cy="612648"/>
          </a:xfrm>
          <a:prstGeom prst="wedgeEllipseCallout">
            <a:avLst>
              <a:gd name="adj1" fmla="val 64984"/>
              <a:gd name="adj2" fmla="val -156716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DON</a:t>
            </a:r>
            <a:endParaRPr lang="cs-CZ" sz="2000" b="1" dirty="0"/>
          </a:p>
        </p:txBody>
      </p:sp>
      <p:sp>
        <p:nvSpPr>
          <p:cNvPr id="13" name="Oválný popisek 12"/>
          <p:cNvSpPr/>
          <p:nvPr/>
        </p:nvSpPr>
        <p:spPr>
          <a:xfrm>
            <a:off x="4067944" y="1916832"/>
            <a:ext cx="1634480" cy="612648"/>
          </a:xfrm>
          <a:prstGeom prst="wedgeEllipseCallout">
            <a:avLst>
              <a:gd name="adj1" fmla="val 54034"/>
              <a:gd name="adj2" fmla="val 240179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DNĚPR</a:t>
            </a:r>
            <a:endParaRPr lang="cs-CZ" sz="2000" b="1" dirty="0"/>
          </a:p>
        </p:txBody>
      </p:sp>
      <p:sp>
        <p:nvSpPr>
          <p:cNvPr id="20" name="Oválný popisek 19"/>
          <p:cNvSpPr/>
          <p:nvPr/>
        </p:nvSpPr>
        <p:spPr>
          <a:xfrm>
            <a:off x="3101598" y="1456114"/>
            <a:ext cx="1152128" cy="463313"/>
          </a:xfrm>
          <a:prstGeom prst="wedgeEllipseCallout">
            <a:avLst>
              <a:gd name="adj1" fmla="val 22157"/>
              <a:gd name="adj2" fmla="val 222856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LABE</a:t>
            </a:r>
            <a:endParaRPr lang="cs-CZ" sz="2000" b="1" dirty="0"/>
          </a:p>
        </p:txBody>
      </p:sp>
      <p:sp>
        <p:nvSpPr>
          <p:cNvPr id="21" name="Oválný popisek 20"/>
          <p:cNvSpPr/>
          <p:nvPr/>
        </p:nvSpPr>
        <p:spPr>
          <a:xfrm>
            <a:off x="220664" y="1838838"/>
            <a:ext cx="1469516" cy="411488"/>
          </a:xfrm>
          <a:prstGeom prst="wedgeEllipseCallout">
            <a:avLst>
              <a:gd name="adj1" fmla="val 97134"/>
              <a:gd name="adj2" fmla="val 217590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LOIRA</a:t>
            </a:r>
            <a:endParaRPr lang="cs-CZ" sz="2000" b="1" dirty="0"/>
          </a:p>
        </p:txBody>
      </p:sp>
      <p:sp>
        <p:nvSpPr>
          <p:cNvPr id="22" name="Oválný popisek 21"/>
          <p:cNvSpPr/>
          <p:nvPr/>
        </p:nvSpPr>
        <p:spPr>
          <a:xfrm>
            <a:off x="1641376" y="2097164"/>
            <a:ext cx="1130424" cy="306324"/>
          </a:xfrm>
          <a:prstGeom prst="wedgeEllipseCallout">
            <a:avLst>
              <a:gd name="adj1" fmla="val 103872"/>
              <a:gd name="adj2" fmla="val 143346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RÝN</a:t>
            </a:r>
            <a:endParaRPr lang="cs-CZ" sz="2000" b="1" dirty="0"/>
          </a:p>
        </p:txBody>
      </p:sp>
      <p:sp>
        <p:nvSpPr>
          <p:cNvPr id="23" name="Oválný popisek 22"/>
          <p:cNvSpPr/>
          <p:nvPr/>
        </p:nvSpPr>
        <p:spPr>
          <a:xfrm>
            <a:off x="1481334" y="4365102"/>
            <a:ext cx="914400" cy="396625"/>
          </a:xfrm>
          <a:prstGeom prst="wedgeEllipseCallout">
            <a:avLst>
              <a:gd name="adj1" fmla="val 119792"/>
              <a:gd name="adj2" fmla="val -16804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PÁD</a:t>
            </a:r>
            <a:endParaRPr lang="cs-CZ" sz="2000" b="1" dirty="0"/>
          </a:p>
        </p:txBody>
      </p:sp>
      <p:sp>
        <p:nvSpPr>
          <p:cNvPr id="24" name="Oválný popisek 23"/>
          <p:cNvSpPr/>
          <p:nvPr/>
        </p:nvSpPr>
        <p:spPr>
          <a:xfrm>
            <a:off x="323528" y="4164467"/>
            <a:ext cx="1058416" cy="396624"/>
          </a:xfrm>
          <a:prstGeom prst="wedgeEllipseCallout">
            <a:avLst>
              <a:gd name="adj1" fmla="val 75341"/>
              <a:gd name="adj2" fmla="val -183271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EBRO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890750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3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836712"/>
            <a:ext cx="39597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Odtokové režimy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0440" y="1638439"/>
            <a:ext cx="29546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u="sng" dirty="0" err="1"/>
              <a:t>Sněho</a:t>
            </a:r>
            <a:r>
              <a:rPr lang="cs-CZ" sz="2800" b="1" u="sng" dirty="0"/>
              <a:t>-dešťový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0440" y="3284984"/>
            <a:ext cx="34900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u="sng" dirty="0"/>
              <a:t>Oceánsko-</a:t>
            </a:r>
            <a:r>
              <a:rPr lang="cs-CZ" sz="2800" b="1" u="sng" dirty="0" err="1"/>
              <a:t>děšťový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0440" y="3731260"/>
            <a:ext cx="28296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u="sng" dirty="0"/>
              <a:t>Středomořský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0440" y="4599126"/>
            <a:ext cx="22926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u="sng" dirty="0"/>
              <a:t>Ledovcový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2161659"/>
            <a:ext cx="61061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řeky střední </a:t>
            </a:r>
            <a:r>
              <a:rPr lang="cs-CZ" sz="2000" dirty="0" smtClean="0"/>
              <a:t>Evropy - nejvíce </a:t>
            </a:r>
            <a:r>
              <a:rPr lang="cs-CZ" sz="2000" dirty="0"/>
              <a:t>vody </a:t>
            </a:r>
            <a:r>
              <a:rPr lang="cs-CZ" sz="2000" dirty="0" smtClean="0"/>
              <a:t>únor-březen  </a:t>
            </a:r>
            <a:r>
              <a:rPr lang="cs-CZ" sz="2000" dirty="0" err="1" smtClean="0"/>
              <a:t>př.Labe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2492896"/>
            <a:ext cx="61221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řeky východní </a:t>
            </a:r>
            <a:r>
              <a:rPr lang="cs-CZ" sz="2000" dirty="0" smtClean="0"/>
              <a:t>Evropy - nejvíce </a:t>
            </a:r>
            <a:r>
              <a:rPr lang="cs-CZ" sz="2000" dirty="0"/>
              <a:t>vody </a:t>
            </a:r>
            <a:r>
              <a:rPr lang="cs-CZ" sz="2000" dirty="0" smtClean="0"/>
              <a:t>duben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vliv </a:t>
            </a:r>
            <a:r>
              <a:rPr lang="cs-CZ" sz="2000" dirty="0"/>
              <a:t>delší zimy, </a:t>
            </a:r>
            <a:r>
              <a:rPr lang="cs-CZ" sz="2000" dirty="0" smtClean="0"/>
              <a:t>více </a:t>
            </a:r>
            <a:r>
              <a:rPr lang="cs-CZ" sz="2000" dirty="0"/>
              <a:t>přítoků</a:t>
            </a:r>
            <a:r>
              <a:rPr lang="cs-CZ" sz="2000" dirty="0" smtClean="0"/>
              <a:t>)  - </a:t>
            </a:r>
            <a:r>
              <a:rPr lang="cs-CZ" sz="2000" dirty="0" err="1" smtClean="0"/>
              <a:t>př.Volha</a:t>
            </a:r>
            <a:r>
              <a:rPr lang="cs-CZ" sz="2000" dirty="0"/>
              <a:t>, Dněpr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436096" y="3361928"/>
            <a:ext cx="11800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/>
              <a:t>př.Temže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4254480"/>
            <a:ext cx="68307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minimum vody v létě</a:t>
            </a:r>
            <a:r>
              <a:rPr lang="cs-CZ" sz="2000" dirty="0" smtClean="0"/>
              <a:t>, jinak </a:t>
            </a:r>
            <a:r>
              <a:rPr lang="cs-CZ" sz="2000" dirty="0"/>
              <a:t>průměrně celkem </a:t>
            </a:r>
            <a:r>
              <a:rPr lang="cs-CZ" sz="2000" dirty="0" smtClean="0"/>
              <a:t>dost – př. </a:t>
            </a:r>
            <a:r>
              <a:rPr lang="cs-CZ" sz="2000" dirty="0"/>
              <a:t>Tibera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5122346"/>
            <a:ext cx="80634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maximum vody v </a:t>
            </a:r>
            <a:r>
              <a:rPr lang="cs-CZ" sz="2000" dirty="0" smtClean="0"/>
              <a:t>létě, jinak </a:t>
            </a:r>
            <a:r>
              <a:rPr lang="cs-CZ" sz="2000" dirty="0"/>
              <a:t>minimum </a:t>
            </a:r>
            <a:r>
              <a:rPr lang="cs-CZ" sz="2000" dirty="0" smtClean="0"/>
              <a:t>vody - př. </a:t>
            </a:r>
            <a:r>
              <a:rPr lang="cs-CZ" sz="2000" dirty="0" err="1" smtClean="0"/>
              <a:t>Rhona</a:t>
            </a:r>
            <a:r>
              <a:rPr lang="cs-CZ" sz="2000" dirty="0"/>
              <a:t>, </a:t>
            </a:r>
            <a:r>
              <a:rPr lang="cs-CZ" sz="2000" dirty="0" smtClean="0"/>
              <a:t>In + řeky </a:t>
            </a:r>
            <a:r>
              <a:rPr lang="cs-CZ" sz="2000" dirty="0"/>
              <a:t>v Norsku</a:t>
            </a:r>
          </a:p>
        </p:txBody>
      </p:sp>
    </p:spTree>
    <p:extLst>
      <p:ext uri="{BB962C8B-B14F-4D97-AF65-F5344CB8AC3E}">
        <p14:creationId xmlns:p14="http://schemas.microsoft.com/office/powerpoint/2010/main" val="36603237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noFill/>
          <a:ln w="38100"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fld id="{BC5885FD-E9F6-4616-A947-C967941DDDC2}" type="slidenum">
              <a:rPr lang="cs-CZ" b="1" smtClean="0"/>
              <a:t>6</a:t>
            </a:fld>
            <a:endParaRPr lang="cs-CZ" b="1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506" y="450470"/>
            <a:ext cx="8640959" cy="614036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33209" y="1461045"/>
            <a:ext cx="1556836" cy="707886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MOŘE</a:t>
            </a:r>
            <a:endParaRPr lang="cs-CZ" sz="4000" b="1" dirty="0"/>
          </a:p>
        </p:txBody>
      </p:sp>
      <p:sp>
        <p:nvSpPr>
          <p:cNvPr id="22" name="Oválný popisek 21"/>
          <p:cNvSpPr/>
          <p:nvPr/>
        </p:nvSpPr>
        <p:spPr>
          <a:xfrm>
            <a:off x="4708519" y="1772816"/>
            <a:ext cx="1498498" cy="395594"/>
          </a:xfrm>
          <a:prstGeom prst="wedgeEllipseCallout">
            <a:avLst>
              <a:gd name="adj1" fmla="val -126349"/>
              <a:gd name="adj2" fmla="val -106633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NORSKÉ</a:t>
            </a:r>
            <a:endParaRPr lang="cs-CZ" b="1" dirty="0"/>
          </a:p>
        </p:txBody>
      </p:sp>
      <p:sp>
        <p:nvSpPr>
          <p:cNvPr id="23" name="Oválný popisek 22"/>
          <p:cNvSpPr/>
          <p:nvPr/>
        </p:nvSpPr>
        <p:spPr>
          <a:xfrm>
            <a:off x="948602" y="2420308"/>
            <a:ext cx="1519064" cy="540640"/>
          </a:xfrm>
          <a:prstGeom prst="wedgeEllipseCallout">
            <a:avLst>
              <a:gd name="adj1" fmla="val 71341"/>
              <a:gd name="adj2" fmla="val 125925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SEVERNÍ</a:t>
            </a:r>
            <a:endParaRPr lang="cs-CZ" b="1" dirty="0"/>
          </a:p>
        </p:txBody>
      </p:sp>
      <p:sp>
        <p:nvSpPr>
          <p:cNvPr id="24" name="Oválný popisek 23"/>
          <p:cNvSpPr/>
          <p:nvPr/>
        </p:nvSpPr>
        <p:spPr>
          <a:xfrm>
            <a:off x="2415130" y="1898090"/>
            <a:ext cx="1616854" cy="540640"/>
          </a:xfrm>
          <a:prstGeom prst="wedgeEllipseCallout">
            <a:avLst>
              <a:gd name="adj1" fmla="val 68122"/>
              <a:gd name="adj2" fmla="val 182302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BALTSKÉ</a:t>
            </a:r>
            <a:endParaRPr lang="cs-CZ" b="1" dirty="0"/>
          </a:p>
        </p:txBody>
      </p:sp>
      <p:sp>
        <p:nvSpPr>
          <p:cNvPr id="25" name="Oválný popisek 24"/>
          <p:cNvSpPr/>
          <p:nvPr/>
        </p:nvSpPr>
        <p:spPr>
          <a:xfrm>
            <a:off x="390159" y="6093296"/>
            <a:ext cx="2430016" cy="434248"/>
          </a:xfrm>
          <a:prstGeom prst="wedgeEllipseCallout">
            <a:avLst>
              <a:gd name="adj1" fmla="val 40707"/>
              <a:gd name="adj2" fmla="val -90777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STŘEDOZEMNÍ</a:t>
            </a:r>
            <a:endParaRPr lang="cs-CZ" b="1" dirty="0"/>
          </a:p>
        </p:txBody>
      </p:sp>
      <p:sp>
        <p:nvSpPr>
          <p:cNvPr id="26" name="Oválný popisek 25"/>
          <p:cNvSpPr/>
          <p:nvPr/>
        </p:nvSpPr>
        <p:spPr>
          <a:xfrm>
            <a:off x="3584435" y="6160756"/>
            <a:ext cx="1750018" cy="414336"/>
          </a:xfrm>
          <a:prstGeom prst="wedgeEllipseCallout">
            <a:avLst>
              <a:gd name="adj1" fmla="val -23554"/>
              <a:gd name="adj2" fmla="val -257041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JADERSKÉ</a:t>
            </a:r>
            <a:endParaRPr lang="cs-CZ" b="1" dirty="0"/>
          </a:p>
        </p:txBody>
      </p:sp>
      <p:sp>
        <p:nvSpPr>
          <p:cNvPr id="27" name="Oválný popisek 26"/>
          <p:cNvSpPr/>
          <p:nvPr/>
        </p:nvSpPr>
        <p:spPr>
          <a:xfrm>
            <a:off x="7311170" y="5949280"/>
            <a:ext cx="1536182" cy="418644"/>
          </a:xfrm>
          <a:prstGeom prst="wedgeEllipseCallout">
            <a:avLst>
              <a:gd name="adj1" fmla="val -172124"/>
              <a:gd name="adj2" fmla="val -64911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EGEJSKÉ</a:t>
            </a:r>
            <a:endParaRPr lang="cs-CZ" b="1" dirty="0"/>
          </a:p>
        </p:txBody>
      </p:sp>
      <p:sp>
        <p:nvSpPr>
          <p:cNvPr id="28" name="Oválný popisek 27"/>
          <p:cNvSpPr/>
          <p:nvPr/>
        </p:nvSpPr>
        <p:spPr>
          <a:xfrm>
            <a:off x="5652120" y="3599323"/>
            <a:ext cx="1262647" cy="360620"/>
          </a:xfrm>
          <a:prstGeom prst="wedgeEllipseCallout">
            <a:avLst>
              <a:gd name="adj1" fmla="val 47060"/>
              <a:gd name="adj2" fmla="val 294933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ČERNÉ</a:t>
            </a:r>
            <a:endParaRPr lang="cs-CZ" b="1" dirty="0"/>
          </a:p>
        </p:txBody>
      </p:sp>
      <p:sp>
        <p:nvSpPr>
          <p:cNvPr id="29" name="Oválný popisek 28"/>
          <p:cNvSpPr/>
          <p:nvPr/>
        </p:nvSpPr>
        <p:spPr>
          <a:xfrm>
            <a:off x="7155672" y="2510608"/>
            <a:ext cx="1691680" cy="540640"/>
          </a:xfrm>
          <a:prstGeom prst="wedgeEllipseCallout">
            <a:avLst>
              <a:gd name="adj1" fmla="val 28715"/>
              <a:gd name="adj2" fmla="val 286249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KASPICKÉ</a:t>
            </a:r>
            <a:endParaRPr lang="cs-CZ" b="1" dirty="0"/>
          </a:p>
        </p:txBody>
      </p:sp>
      <p:sp>
        <p:nvSpPr>
          <p:cNvPr id="30" name="Oválný popisek 29"/>
          <p:cNvSpPr/>
          <p:nvPr/>
        </p:nvSpPr>
        <p:spPr>
          <a:xfrm>
            <a:off x="287568" y="618581"/>
            <a:ext cx="3744416" cy="396624"/>
          </a:xfrm>
          <a:prstGeom prst="wedgeEllipseCallout">
            <a:avLst>
              <a:gd name="adj1" fmla="val 14016"/>
              <a:gd name="adj2" fmla="val 13423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SEVERNÍ LEDOVÝ OCEÁN</a:t>
            </a:r>
            <a:endParaRPr lang="cs-CZ" b="1" dirty="0"/>
          </a:p>
        </p:txBody>
      </p:sp>
      <p:sp>
        <p:nvSpPr>
          <p:cNvPr id="31" name="Oválný popisek 30"/>
          <p:cNvSpPr/>
          <p:nvPr/>
        </p:nvSpPr>
        <p:spPr>
          <a:xfrm>
            <a:off x="326248" y="4433133"/>
            <a:ext cx="3194276" cy="353913"/>
          </a:xfrm>
          <a:prstGeom prst="wedgeEllipseCallout">
            <a:avLst>
              <a:gd name="adj1" fmla="val -33059"/>
              <a:gd name="adj2" fmla="val -204104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ATLANTSKÝ OCEÁN</a:t>
            </a:r>
            <a:endParaRPr lang="cs-CZ" b="1" dirty="0"/>
          </a:p>
        </p:txBody>
      </p:sp>
      <p:sp>
        <p:nvSpPr>
          <p:cNvPr id="32" name="Oválný popisek 31"/>
          <p:cNvSpPr/>
          <p:nvPr/>
        </p:nvSpPr>
        <p:spPr>
          <a:xfrm>
            <a:off x="6444208" y="1054176"/>
            <a:ext cx="2267744" cy="540640"/>
          </a:xfrm>
          <a:prstGeom prst="wedgeEllipseCallout">
            <a:avLst>
              <a:gd name="adj1" fmla="val -77116"/>
              <a:gd name="adj2" fmla="val -66111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BARENTSOVO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232109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774631"/>
            <a:ext cx="18261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JEZERA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150" y="1412776"/>
            <a:ext cx="1845377" cy="43088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Podle vzniku :</a:t>
            </a:r>
            <a:endParaRPr lang="cs-CZ" sz="2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145" y="1831539"/>
            <a:ext cx="72795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 smtClean="0"/>
              <a:t>smíšená </a:t>
            </a:r>
            <a:r>
              <a:rPr lang="cs-CZ" sz="1600" b="1" dirty="0"/>
              <a:t>j</a:t>
            </a:r>
            <a:r>
              <a:rPr lang="cs-CZ" sz="1600" dirty="0"/>
              <a:t>.= &gt;</a:t>
            </a:r>
            <a:r>
              <a:rPr lang="cs-CZ" sz="1600" dirty="0" smtClean="0"/>
              <a:t>vznikla </a:t>
            </a:r>
            <a:r>
              <a:rPr lang="cs-CZ" sz="1600" dirty="0"/>
              <a:t>tektonicky ale ve čtvrtohorách ovlivněny ústupem ledovce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73209" y="2162380"/>
            <a:ext cx="463620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největší </a:t>
            </a:r>
            <a:r>
              <a:rPr lang="cs-CZ" sz="1600" dirty="0" smtClean="0"/>
              <a:t>jezera - </a:t>
            </a:r>
            <a:r>
              <a:rPr lang="cs-CZ" sz="1600" b="1" dirty="0" smtClean="0"/>
              <a:t>Ladožské </a:t>
            </a:r>
            <a:r>
              <a:rPr lang="cs-CZ" sz="1600" b="1" dirty="0"/>
              <a:t>a Oněžské </a:t>
            </a:r>
            <a:r>
              <a:rPr lang="cs-CZ" sz="1600" b="1" dirty="0" smtClean="0"/>
              <a:t>jezero (Rusko)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7007" y="3128427"/>
            <a:ext cx="46265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/>
              <a:t>ledovcová j</a:t>
            </a:r>
            <a:r>
              <a:rPr lang="cs-CZ" sz="1600" b="1" dirty="0" smtClean="0"/>
              <a:t>. </a:t>
            </a:r>
            <a:r>
              <a:rPr lang="cs-CZ" sz="1600" dirty="0" smtClean="0"/>
              <a:t>(</a:t>
            </a:r>
            <a:r>
              <a:rPr lang="cs-CZ" sz="1600" dirty="0"/>
              <a:t>horský </a:t>
            </a:r>
            <a:r>
              <a:rPr lang="cs-CZ" sz="1600" dirty="0" smtClean="0"/>
              <a:t>ledovec) - karová </a:t>
            </a:r>
            <a:r>
              <a:rPr lang="cs-CZ" sz="1600" dirty="0"/>
              <a:t>a hrazená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73209" y="3466981"/>
            <a:ext cx="723948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/>
              <a:t>Bodamské j</a:t>
            </a:r>
            <a:r>
              <a:rPr lang="cs-CZ" sz="1600" dirty="0" smtClean="0"/>
              <a:t>.- hrazené ledovcové - hranice 3 států: Rakousko</a:t>
            </a:r>
            <a:r>
              <a:rPr lang="cs-CZ" sz="1600" dirty="0"/>
              <a:t>, Švýcarsko, Německo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73209" y="3805535"/>
            <a:ext cx="35621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/>
              <a:t>Ženevské j</a:t>
            </a:r>
            <a:r>
              <a:rPr lang="cs-CZ" sz="1600" b="1" dirty="0" smtClean="0"/>
              <a:t>. - </a:t>
            </a:r>
            <a:r>
              <a:rPr lang="cs-CZ" sz="1600" dirty="0" smtClean="0"/>
              <a:t>Švýcarsko</a:t>
            </a:r>
            <a:r>
              <a:rPr lang="cs-CZ" sz="1600" dirty="0"/>
              <a:t>        </a:t>
            </a:r>
            <a:r>
              <a:rPr lang="cs-CZ" sz="1600" dirty="0" smtClean="0"/>
              <a:t>ledovcové </a:t>
            </a:r>
            <a:r>
              <a:rPr lang="cs-CZ" sz="1600" dirty="0"/>
              <a:t>j.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97145" y="4144089"/>
            <a:ext cx="13083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/>
              <a:t>krasová </a:t>
            </a:r>
            <a:r>
              <a:rPr lang="cs-CZ" sz="1600" b="1" dirty="0" smtClean="0"/>
              <a:t>j.</a:t>
            </a:r>
            <a:endParaRPr lang="cs-CZ" sz="1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73244" y="4144600"/>
            <a:ext cx="22012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/>
              <a:t>Plitvická j</a:t>
            </a:r>
            <a:r>
              <a:rPr lang="cs-CZ" sz="1600" b="1" dirty="0" smtClean="0"/>
              <a:t>. - </a:t>
            </a:r>
            <a:r>
              <a:rPr lang="cs-CZ" sz="1600" dirty="0" smtClean="0"/>
              <a:t>Chorvatsko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7145" y="2535867"/>
            <a:ext cx="155363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 smtClean="0"/>
              <a:t>tektonická </a:t>
            </a:r>
            <a:r>
              <a:rPr lang="cs-CZ" sz="1600" b="1" dirty="0"/>
              <a:t>j.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925337" y="2535867"/>
            <a:ext cx="59715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err="1"/>
              <a:t>Lago</a:t>
            </a:r>
            <a:r>
              <a:rPr lang="cs-CZ" sz="1600" b="1" dirty="0"/>
              <a:t> di </a:t>
            </a:r>
            <a:r>
              <a:rPr lang="cs-CZ" sz="1600" b="1" dirty="0" smtClean="0"/>
              <a:t>Garda </a:t>
            </a:r>
            <a:r>
              <a:rPr lang="cs-CZ" sz="1600" dirty="0" smtClean="0"/>
              <a:t>- Itálie, </a:t>
            </a:r>
            <a:r>
              <a:rPr lang="cs-CZ" sz="1600" b="1" dirty="0" smtClean="0"/>
              <a:t>Balaton </a:t>
            </a:r>
            <a:r>
              <a:rPr lang="cs-CZ" sz="1600" dirty="0" smtClean="0"/>
              <a:t>- Maďarsko, </a:t>
            </a:r>
            <a:r>
              <a:rPr lang="cs-CZ" sz="1600" b="1" dirty="0" smtClean="0"/>
              <a:t>Neziderské </a:t>
            </a:r>
            <a:r>
              <a:rPr lang="cs-CZ" sz="1600" b="1" dirty="0"/>
              <a:t>j</a:t>
            </a:r>
            <a:r>
              <a:rPr lang="cs-CZ" sz="1600" b="1" dirty="0" smtClean="0"/>
              <a:t>. - </a:t>
            </a:r>
            <a:r>
              <a:rPr lang="cs-CZ" sz="1600" dirty="0" smtClean="0"/>
              <a:t>Rakousko</a:t>
            </a:r>
            <a:endParaRPr lang="cs-CZ" sz="1600" dirty="0"/>
          </a:p>
          <a:p>
            <a:r>
              <a:rPr lang="cs-CZ" sz="1600" b="1" dirty="0" smtClean="0"/>
              <a:t>j</a:t>
            </a:r>
            <a:r>
              <a:rPr lang="cs-CZ" sz="1600" b="1" dirty="0"/>
              <a:t>. </a:t>
            </a:r>
            <a:r>
              <a:rPr lang="cs-CZ" sz="1600" b="1" dirty="0" err="1" smtClean="0"/>
              <a:t>Lochnes</a:t>
            </a:r>
            <a:r>
              <a:rPr lang="cs-CZ" sz="1600" b="1" dirty="0" smtClean="0"/>
              <a:t> - </a:t>
            </a:r>
            <a:r>
              <a:rPr lang="cs-CZ" sz="1600" dirty="0" smtClean="0"/>
              <a:t>Skotsko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4115" y="4581128"/>
            <a:ext cx="3029997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/>
              <a:t>3 obrovské jezerní plošiny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73209" y="5053246"/>
            <a:ext cx="30091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u="sng" dirty="0"/>
              <a:t>Meklenburská </a:t>
            </a:r>
            <a:r>
              <a:rPr lang="cs-CZ" sz="1600" b="1" u="sng" dirty="0" err="1"/>
              <a:t>j.p</a:t>
            </a:r>
            <a:r>
              <a:rPr lang="cs-CZ" sz="1600" u="sng" dirty="0" smtClean="0"/>
              <a:t>. </a:t>
            </a:r>
            <a:r>
              <a:rPr lang="cs-CZ" sz="1600" dirty="0" smtClean="0"/>
              <a:t>- Německo</a:t>
            </a:r>
            <a:endParaRPr lang="cs-CZ" sz="1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76589" y="5343148"/>
            <a:ext cx="365677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u="sng" dirty="0" smtClean="0"/>
              <a:t>Pomořanská </a:t>
            </a:r>
            <a:r>
              <a:rPr lang="cs-CZ" sz="1600" b="1" u="sng" dirty="0" err="1"/>
              <a:t>j.p</a:t>
            </a:r>
            <a:r>
              <a:rPr lang="cs-CZ" sz="1600" b="1" dirty="0" smtClean="0"/>
              <a:t>. </a:t>
            </a:r>
            <a:r>
              <a:rPr lang="cs-CZ" sz="1600" dirty="0" smtClean="0"/>
              <a:t>– Německo + Polsko</a:t>
            </a:r>
            <a:endParaRPr lang="cs-CZ" sz="1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76589" y="5665638"/>
            <a:ext cx="25795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u="sng" dirty="0"/>
              <a:t>Finská </a:t>
            </a:r>
            <a:r>
              <a:rPr lang="cs-CZ" sz="1600" b="1" u="sng" dirty="0" err="1"/>
              <a:t>j.p</a:t>
            </a:r>
            <a:r>
              <a:rPr lang="cs-CZ" sz="1600" b="1" u="sng" dirty="0" smtClean="0"/>
              <a:t>. </a:t>
            </a:r>
            <a:r>
              <a:rPr lang="cs-CZ" sz="1600" dirty="0" smtClean="0"/>
              <a:t>- </a:t>
            </a:r>
            <a:r>
              <a:rPr lang="cs-CZ" sz="1600" b="1" dirty="0" err="1" smtClean="0"/>
              <a:t>j.Oulu</a:t>
            </a:r>
            <a:r>
              <a:rPr lang="cs-CZ" sz="1600" b="1" dirty="0" smtClean="0"/>
              <a:t> + </a:t>
            </a:r>
            <a:r>
              <a:rPr lang="cs-CZ" sz="1600" b="1" dirty="0" err="1" smtClean="0"/>
              <a:t>Inari</a:t>
            </a:r>
            <a:endParaRPr lang="cs-CZ" sz="1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61943" y="6004192"/>
            <a:ext cx="39936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+ Skandinávie - Švédská </a:t>
            </a:r>
            <a:r>
              <a:rPr lang="cs-CZ" sz="1600" dirty="0"/>
              <a:t>j</a:t>
            </a:r>
            <a:r>
              <a:rPr lang="cs-CZ" sz="1600" dirty="0" smtClean="0"/>
              <a:t>. - </a:t>
            </a:r>
            <a:r>
              <a:rPr lang="cs-CZ" sz="1600" b="1" dirty="0" err="1" smtClean="0"/>
              <a:t>Vannern</a:t>
            </a:r>
            <a:r>
              <a:rPr lang="cs-CZ" sz="1600" b="1" dirty="0"/>
              <a:t>, </a:t>
            </a:r>
            <a:r>
              <a:rPr lang="cs-CZ" sz="1600" b="1" dirty="0" err="1"/>
              <a:t>Vattern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651563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 animBg="1"/>
      <p:bldP spid="15" grpId="0"/>
      <p:bldP spid="16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515016"/>
            <a:ext cx="8640960" cy="606874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227076" y="546037"/>
            <a:ext cx="18261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JEZERA</a:t>
            </a:r>
            <a:endParaRPr lang="cs-CZ" sz="4000" b="1" dirty="0"/>
          </a:p>
        </p:txBody>
      </p:sp>
      <p:sp>
        <p:nvSpPr>
          <p:cNvPr id="5" name="Oválný popisek 4"/>
          <p:cNvSpPr/>
          <p:nvPr/>
        </p:nvSpPr>
        <p:spPr>
          <a:xfrm>
            <a:off x="6266700" y="1193779"/>
            <a:ext cx="1731639" cy="450340"/>
          </a:xfrm>
          <a:prstGeom prst="wedgeEllipseCallout">
            <a:avLst>
              <a:gd name="adj1" fmla="val -50536"/>
              <a:gd name="adj2" fmla="val 23382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Ladožské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3613423" y="2915842"/>
            <a:ext cx="1800200" cy="433208"/>
          </a:xfrm>
          <a:prstGeom prst="wedgeEllipseCallout">
            <a:avLst>
              <a:gd name="adj1" fmla="val -29828"/>
              <a:gd name="adj2" fmla="val 1944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Neziderské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1403648" y="4828698"/>
            <a:ext cx="1656184" cy="433208"/>
          </a:xfrm>
          <a:prstGeom prst="wedgeEllipseCallout">
            <a:avLst>
              <a:gd name="adj1" fmla="val 89014"/>
              <a:gd name="adj2" fmla="val -2079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Plitvická j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467544" y="4154483"/>
            <a:ext cx="2160240" cy="431468"/>
          </a:xfrm>
          <a:prstGeom prst="wedgeEllipseCallout">
            <a:avLst>
              <a:gd name="adj1" fmla="val 78375"/>
              <a:gd name="adj2" fmla="val -1361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/>
              <a:t>Lago</a:t>
            </a:r>
            <a:r>
              <a:rPr lang="cs-CZ" b="1" dirty="0"/>
              <a:t> di G</a:t>
            </a:r>
            <a:r>
              <a:rPr lang="cs-CZ" b="1" dirty="0" smtClean="0"/>
              <a:t>arda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7552878" y="1943950"/>
            <a:ext cx="1512168" cy="433208"/>
          </a:xfrm>
          <a:prstGeom prst="wedgeEllipseCallout">
            <a:avLst>
              <a:gd name="adj1" fmla="val -113427"/>
              <a:gd name="adj2" fmla="val 646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Oněžské</a:t>
            </a:r>
            <a:endParaRPr lang="cs-CZ" dirty="0"/>
          </a:p>
        </p:txBody>
      </p:sp>
      <p:sp>
        <p:nvSpPr>
          <p:cNvPr id="10" name="Oválný popisek 9"/>
          <p:cNvSpPr/>
          <p:nvPr/>
        </p:nvSpPr>
        <p:spPr>
          <a:xfrm>
            <a:off x="4860032" y="4056150"/>
            <a:ext cx="1512168" cy="430888"/>
          </a:xfrm>
          <a:prstGeom prst="wedgeEllipseCallout">
            <a:avLst>
              <a:gd name="adj1" fmla="val -105239"/>
              <a:gd name="adj2" fmla="val -303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Balaton</a:t>
            </a:r>
            <a:endParaRPr lang="cs-CZ" dirty="0"/>
          </a:p>
        </p:txBody>
      </p:sp>
      <p:sp>
        <p:nvSpPr>
          <p:cNvPr id="11" name="Oválný popisek 10"/>
          <p:cNvSpPr/>
          <p:nvPr/>
        </p:nvSpPr>
        <p:spPr>
          <a:xfrm>
            <a:off x="1655701" y="2231529"/>
            <a:ext cx="1605880" cy="468632"/>
          </a:xfrm>
          <a:prstGeom prst="wedgeEllipseCallout">
            <a:avLst>
              <a:gd name="adj1" fmla="val 25432"/>
              <a:gd name="adj2" fmla="val 22713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Ženevské</a:t>
            </a:r>
            <a:endParaRPr lang="cs-CZ" dirty="0"/>
          </a:p>
        </p:txBody>
      </p:sp>
      <p:sp>
        <p:nvSpPr>
          <p:cNvPr id="12" name="Oválný popisek 11"/>
          <p:cNvSpPr/>
          <p:nvPr/>
        </p:nvSpPr>
        <p:spPr>
          <a:xfrm>
            <a:off x="3347864" y="620688"/>
            <a:ext cx="1706488" cy="396624"/>
          </a:xfrm>
          <a:prstGeom prst="wedgeEllipseCallout">
            <a:avLst>
              <a:gd name="adj1" fmla="val -53765"/>
              <a:gd name="adj2" fmla="val 1393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j. </a:t>
            </a:r>
            <a:r>
              <a:rPr lang="cs-CZ" b="1" dirty="0" err="1"/>
              <a:t>Lochnes</a:t>
            </a:r>
            <a:endParaRPr lang="cs-CZ" dirty="0"/>
          </a:p>
        </p:txBody>
      </p:sp>
      <p:sp>
        <p:nvSpPr>
          <p:cNvPr id="13" name="Oválný popisek 12"/>
          <p:cNvSpPr/>
          <p:nvPr/>
        </p:nvSpPr>
        <p:spPr>
          <a:xfrm>
            <a:off x="3200561" y="1529934"/>
            <a:ext cx="1584176" cy="396044"/>
          </a:xfrm>
          <a:prstGeom prst="wedgeEllipseCallout">
            <a:avLst>
              <a:gd name="adj1" fmla="val 42900"/>
              <a:gd name="adj2" fmla="val 1106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/>
              <a:t>Vannern</a:t>
            </a:r>
            <a:endParaRPr lang="cs-CZ" dirty="0"/>
          </a:p>
        </p:txBody>
      </p:sp>
      <p:sp>
        <p:nvSpPr>
          <p:cNvPr id="14" name="Oválný popisek 13"/>
          <p:cNvSpPr/>
          <p:nvPr/>
        </p:nvSpPr>
        <p:spPr>
          <a:xfrm>
            <a:off x="4644008" y="1055611"/>
            <a:ext cx="1394092" cy="396624"/>
          </a:xfrm>
          <a:prstGeom prst="wedgeEllipseCallout">
            <a:avLst>
              <a:gd name="adj1" fmla="val -41330"/>
              <a:gd name="adj2" fmla="val 25462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/>
              <a:t>Vattern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70997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626785"/>
            <a:ext cx="1958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OTÁZKY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268760"/>
            <a:ext cx="60245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Vyjmenuj alespoň tři největší evropské řeky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5573" y="1960553"/>
            <a:ext cx="42915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Do kterého moře vtéká Dunaj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2618343"/>
            <a:ext cx="62969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Kam je odvodňováno největší území Evropy 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3400262"/>
            <a:ext cx="61991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 Jak se jmenují dvě největší jezera a kde leží ?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5573" y="4370071"/>
            <a:ext cx="52325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5. Jakého původu jsou Plitvická jezera 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5573" y="5229199"/>
            <a:ext cx="68675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6. Do </a:t>
            </a:r>
            <a:r>
              <a:rPr lang="cs-CZ" sz="2400" dirty="0"/>
              <a:t>slepé mapy na další straně </a:t>
            </a:r>
            <a:r>
              <a:rPr lang="cs-CZ" sz="2400" b="1" dirty="0"/>
              <a:t>doplňuj </a:t>
            </a:r>
            <a:r>
              <a:rPr lang="cs-CZ" sz="2400" b="1" dirty="0" smtClean="0"/>
              <a:t>názvy moří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5573" y="5599151"/>
            <a:ext cx="66624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7. Do </a:t>
            </a:r>
            <a:r>
              <a:rPr lang="cs-CZ" sz="2400" dirty="0"/>
              <a:t>slepé mapy na další straně </a:t>
            </a:r>
            <a:r>
              <a:rPr lang="cs-CZ" sz="2400" b="1" dirty="0"/>
              <a:t>doplňuj </a:t>
            </a:r>
            <a:r>
              <a:rPr lang="cs-CZ" sz="2400" b="1" dirty="0" smtClean="0"/>
              <a:t>názvy řek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9351" y="5948694"/>
            <a:ext cx="6901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8. Do </a:t>
            </a:r>
            <a:r>
              <a:rPr lang="cs-CZ" sz="2400" dirty="0"/>
              <a:t>slepé mapy na další straně </a:t>
            </a:r>
            <a:r>
              <a:rPr lang="cs-CZ" sz="2400" b="1" dirty="0"/>
              <a:t>doplňuj </a:t>
            </a:r>
            <a:r>
              <a:rPr lang="cs-CZ" sz="2400" b="1" dirty="0" smtClean="0"/>
              <a:t>názvy jezer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49700" y="1648925"/>
            <a:ext cx="50271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VOLHA, DUNAJ, URAL, DNĚPR, DON  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35696" y="2343363"/>
            <a:ext cx="19559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ČERNÉ MOŘE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49700" y="3039343"/>
            <a:ext cx="6333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ATLANTSKÝ OCEÁN A SEVERNÍ LEDOVÝ OCEÁN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835696" y="3903439"/>
            <a:ext cx="40765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LADOŽSKÉ, ONĚŽSKÉ, RUSKO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35083" y="4803812"/>
            <a:ext cx="18565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KRASOVÉHO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5015909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801" y="529142"/>
            <a:ext cx="8640959" cy="614036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33209" y="1461045"/>
            <a:ext cx="15568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MOŘE</a:t>
            </a:r>
            <a:endParaRPr lang="cs-CZ" sz="40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2653812" y="2780928"/>
            <a:ext cx="648072" cy="360040"/>
          </a:xfrm>
          <a:prstGeom prst="wedgeEllipseCallout">
            <a:avLst>
              <a:gd name="adj1" fmla="val -29651"/>
              <a:gd name="adj2" fmla="val 11276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</a:t>
            </a:r>
            <a:endParaRPr lang="cs-CZ" sz="2000" dirty="0"/>
          </a:p>
        </p:txBody>
      </p:sp>
      <p:sp>
        <p:nvSpPr>
          <p:cNvPr id="8" name="Oválný popisek 7"/>
          <p:cNvSpPr/>
          <p:nvPr/>
        </p:nvSpPr>
        <p:spPr>
          <a:xfrm>
            <a:off x="5066932" y="2690628"/>
            <a:ext cx="648072" cy="360040"/>
          </a:xfrm>
          <a:prstGeom prst="wedgeEllipseCallout">
            <a:avLst>
              <a:gd name="adj1" fmla="val -161928"/>
              <a:gd name="adj2" fmla="val 8101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2</a:t>
            </a:r>
            <a:endParaRPr lang="cs-CZ" sz="2000" dirty="0"/>
          </a:p>
        </p:txBody>
      </p:sp>
      <p:sp>
        <p:nvSpPr>
          <p:cNvPr id="9" name="Oválný popisek 8"/>
          <p:cNvSpPr/>
          <p:nvPr/>
        </p:nvSpPr>
        <p:spPr>
          <a:xfrm>
            <a:off x="4580281" y="1054176"/>
            <a:ext cx="648072" cy="360040"/>
          </a:xfrm>
          <a:prstGeom prst="wedgeEllipseCallout">
            <a:avLst>
              <a:gd name="adj1" fmla="val -211900"/>
              <a:gd name="adj2" fmla="val 836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3</a:t>
            </a:r>
            <a:endParaRPr lang="cs-CZ" sz="2000" dirty="0"/>
          </a:p>
        </p:txBody>
      </p:sp>
      <p:sp>
        <p:nvSpPr>
          <p:cNvPr id="10" name="Oválný popisek 9"/>
          <p:cNvSpPr/>
          <p:nvPr/>
        </p:nvSpPr>
        <p:spPr>
          <a:xfrm>
            <a:off x="6663098" y="607264"/>
            <a:ext cx="648072" cy="360040"/>
          </a:xfrm>
          <a:prstGeom prst="wedgeEllipseCallout">
            <a:avLst>
              <a:gd name="adj1" fmla="val -176626"/>
              <a:gd name="adj2" fmla="val 492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4</a:t>
            </a:r>
            <a:endParaRPr lang="cs-CZ" sz="2000" dirty="0"/>
          </a:p>
        </p:txBody>
      </p:sp>
      <p:sp>
        <p:nvSpPr>
          <p:cNvPr id="12" name="Oválný popisek 11"/>
          <p:cNvSpPr/>
          <p:nvPr/>
        </p:nvSpPr>
        <p:spPr>
          <a:xfrm>
            <a:off x="7272584" y="3423729"/>
            <a:ext cx="648072" cy="360040"/>
          </a:xfrm>
          <a:prstGeom prst="wedgeEllipseCallout">
            <a:avLst>
              <a:gd name="adj1" fmla="val 139369"/>
              <a:gd name="adj2" fmla="val 19213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5</a:t>
            </a:r>
            <a:endParaRPr lang="cs-CZ" sz="2000" dirty="0"/>
          </a:p>
        </p:txBody>
      </p:sp>
      <p:sp>
        <p:nvSpPr>
          <p:cNvPr id="13" name="Oválný popisek 12"/>
          <p:cNvSpPr/>
          <p:nvPr/>
        </p:nvSpPr>
        <p:spPr>
          <a:xfrm>
            <a:off x="5568616" y="4071089"/>
            <a:ext cx="648072" cy="360040"/>
          </a:xfrm>
          <a:prstGeom prst="wedgeEllipseCallout">
            <a:avLst>
              <a:gd name="adj1" fmla="val 148187"/>
              <a:gd name="adj2" fmla="val 1630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6</a:t>
            </a:r>
            <a:endParaRPr lang="cs-CZ" sz="2000" dirty="0"/>
          </a:p>
        </p:txBody>
      </p:sp>
      <p:sp>
        <p:nvSpPr>
          <p:cNvPr id="14" name="Oválný popisek 13"/>
          <p:cNvSpPr/>
          <p:nvPr/>
        </p:nvSpPr>
        <p:spPr>
          <a:xfrm>
            <a:off x="6357054" y="5301208"/>
            <a:ext cx="648072" cy="360040"/>
          </a:xfrm>
          <a:prstGeom prst="wedgeEllipseCallout">
            <a:avLst>
              <a:gd name="adj1" fmla="val -188384"/>
              <a:gd name="adj2" fmla="val 11276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7</a:t>
            </a:r>
            <a:endParaRPr lang="cs-CZ" sz="2000" dirty="0"/>
          </a:p>
        </p:txBody>
      </p:sp>
      <p:sp>
        <p:nvSpPr>
          <p:cNvPr id="16" name="Oválný popisek 15"/>
          <p:cNvSpPr/>
          <p:nvPr/>
        </p:nvSpPr>
        <p:spPr>
          <a:xfrm>
            <a:off x="4223112" y="4867225"/>
            <a:ext cx="648072" cy="360040"/>
          </a:xfrm>
          <a:prstGeom prst="wedgeEllipseCallout">
            <a:avLst>
              <a:gd name="adj1" fmla="val -76684"/>
              <a:gd name="adj2" fmla="val 7043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8</a:t>
            </a:r>
            <a:endParaRPr lang="cs-CZ" sz="2000" dirty="0"/>
          </a:p>
        </p:txBody>
      </p:sp>
      <p:sp>
        <p:nvSpPr>
          <p:cNvPr id="17" name="Oválný popisek 16"/>
          <p:cNvSpPr/>
          <p:nvPr/>
        </p:nvSpPr>
        <p:spPr>
          <a:xfrm>
            <a:off x="1028386" y="5467733"/>
            <a:ext cx="648072" cy="360040"/>
          </a:xfrm>
          <a:prstGeom prst="wedgeEllipseCallout">
            <a:avLst>
              <a:gd name="adj1" fmla="val 195219"/>
              <a:gd name="adj2" fmla="val 730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9</a:t>
            </a:r>
            <a:endParaRPr lang="cs-CZ" sz="2000" dirty="0"/>
          </a:p>
        </p:txBody>
      </p:sp>
      <p:sp>
        <p:nvSpPr>
          <p:cNvPr id="18" name="Oválný popisek 17"/>
          <p:cNvSpPr/>
          <p:nvPr/>
        </p:nvSpPr>
        <p:spPr>
          <a:xfrm>
            <a:off x="370714" y="3143089"/>
            <a:ext cx="648072" cy="360040"/>
          </a:xfrm>
          <a:prstGeom prst="wedgeEllipseCallout">
            <a:avLst>
              <a:gd name="adj1" fmla="val 27669"/>
              <a:gd name="adj2" fmla="val 160385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10</a:t>
            </a:r>
            <a:endParaRPr lang="cs-CZ" sz="2000" dirty="0"/>
          </a:p>
        </p:txBody>
      </p:sp>
      <p:sp>
        <p:nvSpPr>
          <p:cNvPr id="21" name="Oválný popisek 20"/>
          <p:cNvSpPr/>
          <p:nvPr/>
        </p:nvSpPr>
        <p:spPr>
          <a:xfrm>
            <a:off x="1835740" y="1236897"/>
            <a:ext cx="648072" cy="360040"/>
          </a:xfrm>
          <a:prstGeom prst="wedgeEllipseCallout">
            <a:avLst>
              <a:gd name="adj1" fmla="val 83519"/>
              <a:gd name="adj2" fmla="val -11575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11</a:t>
            </a:r>
            <a:endParaRPr lang="cs-CZ" sz="2000" dirty="0"/>
          </a:p>
        </p:txBody>
      </p:sp>
      <p:sp>
        <p:nvSpPr>
          <p:cNvPr id="22" name="Oválný popisek 21"/>
          <p:cNvSpPr/>
          <p:nvPr/>
        </p:nvSpPr>
        <p:spPr>
          <a:xfrm>
            <a:off x="4708519" y="1772816"/>
            <a:ext cx="1498498" cy="395594"/>
          </a:xfrm>
          <a:prstGeom prst="wedgeEllipseCallout">
            <a:avLst>
              <a:gd name="adj1" fmla="val -126349"/>
              <a:gd name="adj2" fmla="val -1066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NORSKÉ</a:t>
            </a:r>
            <a:endParaRPr lang="cs-CZ" dirty="0"/>
          </a:p>
        </p:txBody>
      </p:sp>
      <p:sp>
        <p:nvSpPr>
          <p:cNvPr id="23" name="Oválný popisek 22"/>
          <p:cNvSpPr/>
          <p:nvPr/>
        </p:nvSpPr>
        <p:spPr>
          <a:xfrm>
            <a:off x="948602" y="2420308"/>
            <a:ext cx="1519064" cy="540640"/>
          </a:xfrm>
          <a:prstGeom prst="wedgeEllipseCallout">
            <a:avLst>
              <a:gd name="adj1" fmla="val 71341"/>
              <a:gd name="adj2" fmla="val 1259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SEVERNÍ</a:t>
            </a:r>
            <a:endParaRPr lang="cs-CZ" dirty="0"/>
          </a:p>
        </p:txBody>
      </p:sp>
      <p:sp>
        <p:nvSpPr>
          <p:cNvPr id="24" name="Oválný popisek 23"/>
          <p:cNvSpPr/>
          <p:nvPr/>
        </p:nvSpPr>
        <p:spPr>
          <a:xfrm>
            <a:off x="2415130" y="1898090"/>
            <a:ext cx="1616854" cy="540640"/>
          </a:xfrm>
          <a:prstGeom prst="wedgeEllipseCallout">
            <a:avLst>
              <a:gd name="adj1" fmla="val 68122"/>
              <a:gd name="adj2" fmla="val 1823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BALTSKÉ</a:t>
            </a:r>
            <a:endParaRPr lang="cs-CZ" dirty="0"/>
          </a:p>
        </p:txBody>
      </p:sp>
      <p:sp>
        <p:nvSpPr>
          <p:cNvPr id="25" name="Oválný popisek 24"/>
          <p:cNvSpPr/>
          <p:nvPr/>
        </p:nvSpPr>
        <p:spPr>
          <a:xfrm>
            <a:off x="390159" y="6093296"/>
            <a:ext cx="2430016" cy="434248"/>
          </a:xfrm>
          <a:prstGeom prst="wedgeEllipseCallout">
            <a:avLst>
              <a:gd name="adj1" fmla="val 40707"/>
              <a:gd name="adj2" fmla="val -907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STŘEDOZEMNÍ</a:t>
            </a:r>
            <a:endParaRPr lang="cs-CZ" dirty="0"/>
          </a:p>
        </p:txBody>
      </p:sp>
      <p:sp>
        <p:nvSpPr>
          <p:cNvPr id="26" name="Oválný popisek 25"/>
          <p:cNvSpPr/>
          <p:nvPr/>
        </p:nvSpPr>
        <p:spPr>
          <a:xfrm>
            <a:off x="3584435" y="6160756"/>
            <a:ext cx="1750018" cy="414336"/>
          </a:xfrm>
          <a:prstGeom prst="wedgeEllipseCallout">
            <a:avLst>
              <a:gd name="adj1" fmla="val -23554"/>
              <a:gd name="adj2" fmla="val -2570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JADERSKÉ</a:t>
            </a:r>
            <a:endParaRPr lang="cs-CZ" dirty="0"/>
          </a:p>
        </p:txBody>
      </p:sp>
      <p:sp>
        <p:nvSpPr>
          <p:cNvPr id="27" name="Oválný popisek 26"/>
          <p:cNvSpPr/>
          <p:nvPr/>
        </p:nvSpPr>
        <p:spPr>
          <a:xfrm>
            <a:off x="7311170" y="5949280"/>
            <a:ext cx="1536182" cy="418644"/>
          </a:xfrm>
          <a:prstGeom prst="wedgeEllipseCallout">
            <a:avLst>
              <a:gd name="adj1" fmla="val -172124"/>
              <a:gd name="adj2" fmla="val -6491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EGEJSKÉ</a:t>
            </a:r>
            <a:endParaRPr lang="cs-CZ" dirty="0"/>
          </a:p>
        </p:txBody>
      </p:sp>
      <p:sp>
        <p:nvSpPr>
          <p:cNvPr id="28" name="Oválný popisek 27"/>
          <p:cNvSpPr/>
          <p:nvPr/>
        </p:nvSpPr>
        <p:spPr>
          <a:xfrm>
            <a:off x="5652120" y="3599323"/>
            <a:ext cx="1262647" cy="360620"/>
          </a:xfrm>
          <a:prstGeom prst="wedgeEllipseCallout">
            <a:avLst>
              <a:gd name="adj1" fmla="val 47060"/>
              <a:gd name="adj2" fmla="val 2949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ČERNÉ</a:t>
            </a:r>
            <a:endParaRPr lang="cs-CZ" dirty="0"/>
          </a:p>
        </p:txBody>
      </p:sp>
      <p:sp>
        <p:nvSpPr>
          <p:cNvPr id="29" name="Oválný popisek 28"/>
          <p:cNvSpPr/>
          <p:nvPr/>
        </p:nvSpPr>
        <p:spPr>
          <a:xfrm>
            <a:off x="7155672" y="2510608"/>
            <a:ext cx="1691680" cy="540640"/>
          </a:xfrm>
          <a:prstGeom prst="wedgeEllipseCallout">
            <a:avLst>
              <a:gd name="adj1" fmla="val 28715"/>
              <a:gd name="adj2" fmla="val 2862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KASPICKÉ</a:t>
            </a:r>
            <a:endParaRPr lang="cs-CZ" dirty="0"/>
          </a:p>
        </p:txBody>
      </p:sp>
      <p:sp>
        <p:nvSpPr>
          <p:cNvPr id="30" name="Oválný popisek 29"/>
          <p:cNvSpPr/>
          <p:nvPr/>
        </p:nvSpPr>
        <p:spPr>
          <a:xfrm>
            <a:off x="287568" y="618581"/>
            <a:ext cx="3744416" cy="396624"/>
          </a:xfrm>
          <a:prstGeom prst="wedgeEllipseCallout">
            <a:avLst>
              <a:gd name="adj1" fmla="val 14016"/>
              <a:gd name="adj2" fmla="val 13423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SEVERNÍ LEDOVÝ OCEÁN</a:t>
            </a:r>
            <a:endParaRPr lang="cs-CZ" dirty="0"/>
          </a:p>
        </p:txBody>
      </p:sp>
      <p:sp>
        <p:nvSpPr>
          <p:cNvPr id="31" name="Oválný popisek 30"/>
          <p:cNvSpPr/>
          <p:nvPr/>
        </p:nvSpPr>
        <p:spPr>
          <a:xfrm>
            <a:off x="326248" y="4433133"/>
            <a:ext cx="3194276" cy="353913"/>
          </a:xfrm>
          <a:prstGeom prst="wedgeEllipseCallout">
            <a:avLst>
              <a:gd name="adj1" fmla="val -33059"/>
              <a:gd name="adj2" fmla="val -204104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ATLANTSKÝ OCEÁN</a:t>
            </a:r>
            <a:endParaRPr lang="cs-CZ" dirty="0"/>
          </a:p>
        </p:txBody>
      </p:sp>
      <p:sp>
        <p:nvSpPr>
          <p:cNvPr id="32" name="Oválný popisek 31"/>
          <p:cNvSpPr/>
          <p:nvPr/>
        </p:nvSpPr>
        <p:spPr>
          <a:xfrm>
            <a:off x="6444208" y="1054176"/>
            <a:ext cx="2267744" cy="540640"/>
          </a:xfrm>
          <a:prstGeom prst="wedgeEllipseCallout">
            <a:avLst>
              <a:gd name="adj1" fmla="val -77116"/>
              <a:gd name="adj2" fmla="val -6611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BARENTSOVO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81821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39" y="564999"/>
            <a:ext cx="8784976" cy="599673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043608" y="476672"/>
            <a:ext cx="26340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ŘEKY EVROPY</a:t>
            </a:r>
            <a:endParaRPr lang="cs-CZ" sz="3200" b="1" dirty="0"/>
          </a:p>
        </p:txBody>
      </p:sp>
      <p:sp>
        <p:nvSpPr>
          <p:cNvPr id="8" name="Oválný popisek 7"/>
          <p:cNvSpPr/>
          <p:nvPr/>
        </p:nvSpPr>
        <p:spPr>
          <a:xfrm>
            <a:off x="7020272" y="2439472"/>
            <a:ext cx="1800200" cy="432915"/>
          </a:xfrm>
          <a:prstGeom prst="wedgeEllipseCallout">
            <a:avLst>
              <a:gd name="adj1" fmla="val -42096"/>
              <a:gd name="adj2" fmla="val 14410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VOLHA</a:t>
            </a:r>
            <a:endParaRPr lang="cs-CZ" sz="2400" dirty="0"/>
          </a:p>
        </p:txBody>
      </p:sp>
      <p:sp>
        <p:nvSpPr>
          <p:cNvPr id="9" name="Oválný popisek 8"/>
          <p:cNvSpPr/>
          <p:nvPr/>
        </p:nvSpPr>
        <p:spPr>
          <a:xfrm>
            <a:off x="1691680" y="5013176"/>
            <a:ext cx="1728192" cy="612648"/>
          </a:xfrm>
          <a:prstGeom prst="wedgeEllipseCallout">
            <a:avLst>
              <a:gd name="adj1" fmla="val 100972"/>
              <a:gd name="adj2" fmla="val -1085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DUNAJ</a:t>
            </a:r>
            <a:endParaRPr lang="cs-CZ" sz="2400" dirty="0"/>
          </a:p>
        </p:txBody>
      </p:sp>
      <p:sp>
        <p:nvSpPr>
          <p:cNvPr id="10" name="Oválný popisek 9"/>
          <p:cNvSpPr/>
          <p:nvPr/>
        </p:nvSpPr>
        <p:spPr>
          <a:xfrm>
            <a:off x="7128284" y="5625824"/>
            <a:ext cx="1584176" cy="612648"/>
          </a:xfrm>
          <a:prstGeom prst="wedgeEllipseCallout">
            <a:avLst>
              <a:gd name="adj1" fmla="val 45306"/>
              <a:gd name="adj2" fmla="val -2391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URAL</a:t>
            </a:r>
            <a:endParaRPr lang="cs-CZ" sz="2400" dirty="0"/>
          </a:p>
        </p:txBody>
      </p:sp>
      <p:sp>
        <p:nvSpPr>
          <p:cNvPr id="11" name="Oválný popisek 10"/>
          <p:cNvSpPr/>
          <p:nvPr/>
        </p:nvSpPr>
        <p:spPr>
          <a:xfrm>
            <a:off x="5220072" y="5611732"/>
            <a:ext cx="1343000" cy="612648"/>
          </a:xfrm>
          <a:prstGeom prst="wedgeEllipseCallout">
            <a:avLst>
              <a:gd name="adj1" fmla="val 64984"/>
              <a:gd name="adj2" fmla="val -1567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DON</a:t>
            </a:r>
            <a:endParaRPr lang="cs-CZ" sz="2400" dirty="0"/>
          </a:p>
        </p:txBody>
      </p:sp>
      <p:sp>
        <p:nvSpPr>
          <p:cNvPr id="13" name="Oválný popisek 12"/>
          <p:cNvSpPr/>
          <p:nvPr/>
        </p:nvSpPr>
        <p:spPr>
          <a:xfrm>
            <a:off x="4067944" y="1916832"/>
            <a:ext cx="1634480" cy="612648"/>
          </a:xfrm>
          <a:prstGeom prst="wedgeEllipseCallout">
            <a:avLst>
              <a:gd name="adj1" fmla="val 56673"/>
              <a:gd name="adj2" fmla="val 24440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DNĚPR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35696" y="53195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5" name="Oválný popisek 14"/>
          <p:cNvSpPr/>
          <p:nvPr/>
        </p:nvSpPr>
        <p:spPr>
          <a:xfrm>
            <a:off x="4427984" y="4149080"/>
            <a:ext cx="504056" cy="432047"/>
          </a:xfrm>
          <a:prstGeom prst="wedgeEllipseCallout">
            <a:avLst>
              <a:gd name="adj1" fmla="val -82720"/>
              <a:gd name="adj2" fmla="val 652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</a:t>
            </a:r>
            <a:endParaRPr lang="cs-CZ" sz="2800" dirty="0"/>
          </a:p>
        </p:txBody>
      </p:sp>
      <p:sp>
        <p:nvSpPr>
          <p:cNvPr id="16" name="Oválný popisek 15"/>
          <p:cNvSpPr/>
          <p:nvPr/>
        </p:nvSpPr>
        <p:spPr>
          <a:xfrm>
            <a:off x="6629816" y="5178229"/>
            <a:ext cx="524414" cy="512796"/>
          </a:xfrm>
          <a:prstGeom prst="wedgeEllipseCallout">
            <a:avLst>
              <a:gd name="adj1" fmla="val -26282"/>
              <a:gd name="adj2" fmla="val -916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17" name="Oválný popisek 16"/>
          <p:cNvSpPr/>
          <p:nvPr/>
        </p:nvSpPr>
        <p:spPr>
          <a:xfrm>
            <a:off x="6863655" y="3779391"/>
            <a:ext cx="529258" cy="514188"/>
          </a:xfrm>
          <a:prstGeom prst="wedgeEllipseCallout">
            <a:avLst>
              <a:gd name="adj1" fmla="val 6162"/>
              <a:gd name="adj2" fmla="val -1431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18" name="Oválný popisek 17"/>
          <p:cNvSpPr/>
          <p:nvPr/>
        </p:nvSpPr>
        <p:spPr>
          <a:xfrm>
            <a:off x="8255260" y="3679539"/>
            <a:ext cx="457200" cy="380304"/>
          </a:xfrm>
          <a:prstGeom prst="wedgeEllipseCallout">
            <a:avLst>
              <a:gd name="adj1" fmla="val 27084"/>
              <a:gd name="adj2" fmla="val 1601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19" name="Oválný popisek 18"/>
          <p:cNvSpPr/>
          <p:nvPr/>
        </p:nvSpPr>
        <p:spPr>
          <a:xfrm>
            <a:off x="6105872" y="3563367"/>
            <a:ext cx="457200" cy="432048"/>
          </a:xfrm>
          <a:prstGeom prst="wedgeEllipseCallout">
            <a:avLst>
              <a:gd name="adj1" fmla="val -116666"/>
              <a:gd name="adj2" fmla="val -168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5" name="Oválný popisek 4"/>
          <p:cNvSpPr/>
          <p:nvPr/>
        </p:nvSpPr>
        <p:spPr>
          <a:xfrm>
            <a:off x="2098576" y="3820219"/>
            <a:ext cx="457200" cy="350391"/>
          </a:xfrm>
          <a:prstGeom prst="wedgeEllipseCallout">
            <a:avLst>
              <a:gd name="adj1" fmla="val 160417"/>
              <a:gd name="adj2" fmla="val -299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8</a:t>
            </a:r>
            <a:endParaRPr lang="cs-CZ" sz="2000" dirty="0"/>
          </a:p>
        </p:txBody>
      </p:sp>
      <p:sp>
        <p:nvSpPr>
          <p:cNvPr id="6" name="Oválný popisek 5"/>
          <p:cNvSpPr/>
          <p:nvPr/>
        </p:nvSpPr>
        <p:spPr>
          <a:xfrm>
            <a:off x="1009750" y="2439472"/>
            <a:ext cx="504056" cy="408894"/>
          </a:xfrm>
          <a:prstGeom prst="wedgeEllipseCallout">
            <a:avLst>
              <a:gd name="adj1" fmla="val 228604"/>
              <a:gd name="adj2" fmla="val 788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7</a:t>
            </a:r>
            <a:endParaRPr lang="cs-CZ" sz="2000" dirty="0"/>
          </a:p>
        </p:txBody>
      </p:sp>
      <p:sp>
        <p:nvSpPr>
          <p:cNvPr id="7" name="Oválný popisek 6"/>
          <p:cNvSpPr/>
          <p:nvPr/>
        </p:nvSpPr>
        <p:spPr>
          <a:xfrm>
            <a:off x="2843808" y="1911846"/>
            <a:ext cx="457200" cy="370637"/>
          </a:xfrm>
          <a:prstGeom prst="wedgeEllipseCallout">
            <a:avLst>
              <a:gd name="adj1" fmla="val 75000"/>
              <a:gd name="adj2" fmla="val 1601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9</a:t>
            </a:r>
            <a:endParaRPr lang="cs-CZ" sz="2000" dirty="0"/>
          </a:p>
        </p:txBody>
      </p:sp>
      <p:sp>
        <p:nvSpPr>
          <p:cNvPr id="12" name="Oválný popisek 11"/>
          <p:cNvSpPr/>
          <p:nvPr/>
        </p:nvSpPr>
        <p:spPr>
          <a:xfrm>
            <a:off x="4155951" y="2655929"/>
            <a:ext cx="457200" cy="432048"/>
          </a:xfrm>
          <a:prstGeom prst="wedgeEllipseCallout">
            <a:avLst>
              <a:gd name="adj1" fmla="val -77083"/>
              <a:gd name="adj2" fmla="val 9336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0" name="Oválný popisek 19"/>
          <p:cNvSpPr/>
          <p:nvPr/>
        </p:nvSpPr>
        <p:spPr>
          <a:xfrm>
            <a:off x="3101598" y="1456114"/>
            <a:ext cx="1152128" cy="463313"/>
          </a:xfrm>
          <a:prstGeom prst="wedgeEllipseCallout">
            <a:avLst>
              <a:gd name="adj1" fmla="val 22157"/>
              <a:gd name="adj2" fmla="val 2228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LABE</a:t>
            </a:r>
            <a:endParaRPr lang="cs-CZ" sz="2000" dirty="0"/>
          </a:p>
        </p:txBody>
      </p:sp>
      <p:sp>
        <p:nvSpPr>
          <p:cNvPr id="21" name="Oválný popisek 20"/>
          <p:cNvSpPr/>
          <p:nvPr/>
        </p:nvSpPr>
        <p:spPr>
          <a:xfrm>
            <a:off x="220664" y="1838838"/>
            <a:ext cx="1469516" cy="411488"/>
          </a:xfrm>
          <a:prstGeom prst="wedgeEllipseCallout">
            <a:avLst>
              <a:gd name="adj1" fmla="val 97134"/>
              <a:gd name="adj2" fmla="val 2175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LOIRA</a:t>
            </a:r>
            <a:endParaRPr lang="cs-CZ" sz="2000" dirty="0"/>
          </a:p>
        </p:txBody>
      </p:sp>
      <p:sp>
        <p:nvSpPr>
          <p:cNvPr id="22" name="Oválný popisek 21"/>
          <p:cNvSpPr/>
          <p:nvPr/>
        </p:nvSpPr>
        <p:spPr>
          <a:xfrm>
            <a:off x="1641376" y="2097164"/>
            <a:ext cx="1130424" cy="306324"/>
          </a:xfrm>
          <a:prstGeom prst="wedgeEllipseCallout">
            <a:avLst>
              <a:gd name="adj1" fmla="val 103872"/>
              <a:gd name="adj2" fmla="val 14334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RÝN</a:t>
            </a:r>
            <a:endParaRPr lang="cs-CZ" sz="2000" dirty="0"/>
          </a:p>
        </p:txBody>
      </p:sp>
      <p:sp>
        <p:nvSpPr>
          <p:cNvPr id="23" name="Oválný popisek 22"/>
          <p:cNvSpPr/>
          <p:nvPr/>
        </p:nvSpPr>
        <p:spPr>
          <a:xfrm>
            <a:off x="1481334" y="4365102"/>
            <a:ext cx="914400" cy="396625"/>
          </a:xfrm>
          <a:prstGeom prst="wedgeEllipseCallout">
            <a:avLst>
              <a:gd name="adj1" fmla="val 119792"/>
              <a:gd name="adj2" fmla="val -1680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PÁD</a:t>
            </a:r>
            <a:endParaRPr lang="cs-CZ" sz="2000" dirty="0"/>
          </a:p>
        </p:txBody>
      </p:sp>
      <p:sp>
        <p:nvSpPr>
          <p:cNvPr id="24" name="Oválný popisek 23"/>
          <p:cNvSpPr/>
          <p:nvPr/>
        </p:nvSpPr>
        <p:spPr>
          <a:xfrm>
            <a:off x="203362" y="3551342"/>
            <a:ext cx="1058416" cy="333259"/>
          </a:xfrm>
          <a:prstGeom prst="wedgeEllipseCallout">
            <a:avLst>
              <a:gd name="adj1" fmla="val 81861"/>
              <a:gd name="adj2" fmla="val -591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EBRO</a:t>
            </a:r>
            <a:endParaRPr lang="cs-CZ" dirty="0"/>
          </a:p>
        </p:txBody>
      </p:sp>
      <p:sp>
        <p:nvSpPr>
          <p:cNvPr id="25" name="Oválný popisek 24"/>
          <p:cNvSpPr/>
          <p:nvPr/>
        </p:nvSpPr>
        <p:spPr>
          <a:xfrm>
            <a:off x="709012" y="4072331"/>
            <a:ext cx="653750" cy="360040"/>
          </a:xfrm>
          <a:prstGeom prst="wedgeEllipseCallout">
            <a:avLst>
              <a:gd name="adj1" fmla="val 90007"/>
              <a:gd name="adj2" fmla="val -2034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46863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5" grpId="0" animBg="1"/>
      <p:bldP spid="6" grpId="0" animBg="1"/>
      <p:bldP spid="7" grpId="0" animBg="1"/>
      <p:bldP spid="12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515016"/>
            <a:ext cx="8640960" cy="606874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227076" y="546037"/>
            <a:ext cx="18261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JEZERA</a:t>
            </a:r>
            <a:endParaRPr lang="cs-CZ" sz="4000" b="1" dirty="0"/>
          </a:p>
        </p:txBody>
      </p:sp>
      <p:sp>
        <p:nvSpPr>
          <p:cNvPr id="5" name="Oválný popisek 4"/>
          <p:cNvSpPr/>
          <p:nvPr/>
        </p:nvSpPr>
        <p:spPr>
          <a:xfrm>
            <a:off x="6266700" y="1193779"/>
            <a:ext cx="1731639" cy="450340"/>
          </a:xfrm>
          <a:prstGeom prst="wedgeEllipseCallout">
            <a:avLst>
              <a:gd name="adj1" fmla="val -50536"/>
              <a:gd name="adj2" fmla="val 23382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Ladožské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3613423" y="2915842"/>
            <a:ext cx="1800200" cy="433208"/>
          </a:xfrm>
          <a:prstGeom prst="wedgeEllipseCallout">
            <a:avLst>
              <a:gd name="adj1" fmla="val -29828"/>
              <a:gd name="adj2" fmla="val 1944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Neziderské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1403648" y="4828698"/>
            <a:ext cx="1656184" cy="433208"/>
          </a:xfrm>
          <a:prstGeom prst="wedgeEllipseCallout">
            <a:avLst>
              <a:gd name="adj1" fmla="val 89014"/>
              <a:gd name="adj2" fmla="val -2079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Plitvická j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467544" y="4154483"/>
            <a:ext cx="2160240" cy="431468"/>
          </a:xfrm>
          <a:prstGeom prst="wedgeEllipseCallout">
            <a:avLst>
              <a:gd name="adj1" fmla="val 78375"/>
              <a:gd name="adj2" fmla="val -1361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/>
              <a:t>Lago</a:t>
            </a:r>
            <a:r>
              <a:rPr lang="cs-CZ" b="1" dirty="0"/>
              <a:t> di G</a:t>
            </a:r>
            <a:r>
              <a:rPr lang="cs-CZ" b="1" dirty="0" smtClean="0"/>
              <a:t>arda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7552878" y="1943950"/>
            <a:ext cx="1512168" cy="433208"/>
          </a:xfrm>
          <a:prstGeom prst="wedgeEllipseCallout">
            <a:avLst>
              <a:gd name="adj1" fmla="val -113427"/>
              <a:gd name="adj2" fmla="val 646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Oněžské</a:t>
            </a:r>
            <a:endParaRPr lang="cs-CZ" dirty="0"/>
          </a:p>
        </p:txBody>
      </p:sp>
      <p:sp>
        <p:nvSpPr>
          <p:cNvPr id="10" name="Oválný popisek 9"/>
          <p:cNvSpPr/>
          <p:nvPr/>
        </p:nvSpPr>
        <p:spPr>
          <a:xfrm>
            <a:off x="4860032" y="4056150"/>
            <a:ext cx="1512168" cy="430888"/>
          </a:xfrm>
          <a:prstGeom prst="wedgeEllipseCallout">
            <a:avLst>
              <a:gd name="adj1" fmla="val -105239"/>
              <a:gd name="adj2" fmla="val -303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Balaton</a:t>
            </a:r>
            <a:endParaRPr lang="cs-CZ" dirty="0"/>
          </a:p>
        </p:txBody>
      </p:sp>
      <p:sp>
        <p:nvSpPr>
          <p:cNvPr id="11" name="Oválný popisek 10"/>
          <p:cNvSpPr/>
          <p:nvPr/>
        </p:nvSpPr>
        <p:spPr>
          <a:xfrm>
            <a:off x="1655701" y="2231529"/>
            <a:ext cx="1605880" cy="468632"/>
          </a:xfrm>
          <a:prstGeom prst="wedgeEllipseCallout">
            <a:avLst>
              <a:gd name="adj1" fmla="val 25432"/>
              <a:gd name="adj2" fmla="val 22713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Ženevské</a:t>
            </a:r>
            <a:endParaRPr lang="cs-CZ" dirty="0"/>
          </a:p>
        </p:txBody>
      </p:sp>
      <p:sp>
        <p:nvSpPr>
          <p:cNvPr id="12" name="Oválný popisek 11"/>
          <p:cNvSpPr/>
          <p:nvPr/>
        </p:nvSpPr>
        <p:spPr>
          <a:xfrm>
            <a:off x="3347864" y="620688"/>
            <a:ext cx="1706488" cy="396624"/>
          </a:xfrm>
          <a:prstGeom prst="wedgeEllipseCallout">
            <a:avLst>
              <a:gd name="adj1" fmla="val -53765"/>
              <a:gd name="adj2" fmla="val 1393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j. </a:t>
            </a:r>
            <a:r>
              <a:rPr lang="cs-CZ" b="1" dirty="0" err="1"/>
              <a:t>Lochnes</a:t>
            </a:r>
            <a:endParaRPr lang="cs-CZ" dirty="0"/>
          </a:p>
        </p:txBody>
      </p:sp>
      <p:sp>
        <p:nvSpPr>
          <p:cNvPr id="13" name="Oválný popisek 12"/>
          <p:cNvSpPr/>
          <p:nvPr/>
        </p:nvSpPr>
        <p:spPr>
          <a:xfrm>
            <a:off x="3200561" y="1529934"/>
            <a:ext cx="1584176" cy="396044"/>
          </a:xfrm>
          <a:prstGeom prst="wedgeEllipseCallout">
            <a:avLst>
              <a:gd name="adj1" fmla="val 42900"/>
              <a:gd name="adj2" fmla="val 1106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/>
              <a:t>Vannern</a:t>
            </a:r>
            <a:endParaRPr lang="cs-CZ" dirty="0"/>
          </a:p>
        </p:txBody>
      </p:sp>
      <p:sp>
        <p:nvSpPr>
          <p:cNvPr id="14" name="Oválný popisek 13"/>
          <p:cNvSpPr/>
          <p:nvPr/>
        </p:nvSpPr>
        <p:spPr>
          <a:xfrm>
            <a:off x="4644008" y="1055611"/>
            <a:ext cx="1394092" cy="396624"/>
          </a:xfrm>
          <a:prstGeom prst="wedgeEllipseCallout">
            <a:avLst>
              <a:gd name="adj1" fmla="val -41330"/>
              <a:gd name="adj2" fmla="val 25462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/>
              <a:t>Vattern</a:t>
            </a:r>
            <a:endParaRPr lang="cs-CZ" dirty="0"/>
          </a:p>
        </p:txBody>
      </p:sp>
      <p:sp>
        <p:nvSpPr>
          <p:cNvPr id="17" name="Oválný popisek 16"/>
          <p:cNvSpPr/>
          <p:nvPr/>
        </p:nvSpPr>
        <p:spPr>
          <a:xfrm>
            <a:off x="4430985" y="3550363"/>
            <a:ext cx="457200" cy="363338"/>
          </a:xfrm>
          <a:prstGeom prst="wedgeEllipseCallout">
            <a:avLst>
              <a:gd name="adj1" fmla="val -149999"/>
              <a:gd name="adj2" fmla="val 6512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8" name="Oválný popisek 17"/>
          <p:cNvSpPr/>
          <p:nvPr/>
        </p:nvSpPr>
        <p:spPr>
          <a:xfrm>
            <a:off x="4799942" y="2332578"/>
            <a:ext cx="576064" cy="363338"/>
          </a:xfrm>
          <a:prstGeom prst="wedgeEllipseCallout">
            <a:avLst>
              <a:gd name="adj1" fmla="val -62169"/>
              <a:gd name="adj2" fmla="val -633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9" name="Oválný popisek 18"/>
          <p:cNvSpPr/>
          <p:nvPr/>
        </p:nvSpPr>
        <p:spPr>
          <a:xfrm>
            <a:off x="3851076" y="1055611"/>
            <a:ext cx="457200" cy="363338"/>
          </a:xfrm>
          <a:prstGeom prst="wedgeEllipseCallout">
            <a:avLst>
              <a:gd name="adj1" fmla="val -175000"/>
              <a:gd name="adj2" fmla="val 284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20" name="Oválný popisek 19"/>
          <p:cNvSpPr/>
          <p:nvPr/>
        </p:nvSpPr>
        <p:spPr>
          <a:xfrm>
            <a:off x="6719664" y="2552504"/>
            <a:ext cx="457200" cy="363338"/>
          </a:xfrm>
          <a:prstGeom prst="wedgeEllipseCallout">
            <a:avLst>
              <a:gd name="adj1" fmla="val -72916"/>
              <a:gd name="adj2" fmla="val -764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1" name="Oválný popisek 20"/>
          <p:cNvSpPr/>
          <p:nvPr/>
        </p:nvSpPr>
        <p:spPr>
          <a:xfrm>
            <a:off x="5809500" y="1700808"/>
            <a:ext cx="457200" cy="363338"/>
          </a:xfrm>
          <a:prstGeom prst="wedgeEllipseCallout">
            <a:avLst>
              <a:gd name="adj1" fmla="val 45834"/>
              <a:gd name="adj2" fmla="val 1699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2" name="Oválný popisek 21"/>
          <p:cNvSpPr/>
          <p:nvPr/>
        </p:nvSpPr>
        <p:spPr>
          <a:xfrm>
            <a:off x="3440038" y="1974973"/>
            <a:ext cx="457200" cy="363338"/>
          </a:xfrm>
          <a:prstGeom prst="wedgeEllipseCallout">
            <a:avLst>
              <a:gd name="adj1" fmla="val 214584"/>
              <a:gd name="adj2" fmla="val -303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3" name="Oválný popisek 22"/>
          <p:cNvSpPr/>
          <p:nvPr/>
        </p:nvSpPr>
        <p:spPr>
          <a:xfrm>
            <a:off x="2140146" y="3074704"/>
            <a:ext cx="360040" cy="381630"/>
          </a:xfrm>
          <a:prstGeom prst="wedgeEllipseCallout">
            <a:avLst>
              <a:gd name="adj1" fmla="val 169646"/>
              <a:gd name="adj2" fmla="val 749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</a:p>
        </p:txBody>
      </p:sp>
      <p:sp>
        <p:nvSpPr>
          <p:cNvPr id="24" name="Oválný popisek 23"/>
          <p:cNvSpPr/>
          <p:nvPr/>
        </p:nvSpPr>
        <p:spPr>
          <a:xfrm>
            <a:off x="3452664" y="4411941"/>
            <a:ext cx="367605" cy="363338"/>
          </a:xfrm>
          <a:prstGeom prst="wedgeEllipseCallout">
            <a:avLst>
              <a:gd name="adj1" fmla="val 18033"/>
              <a:gd name="adj2" fmla="val -12100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5" name="Oválný popisek 24"/>
          <p:cNvSpPr/>
          <p:nvPr/>
        </p:nvSpPr>
        <p:spPr>
          <a:xfrm>
            <a:off x="2832073" y="3924769"/>
            <a:ext cx="396044" cy="346825"/>
          </a:xfrm>
          <a:prstGeom prst="wedgeEllipseCallout">
            <a:avLst>
              <a:gd name="adj1" fmla="val 51318"/>
              <a:gd name="adj2" fmla="val -885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6" name="Oválný popisek 25"/>
          <p:cNvSpPr/>
          <p:nvPr/>
        </p:nvSpPr>
        <p:spPr>
          <a:xfrm>
            <a:off x="4262264" y="4296244"/>
            <a:ext cx="381744" cy="306324"/>
          </a:xfrm>
          <a:prstGeom prst="wedgeEllipseCallout">
            <a:avLst>
              <a:gd name="adj1" fmla="val -115648"/>
              <a:gd name="adj2" fmla="val -9919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06299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700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pPr marL="0" lvl="0" indent="0">
              <a:buNone/>
            </a:pPr>
            <a:r>
              <a:rPr lang="cs-CZ" dirty="0" smtClean="0"/>
              <a:t> </a:t>
            </a:r>
            <a:r>
              <a:rPr lang="cs-CZ" b="1" dirty="0"/>
              <a:t>Zeměpis 8 pro ZŠ a VG UČ /nové vydání</a:t>
            </a:r>
            <a:r>
              <a:rPr lang="cs-CZ" b="1" dirty="0" smtClean="0"/>
              <a:t>/ </a:t>
            </a:r>
            <a:r>
              <a:rPr lang="cs-CZ" dirty="0"/>
              <a:t>Jeřábek Milan, Anděl Jiří, Peštová Jana, Kastner Jiří</a:t>
            </a:r>
          </a:p>
          <a:p>
            <a:r>
              <a:rPr lang="cs-CZ" i="1" u="sng" dirty="0" smtClean="0"/>
              <a:t>Internetové odkazy:</a:t>
            </a:r>
          </a:p>
          <a:p>
            <a:r>
              <a:rPr lang="cs-CZ" dirty="0"/>
              <a:t>MICHAL TÓTH. </a:t>
            </a:r>
            <a:r>
              <a:rPr lang="cs-CZ" i="1" dirty="0"/>
              <a:t>zemepisar.webnode.sk</a:t>
            </a:r>
            <a:r>
              <a:rPr lang="cs-CZ" dirty="0"/>
              <a:t> [online]. [cit. </a:t>
            </a:r>
            <a:r>
              <a:rPr lang="cs-CZ" dirty="0" smtClean="0"/>
              <a:t>25.8.2013</a:t>
            </a:r>
            <a:r>
              <a:rPr lang="cs-CZ" dirty="0"/>
              <a:t>]. Dostupný na WWW: http://zemepisar.webnode.sk/images/200000173-64211651ab-public/Vodstvo+Evropy.jpg </a:t>
            </a:r>
            <a:endParaRPr lang="cs-CZ" dirty="0" smtClean="0"/>
          </a:p>
          <a:p>
            <a:r>
              <a:rPr lang="cs-CZ" dirty="0"/>
              <a:t>SAN JOSE. </a:t>
            </a:r>
            <a:r>
              <a:rPr lang="cs-CZ" dirty="0" err="1">
                <a:hlinkClick r:id="rId2"/>
              </a:rPr>
              <a:t>Wikimedia</a:t>
            </a:r>
            <a:r>
              <a:rPr lang="cs-CZ" dirty="0">
                <a:hlinkClick r:id="rId2"/>
              </a:rPr>
              <a:t> </a:t>
            </a:r>
            <a:r>
              <a:rPr lang="cs-CZ" dirty="0" err="1">
                <a:hlinkClick r:id="rId2"/>
              </a:rPr>
              <a:t>Commons</a:t>
            </a:r>
            <a:r>
              <a:rPr lang="cs-CZ" dirty="0"/>
              <a:t> [online]. [cit. 25.8.2013].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http://cs.wikipedia.org/wiki/Soubor:Europe_topography_map.png </a:t>
            </a:r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marL="0" indent="0">
              <a:buNone/>
            </a:pPr>
            <a:r>
              <a:rPr lang="cs-CZ" sz="2000"/>
              <a:t>Veškeré </a:t>
            </a:r>
            <a:r>
              <a:rPr lang="cs-CZ" sz="2000" smtClean="0"/>
              <a:t>ostatní obrázky</a:t>
            </a:r>
            <a:r>
              <a:rPr lang="cs-CZ" sz="2000" dirty="0"/>
              <a:t>, fotografie, animace a podprogramy jsou dílem autora, nebo pochází z volně přístupných zdrojů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1208</TotalTime>
  <Words>614</Words>
  <Application>Microsoft Office PowerPoint</Application>
  <PresentationFormat>Předvádění na obrazovce (4:3)</PresentationFormat>
  <Paragraphs>189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Přemysl Kuba</cp:lastModifiedBy>
  <cp:revision>99</cp:revision>
  <dcterms:created xsi:type="dcterms:W3CDTF">2013-05-10T12:01:16Z</dcterms:created>
  <dcterms:modified xsi:type="dcterms:W3CDTF">2014-01-08T15:43:30Z</dcterms:modified>
</cp:coreProperties>
</file>