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76" r:id="rId4"/>
    <p:sldId id="277" r:id="rId5"/>
    <p:sldId id="274" r:id="rId6"/>
    <p:sldId id="258" r:id="rId7"/>
    <p:sldId id="256" r:id="rId8"/>
    <p:sldId id="257" r:id="rId9"/>
    <p:sldId id="259" r:id="rId10"/>
    <p:sldId id="260" r:id="rId11"/>
    <p:sldId id="261" r:id="rId12"/>
    <p:sldId id="262" r:id="rId13"/>
    <p:sldId id="272" r:id="rId14"/>
    <p:sldId id="265" r:id="rId15"/>
    <p:sldId id="263" r:id="rId16"/>
    <p:sldId id="264" r:id="rId17"/>
    <p:sldId id="266" r:id="rId18"/>
    <p:sldId id="267" r:id="rId19"/>
    <p:sldId id="271" r:id="rId20"/>
    <p:sldId id="268" r:id="rId21"/>
    <p:sldId id="270" r:id="rId22"/>
    <p:sldId id="269" r:id="rId23"/>
    <p:sldId id="273" r:id="rId24"/>
    <p:sldId id="275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2D8EC"/>
    <a:srgbClr val="21A5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9" autoAdjust="0"/>
    <p:restoredTop sz="94660"/>
  </p:normalViewPr>
  <p:slideViewPr>
    <p:cSldViewPr>
      <p:cViewPr varScale="1">
        <p:scale>
          <a:sx n="70" d="100"/>
          <a:sy n="70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056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48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046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949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895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708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861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68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009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14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0865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3777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573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48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9104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2878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4429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6118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25593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3547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8655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5654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0530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32130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83061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77928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0218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0681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39002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3386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7650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7999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819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60">
          <a:fgClr>
            <a:srgbClr val="42D8E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3780B-45AE-4842-B3C1-0FBEE4431A9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F311DD-E1C4-463E-9D7A-5EB9711F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118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311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1426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7" Type="http://schemas.microsoft.com/office/2007/relationships/hdphoto" Target="../media/hdphoto4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3.wdp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12" Type="http://schemas.microsoft.com/office/2007/relationships/hdphoto" Target="../media/hdphoto8.wdp"/><Relationship Id="rId2" Type="http://schemas.openxmlformats.org/officeDocument/2006/relationships/audio" Target="../media/audio5.wav"/><Relationship Id="rId16" Type="http://schemas.microsoft.com/office/2007/relationships/hdphoto" Target="../media/hdphoto1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11.png"/><Relationship Id="rId5" Type="http://schemas.openxmlformats.org/officeDocument/2006/relationships/image" Target="../media/image8.png"/><Relationship Id="rId15" Type="http://schemas.openxmlformats.org/officeDocument/2006/relationships/image" Target="../media/image13.png"/><Relationship Id="rId10" Type="http://schemas.microsoft.com/office/2007/relationships/hdphoto" Target="../media/hdphoto7.wdp"/><Relationship Id="rId4" Type="http://schemas.microsoft.com/office/2007/relationships/hdphoto" Target="../media/hdphoto5.wdp"/><Relationship Id="rId9" Type="http://schemas.openxmlformats.org/officeDocument/2006/relationships/image" Target="../media/image10.png"/><Relationship Id="rId14" Type="http://schemas.microsoft.com/office/2007/relationships/hdphoto" Target="../media/hdphoto9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3.wdp"/><Relationship Id="rId13" Type="http://schemas.openxmlformats.org/officeDocument/2006/relationships/image" Target="../media/image4.pn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microsoft.com/office/2007/relationships/hdphoto" Target="../media/hdphoto15.wdp"/><Relationship Id="rId2" Type="http://schemas.openxmlformats.org/officeDocument/2006/relationships/audio" Target="../media/audio5.wav"/><Relationship Id="rId16" Type="http://schemas.microsoft.com/office/2007/relationships/hdphoto" Target="../media/hdphoto16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2.wdp"/><Relationship Id="rId11" Type="http://schemas.openxmlformats.org/officeDocument/2006/relationships/image" Target="../media/image18.png"/><Relationship Id="rId5" Type="http://schemas.openxmlformats.org/officeDocument/2006/relationships/image" Target="../media/image15.png"/><Relationship Id="rId15" Type="http://schemas.openxmlformats.org/officeDocument/2006/relationships/image" Target="../media/image19.png"/><Relationship Id="rId10" Type="http://schemas.microsoft.com/office/2007/relationships/hdphoto" Target="../media/hdphoto14.wdp"/><Relationship Id="rId4" Type="http://schemas.microsoft.com/office/2007/relationships/hdphoto" Target="../media/hdphoto11.wdp"/><Relationship Id="rId9" Type="http://schemas.openxmlformats.org/officeDocument/2006/relationships/image" Target="../media/image17.png"/><Relationship Id="rId1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microsoft.com/office/2007/relationships/hdphoto" Target="../media/hdphoto22.wdp"/><Relationship Id="rId18" Type="http://schemas.openxmlformats.org/officeDocument/2006/relationships/image" Target="../media/image28.png"/><Relationship Id="rId3" Type="http://schemas.microsoft.com/office/2007/relationships/hdphoto" Target="../media/hdphoto17.wdp"/><Relationship Id="rId21" Type="http://schemas.microsoft.com/office/2007/relationships/hdphoto" Target="../media/hdphoto16.wdp"/><Relationship Id="rId7" Type="http://schemas.microsoft.com/office/2007/relationships/hdphoto" Target="../media/hdphoto19.wdp"/><Relationship Id="rId12" Type="http://schemas.openxmlformats.org/officeDocument/2006/relationships/image" Target="../media/image25.png"/><Relationship Id="rId17" Type="http://schemas.microsoft.com/office/2007/relationships/hdphoto" Target="../media/hdphoto24.wdp"/><Relationship Id="rId2" Type="http://schemas.openxmlformats.org/officeDocument/2006/relationships/image" Target="../media/image20.png"/><Relationship Id="rId16" Type="http://schemas.openxmlformats.org/officeDocument/2006/relationships/image" Target="../media/image27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microsoft.com/office/2007/relationships/hdphoto" Target="../media/hdphoto21.wdp"/><Relationship Id="rId5" Type="http://schemas.microsoft.com/office/2007/relationships/hdphoto" Target="../media/hdphoto18.wdp"/><Relationship Id="rId15" Type="http://schemas.microsoft.com/office/2007/relationships/hdphoto" Target="../media/hdphoto23.wdp"/><Relationship Id="rId23" Type="http://schemas.microsoft.com/office/2007/relationships/hdphoto" Target="../media/hdphoto7.wdp"/><Relationship Id="rId10" Type="http://schemas.openxmlformats.org/officeDocument/2006/relationships/image" Target="../media/image24.png"/><Relationship Id="rId19" Type="http://schemas.microsoft.com/office/2007/relationships/hdphoto" Target="../media/hdphoto25.wdp"/><Relationship Id="rId4" Type="http://schemas.openxmlformats.org/officeDocument/2006/relationships/image" Target="../media/image21.png"/><Relationship Id="rId9" Type="http://schemas.microsoft.com/office/2007/relationships/hdphoto" Target="../media/hdphoto20.wdp"/><Relationship Id="rId14" Type="http://schemas.openxmlformats.org/officeDocument/2006/relationships/image" Target="../media/image26.png"/><Relationship Id="rId22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3" Type="http://schemas.microsoft.com/office/2007/relationships/hdphoto" Target="../media/hdphoto26.wdp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7.wdp"/><Relationship Id="rId5" Type="http://schemas.openxmlformats.org/officeDocument/2006/relationships/image" Target="../media/image31.png"/><Relationship Id="rId10" Type="http://schemas.microsoft.com/office/2007/relationships/hdphoto" Target="../media/hdphoto14.wdp"/><Relationship Id="rId4" Type="http://schemas.openxmlformats.org/officeDocument/2006/relationships/image" Target="../media/image30.jpeg"/><Relationship Id="rId9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3" Type="http://schemas.microsoft.com/office/2007/relationships/hdphoto" Target="../media/hdphoto26.wdp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7.wdp"/><Relationship Id="rId5" Type="http://schemas.openxmlformats.org/officeDocument/2006/relationships/image" Target="../media/image31.png"/><Relationship Id="rId10" Type="http://schemas.microsoft.com/office/2007/relationships/hdphoto" Target="../media/hdphoto8.wdp"/><Relationship Id="rId4" Type="http://schemas.openxmlformats.org/officeDocument/2006/relationships/image" Target="../media/image30.jpeg"/><Relationship Id="rId9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3" Type="http://schemas.microsoft.com/office/2007/relationships/hdphoto" Target="../media/hdphoto26.wdp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7.wdp"/><Relationship Id="rId5" Type="http://schemas.openxmlformats.org/officeDocument/2006/relationships/image" Target="../media/image31.png"/><Relationship Id="rId10" Type="http://schemas.microsoft.com/office/2007/relationships/hdphoto" Target="../media/hdphoto9.wdp"/><Relationship Id="rId4" Type="http://schemas.openxmlformats.org/officeDocument/2006/relationships/image" Target="../media/image30.jpeg"/><Relationship Id="rId9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3" Type="http://schemas.microsoft.com/office/2007/relationships/hdphoto" Target="../media/hdphoto26.wdp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7.wdp"/><Relationship Id="rId5" Type="http://schemas.openxmlformats.org/officeDocument/2006/relationships/image" Target="../media/image31.png"/><Relationship Id="rId10" Type="http://schemas.microsoft.com/office/2007/relationships/hdphoto" Target="../media/hdphoto15.wdp"/><Relationship Id="rId4" Type="http://schemas.openxmlformats.org/officeDocument/2006/relationships/image" Target="../media/image30.jpeg"/><Relationship Id="rId9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29.wdp"/><Relationship Id="rId3" Type="http://schemas.openxmlformats.org/officeDocument/2006/relationships/image" Target="../media/image31.png"/><Relationship Id="rId7" Type="http://schemas.openxmlformats.org/officeDocument/2006/relationships/image" Target="../media/image34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8.wdp"/><Relationship Id="rId5" Type="http://schemas.openxmlformats.org/officeDocument/2006/relationships/image" Target="../media/image32.png"/><Relationship Id="rId10" Type="http://schemas.microsoft.com/office/2007/relationships/hdphoto" Target="../media/hdphoto1.wdp"/><Relationship Id="rId4" Type="http://schemas.microsoft.com/office/2007/relationships/hdphoto" Target="../media/hdphoto27.wdp"/><Relationship Id="rId9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3" Type="http://schemas.microsoft.com/office/2007/relationships/hdphoto" Target="../media/hdphoto26.wdp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7.wdp"/><Relationship Id="rId5" Type="http://schemas.openxmlformats.org/officeDocument/2006/relationships/image" Target="../media/image31.png"/><Relationship Id="rId10" Type="http://schemas.microsoft.com/office/2007/relationships/hdphoto" Target="../media/hdphoto13.wdp"/><Relationship Id="rId4" Type="http://schemas.openxmlformats.org/officeDocument/2006/relationships/image" Target="../media/image30.jpeg"/><Relationship Id="rId9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3" Type="http://schemas.microsoft.com/office/2007/relationships/hdphoto" Target="../media/hdphoto26.wdp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7.wdp"/><Relationship Id="rId5" Type="http://schemas.openxmlformats.org/officeDocument/2006/relationships/image" Target="../media/image31.png"/><Relationship Id="rId10" Type="http://schemas.microsoft.com/office/2007/relationships/hdphoto" Target="../media/hdphoto11.wdp"/><Relationship Id="rId4" Type="http://schemas.openxmlformats.org/officeDocument/2006/relationships/image" Target="../media/image30.jpeg"/><Relationship Id="rId9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3" Type="http://schemas.microsoft.com/office/2007/relationships/hdphoto" Target="../media/hdphoto29.wdp"/><Relationship Id="rId7" Type="http://schemas.openxmlformats.org/officeDocument/2006/relationships/image" Target="../media/image32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7.wdp"/><Relationship Id="rId5" Type="http://schemas.openxmlformats.org/officeDocument/2006/relationships/image" Target="../media/image31.png"/><Relationship Id="rId10" Type="http://schemas.microsoft.com/office/2007/relationships/hdphoto" Target="../media/hdphoto6.wdp"/><Relationship Id="rId4" Type="http://schemas.openxmlformats.org/officeDocument/2006/relationships/image" Target="../media/image30.jpeg"/><Relationship Id="rId9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30.wdp"/><Relationship Id="rId3" Type="http://schemas.openxmlformats.org/officeDocument/2006/relationships/image" Target="../media/image31.png"/><Relationship Id="rId7" Type="http://schemas.openxmlformats.org/officeDocument/2006/relationships/image" Target="../media/image37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8.wdp"/><Relationship Id="rId5" Type="http://schemas.openxmlformats.org/officeDocument/2006/relationships/image" Target="../media/image32.png"/><Relationship Id="rId10" Type="http://schemas.microsoft.com/office/2007/relationships/hdphoto" Target="../media/hdphoto5.wdp"/><Relationship Id="rId4" Type="http://schemas.microsoft.com/office/2007/relationships/hdphoto" Target="../media/hdphoto27.wdp"/><Relationship Id="rId9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3" Type="http://schemas.microsoft.com/office/2007/relationships/hdphoto" Target="../media/hdphoto26.wdp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7.wdp"/><Relationship Id="rId5" Type="http://schemas.openxmlformats.org/officeDocument/2006/relationships/image" Target="../media/image31.png"/><Relationship Id="rId10" Type="http://schemas.microsoft.com/office/2007/relationships/hdphoto" Target="../media/hdphoto2.wdp"/><Relationship Id="rId4" Type="http://schemas.openxmlformats.org/officeDocument/2006/relationships/image" Target="../media/image30.jpeg"/><Relationship Id="rId9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hdphoto" Target="../media/hdphoto30.wdp"/><Relationship Id="rId3" Type="http://schemas.openxmlformats.org/officeDocument/2006/relationships/image" Target="../media/image31.png"/><Relationship Id="rId7" Type="http://schemas.openxmlformats.org/officeDocument/2006/relationships/image" Target="../media/image37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8.wdp"/><Relationship Id="rId5" Type="http://schemas.openxmlformats.org/officeDocument/2006/relationships/image" Target="../media/image32.png"/><Relationship Id="rId10" Type="http://schemas.microsoft.com/office/2007/relationships/hdphoto" Target="../media/hdphoto7.wdp"/><Relationship Id="rId4" Type="http://schemas.microsoft.com/office/2007/relationships/hdphoto" Target="../media/hdphoto27.wdp"/><Relationship Id="rId9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3" Type="http://schemas.microsoft.com/office/2007/relationships/hdphoto" Target="../media/hdphoto26.wdp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7.wdp"/><Relationship Id="rId5" Type="http://schemas.openxmlformats.org/officeDocument/2006/relationships/image" Target="../media/image31.png"/><Relationship Id="rId10" Type="http://schemas.microsoft.com/office/2007/relationships/hdphoto" Target="../media/hdphoto12.wdp"/><Relationship Id="rId4" Type="http://schemas.openxmlformats.org/officeDocument/2006/relationships/image" Target="../media/image30.jpeg"/><Relationship Id="rId9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30.wdp"/><Relationship Id="rId3" Type="http://schemas.openxmlformats.org/officeDocument/2006/relationships/image" Target="../media/image31.png"/><Relationship Id="rId7" Type="http://schemas.openxmlformats.org/officeDocument/2006/relationships/image" Target="../media/image37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8.wdp"/><Relationship Id="rId5" Type="http://schemas.openxmlformats.org/officeDocument/2006/relationships/image" Target="../media/image32.png"/><Relationship Id="rId10" Type="http://schemas.microsoft.com/office/2007/relationships/hdphoto" Target="../media/hdphoto10.wdp"/><Relationship Id="rId4" Type="http://schemas.microsoft.com/office/2007/relationships/hdphoto" Target="../media/hdphoto27.wdp"/><Relationship Id="rId9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hdphoto" Target="../media/hdphoto31.wdp"/><Relationship Id="rId3" Type="http://schemas.openxmlformats.org/officeDocument/2006/relationships/image" Target="../media/image31.png"/><Relationship Id="rId7" Type="http://schemas.openxmlformats.org/officeDocument/2006/relationships/image" Target="../media/image39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8.wdp"/><Relationship Id="rId5" Type="http://schemas.openxmlformats.org/officeDocument/2006/relationships/image" Target="../media/image32.png"/><Relationship Id="rId10" Type="http://schemas.microsoft.com/office/2007/relationships/hdphoto" Target="../media/hdphoto16.wdp"/><Relationship Id="rId4" Type="http://schemas.microsoft.com/office/2007/relationships/hdphoto" Target="../media/hdphoto27.wdp"/><Relationship Id="rId9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png"/><Relationship Id="rId4" Type="http://schemas.microsoft.com/office/2007/relationships/hdphoto" Target="../media/hdphoto3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VY_32_INOVACE_62_PRV1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Ptáci ve volné přírodě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Stálí a stěhovaví ptáci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224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HV, VV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Žáci jsou v prezentaci nejprve seznámeni s popisem </a:t>
            </a:r>
            <a:r>
              <a:rPr lang="cs-CZ" sz="1400" dirty="0" smtClean="0">
                <a:latin typeface="Arial" charset="0"/>
                <a:cs typeface="Arial" charset="0"/>
              </a:rPr>
              <a:t>částí těla ptáků/list </a:t>
            </a:r>
            <a:r>
              <a:rPr lang="cs-CZ" sz="1400" dirty="0" smtClean="0">
                <a:latin typeface="Arial" charset="0"/>
                <a:cs typeface="Arial" charset="0"/>
              </a:rPr>
              <a:t>č. 4/, dále </a:t>
            </a:r>
            <a:r>
              <a:rPr lang="cs-CZ" sz="1400" dirty="0" smtClean="0">
                <a:latin typeface="Arial" charset="0"/>
                <a:cs typeface="Arial" charset="0"/>
              </a:rPr>
              <a:t>následuje </a:t>
            </a:r>
            <a:r>
              <a:rPr lang="cs-CZ" sz="1400" dirty="0" smtClean="0">
                <a:latin typeface="Arial" charset="0"/>
                <a:cs typeface="Arial" charset="0"/>
              </a:rPr>
              <a:t>prezentace jednotlivých druhů </a:t>
            </a:r>
            <a:r>
              <a:rPr lang="cs-CZ" sz="1400" dirty="0" smtClean="0">
                <a:latin typeface="Arial" charset="0"/>
                <a:cs typeface="Arial" charset="0"/>
              </a:rPr>
              <a:t>ptáků  ve volné přírodě - nejdříve stěhovaví ptáci /list </a:t>
            </a:r>
            <a:r>
              <a:rPr lang="cs-CZ" sz="1400" dirty="0" smtClean="0">
                <a:latin typeface="Arial" charset="0"/>
                <a:cs typeface="Arial" charset="0"/>
              </a:rPr>
              <a:t>č. </a:t>
            </a:r>
            <a:r>
              <a:rPr lang="cs-CZ" sz="1400" dirty="0">
                <a:latin typeface="Arial" charset="0"/>
                <a:cs typeface="Arial" charset="0"/>
              </a:rPr>
              <a:t>5</a:t>
            </a:r>
            <a:r>
              <a:rPr lang="cs-CZ" sz="1400" dirty="0" smtClean="0">
                <a:latin typeface="Arial" charset="0"/>
                <a:cs typeface="Arial" charset="0"/>
              </a:rPr>
              <a:t>/a </a:t>
            </a:r>
            <a:r>
              <a:rPr lang="cs-CZ" sz="1400" dirty="0" smtClean="0">
                <a:latin typeface="Arial" charset="0"/>
                <a:cs typeface="Arial" charset="0"/>
              </a:rPr>
              <a:t>pak </a:t>
            </a:r>
            <a:r>
              <a:rPr lang="cs-CZ" sz="1400" dirty="0" smtClean="0">
                <a:latin typeface="Arial" charset="0"/>
                <a:cs typeface="Arial" charset="0"/>
              </a:rPr>
              <a:t>stálí ptáci</a:t>
            </a:r>
            <a:r>
              <a:rPr lang="cs-CZ" sz="1400" dirty="0" smtClean="0">
                <a:latin typeface="Arial" charset="0"/>
                <a:cs typeface="Arial" charset="0"/>
              </a:rPr>
              <a:t>/list č. 6/. </a:t>
            </a:r>
            <a:r>
              <a:rPr lang="cs-CZ" sz="1400" dirty="0" smtClean="0">
                <a:latin typeface="Arial" charset="0"/>
                <a:cs typeface="Arial" charset="0"/>
              </a:rPr>
              <a:t>Na listu č. </a:t>
            </a:r>
            <a:r>
              <a:rPr lang="cs-CZ" sz="1400" dirty="0" smtClean="0">
                <a:latin typeface="Arial" charset="0"/>
                <a:cs typeface="Arial" charset="0"/>
              </a:rPr>
              <a:t>7 žáci společně třídí ptáky opět na dvě skupiny. Od </a:t>
            </a:r>
            <a:r>
              <a:rPr lang="cs-CZ" sz="1400" dirty="0" smtClean="0">
                <a:latin typeface="Arial" charset="0"/>
                <a:cs typeface="Arial" charset="0"/>
              </a:rPr>
              <a:t>listu </a:t>
            </a:r>
            <a:r>
              <a:rPr lang="cs-CZ" sz="1400" dirty="0" smtClean="0">
                <a:latin typeface="Arial" charset="0"/>
                <a:cs typeface="Arial" charset="0"/>
              </a:rPr>
              <a:t>č.8 </a:t>
            </a:r>
            <a:r>
              <a:rPr lang="cs-CZ" sz="1400" dirty="0" smtClean="0">
                <a:latin typeface="Arial" charset="0"/>
                <a:cs typeface="Arial" charset="0"/>
              </a:rPr>
              <a:t>sami </a:t>
            </a:r>
            <a:r>
              <a:rPr lang="cs-CZ" sz="1400" dirty="0" smtClean="0">
                <a:latin typeface="Arial" charset="0"/>
                <a:cs typeface="Arial" charset="0"/>
              </a:rPr>
              <a:t>rozřazují</a:t>
            </a:r>
            <a:r>
              <a:rPr lang="cs-CZ" sz="1400" dirty="0" smtClean="0">
                <a:latin typeface="Arial" charset="0"/>
                <a:cs typeface="Arial" charset="0"/>
              </a:rPr>
              <a:t> pomíchané ptáky do </a:t>
            </a:r>
            <a:r>
              <a:rPr lang="cs-CZ" sz="1400" dirty="0" smtClean="0">
                <a:latin typeface="Arial" charset="0"/>
                <a:cs typeface="Arial" charset="0"/>
              </a:rPr>
              <a:t>dvou skupin </a:t>
            </a:r>
            <a:r>
              <a:rPr lang="cs-CZ" sz="1400" dirty="0" smtClean="0">
                <a:latin typeface="Arial" charset="0"/>
                <a:cs typeface="Arial" charset="0"/>
              </a:rPr>
              <a:t>na stálé a stěhovavé až do listu č. 21 s okamžitou kontrolou úspěšnosti /</a:t>
            </a:r>
            <a:r>
              <a:rPr lang="cs-CZ" sz="1400" dirty="0" err="1" smtClean="0">
                <a:latin typeface="Arial" charset="0"/>
                <a:cs typeface="Arial" charset="0"/>
              </a:rPr>
              <a:t>tzv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err="1" smtClean="0">
                <a:latin typeface="Arial" charset="0"/>
                <a:cs typeface="Arial" charset="0"/>
              </a:rPr>
              <a:t>klikačka</a:t>
            </a:r>
            <a:r>
              <a:rPr lang="cs-CZ" sz="1400" dirty="0" smtClean="0">
                <a:latin typeface="Arial" charset="0"/>
                <a:cs typeface="Arial" charset="0"/>
              </a:rPr>
              <a:t>/.</a:t>
            </a:r>
            <a:endParaRPr lang="cs-CZ" sz="1400" dirty="0" smtClean="0">
              <a:solidFill>
                <a:srgbClr val="003366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se seznámí a procvičí si třídění jednotlivých druhů </a:t>
            </a:r>
            <a:r>
              <a:rPr lang="cs-CZ" sz="1400" dirty="0" smtClean="0">
                <a:latin typeface="Arial" charset="0"/>
                <a:cs typeface="Arial" charset="0"/>
              </a:rPr>
              <a:t>ptáků ve volné přírodě na stěhovavé a stálé.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</a:t>
            </a:r>
            <a:r>
              <a:rPr lang="cs-CZ" sz="1400" b="1" dirty="0" smtClean="0">
                <a:latin typeface="Arial" charset="0"/>
                <a:cs typeface="Arial" charset="0"/>
              </a:rPr>
              <a:t>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poznala a roztřídila nejběžnější druhy </a:t>
            </a:r>
            <a:r>
              <a:rPr lang="cs-CZ" sz="1400" dirty="0" smtClean="0">
                <a:latin typeface="Arial" charset="0"/>
                <a:cs typeface="Arial" charset="0"/>
              </a:rPr>
              <a:t>ptáků v </a:t>
            </a:r>
            <a:r>
              <a:rPr lang="cs-CZ" sz="1400" dirty="0" smtClean="0">
                <a:latin typeface="Arial" charset="0"/>
                <a:cs typeface="Arial" charset="0"/>
              </a:rPr>
              <a:t>našem </a:t>
            </a:r>
            <a:r>
              <a:rPr lang="cs-CZ" sz="1400" dirty="0" smtClean="0">
                <a:latin typeface="Arial" charset="0"/>
                <a:cs typeface="Arial" charset="0"/>
              </a:rPr>
              <a:t>okolí, </a:t>
            </a:r>
            <a:r>
              <a:rPr lang="cs-CZ" sz="1400" dirty="0" smtClean="0">
                <a:latin typeface="Arial" charset="0"/>
                <a:cs typeface="Arial" charset="0"/>
              </a:rPr>
              <a:t>někteří chybovali při </a:t>
            </a:r>
            <a:r>
              <a:rPr lang="cs-CZ" sz="1400" dirty="0" smtClean="0">
                <a:latin typeface="Arial" charset="0"/>
                <a:cs typeface="Arial" charset="0"/>
              </a:rPr>
              <a:t>určování méně známých ptáků nebo z nepozornosti.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lvl="0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smtClean="0">
                <a:latin typeface="Arial" charset="0"/>
                <a:cs typeface="Arial" charset="0"/>
              </a:rPr>
              <a:t>:  </a:t>
            </a:r>
            <a:r>
              <a:rPr lang="cs-CZ" sz="1400" b="1" u="sng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83377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6" t="9765" r="-915" b="10744"/>
          <a:stretch/>
        </p:blipFill>
        <p:spPr bwMode="auto">
          <a:xfrm>
            <a:off x="-36249" y="0"/>
            <a:ext cx="928876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524630" y="1097359"/>
            <a:ext cx="209474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Ptáci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04727" y="2057270"/>
            <a:ext cx="653454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 volné přírodě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450240" y="3645024"/>
            <a:ext cx="2617704" cy="2016224"/>
            <a:chOff x="1450240" y="3645024"/>
            <a:chExt cx="2617704" cy="2016224"/>
          </a:xfrm>
        </p:grpSpPr>
        <p:sp>
          <p:nvSpPr>
            <p:cNvPr id="6" name="TextovéPole 5"/>
            <p:cNvSpPr txBox="1"/>
            <p:nvPr/>
          </p:nvSpPr>
          <p:spPr>
            <a:xfrm>
              <a:off x="1450240" y="4830251"/>
              <a:ext cx="2617704" cy="830997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cs-CZ" sz="4800" dirty="0" smtClean="0">
                  <a:solidFill>
                    <a:srgbClr val="FFFF00"/>
                  </a:solidFill>
                </a:rPr>
                <a:t>stěhovaví</a:t>
              </a:r>
              <a:endParaRPr lang="cs-CZ" sz="4800" dirty="0">
                <a:solidFill>
                  <a:srgbClr val="FFFF00"/>
                </a:solidFill>
              </a:endParaRP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538" b="100000" l="10462" r="88308">
                          <a14:backgroundMark x1="71077" y1="51692" x2="64615" y2="60000"/>
                          <a14:backgroundMark x1="60000" y1="66462" x2="55385" y2="79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1680" y="3645024"/>
              <a:ext cx="1872208" cy="18722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6360228" y="3609375"/>
            <a:ext cx="1236108" cy="2051873"/>
            <a:chOff x="6360228" y="3609375"/>
            <a:chExt cx="1236108" cy="2051873"/>
          </a:xfrm>
        </p:grpSpPr>
        <p:sp>
          <p:nvSpPr>
            <p:cNvPr id="3" name="TextovéPole 2"/>
            <p:cNvSpPr txBox="1"/>
            <p:nvPr/>
          </p:nvSpPr>
          <p:spPr>
            <a:xfrm>
              <a:off x="6360228" y="4830251"/>
              <a:ext cx="1236108" cy="830997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cs-CZ" sz="4800" dirty="0" smtClean="0">
                  <a:solidFill>
                    <a:srgbClr val="FFFF00"/>
                  </a:solidFill>
                </a:rPr>
                <a:t>stálí</a:t>
              </a:r>
              <a:endParaRPr lang="cs-CZ" sz="4800" dirty="0">
                <a:solidFill>
                  <a:srgbClr val="FFFF00"/>
                </a:solidFill>
              </a:endParaRPr>
            </a:p>
          </p:txBody>
        </p:sp>
        <p:pic>
          <p:nvPicPr>
            <p:cNvPr id="12" name="Picture 2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99692" l="9538" r="9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50" r="19604"/>
            <a:stretch/>
          </p:blipFill>
          <p:spPr bwMode="auto">
            <a:xfrm rot="20001485">
              <a:off x="6408121" y="3609375"/>
              <a:ext cx="1042937" cy="16918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ovéPole 8"/>
          <p:cNvSpPr txBox="1"/>
          <p:nvPr/>
        </p:nvSpPr>
        <p:spPr>
          <a:xfrm>
            <a:off x="5004048" y="4830251"/>
            <a:ext cx="479618" cy="830997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FF00"/>
                </a:solidFill>
              </a:rPr>
              <a:t>a</a:t>
            </a:r>
            <a:endParaRPr lang="cs-CZ" sz="4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563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08665" y="188640"/>
            <a:ext cx="352667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Ptáci mají:</a:t>
            </a:r>
            <a:endParaRPr lang="cs-CZ" sz="6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231" b="76308" l="25231" r="91385">
                        <a14:foregroundMark x1="36000" y1="65538" x2="33231" y2="6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98" t="9010" r="7619" b="20782"/>
          <a:stretch/>
        </p:blipFill>
        <p:spPr bwMode="auto">
          <a:xfrm>
            <a:off x="2245796" y="1552311"/>
            <a:ext cx="3983806" cy="3748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2261" y="3070701"/>
            <a:ext cx="12741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zobák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2426" y="3646765"/>
            <a:ext cx="2698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 létání křídla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5662989"/>
            <a:ext cx="36738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tělo pokryté peřím</a:t>
            </a:r>
            <a:endParaRPr lang="cs-CZ" sz="36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385" b="99692" l="0" r="99077">
                        <a14:foregroundMark x1="21231" y1="13231" x2="47385" y2="16000"/>
                        <a14:foregroundMark x1="31077" y1="5538" x2="38462" y2="8000"/>
                        <a14:foregroundMark x1="44000" y1="10769" x2="52000" y2="12923"/>
                        <a14:foregroundMark x1="55692" y1="15385" x2="59385" y2="18769"/>
                        <a14:foregroundMark x1="29846" y1="26154" x2="35077" y2="20000"/>
                        <a14:foregroundMark x1="76923" y1="28615" x2="85846" y2="28308"/>
                        <a14:foregroundMark x1="83077" y1="33846" x2="85231" y2="32615"/>
                        <a14:foregroundMark x1="63692" y1="91692" x2="66154" y2="82154"/>
                        <a14:foregroundMark x1="81231" y1="74154" x2="83692" y2="7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16" y="404664"/>
            <a:ext cx="2051868" cy="2051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385" b="99692" l="0" r="99077">
                        <a14:foregroundMark x1="21231" y1="13231" x2="47385" y2="16000"/>
                        <a14:foregroundMark x1="31077" y1="5538" x2="38462" y2="8000"/>
                        <a14:foregroundMark x1="44000" y1="10769" x2="52000" y2="12923"/>
                        <a14:foregroundMark x1="55692" y1="15385" x2="59385" y2="18769"/>
                        <a14:foregroundMark x1="29846" y1="26154" x2="35077" y2="20000"/>
                        <a14:foregroundMark x1="76923" y1="28615" x2="85846" y2="28308"/>
                        <a14:foregroundMark x1="83077" y1="33846" x2="85231" y2="32615"/>
                        <a14:foregroundMark x1="63692" y1="91692" x2="66154" y2="82154"/>
                        <a14:foregroundMark x1="81231" y1="74154" x2="83692" y2="7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4664"/>
            <a:ext cx="2051868" cy="205186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>
            <a:stCxn id="3" idx="2"/>
          </p:cNvCxnSpPr>
          <p:nvPr/>
        </p:nvCxnSpPr>
        <p:spPr>
          <a:xfrm>
            <a:off x="1349359" y="3717032"/>
            <a:ext cx="1235110" cy="108012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5292080" y="2852936"/>
            <a:ext cx="830346" cy="793829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923928" y="4293096"/>
            <a:ext cx="144016" cy="1369893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7763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00"/>
                            </p:stCondLst>
                            <p:childTnLst>
                              <p:par>
                                <p:cTn id="12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2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6615" l="4615" r="94154">
                        <a14:foregroundMark x1="24615" y1="11077" x2="26154" y2="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34" r="5478" b="4087"/>
          <a:stretch/>
        </p:blipFill>
        <p:spPr bwMode="auto">
          <a:xfrm>
            <a:off x="6012160" y="4290964"/>
            <a:ext cx="1855779" cy="2018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8" b="100000" l="10462" r="88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060848"/>
            <a:ext cx="1427854" cy="1427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385" b="100000" l="10462" r="91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700" y="1988840"/>
            <a:ext cx="1476524" cy="14765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08" b="100000" l="15385" r="85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73016"/>
            <a:ext cx="3059981" cy="3059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8308" b="69231" l="0" r="95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" t="27418" r="3477" b="32341"/>
          <a:stretch/>
        </p:blipFill>
        <p:spPr bwMode="auto">
          <a:xfrm>
            <a:off x="391653" y="1657406"/>
            <a:ext cx="2609404" cy="108787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08" b="68615" l="1538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1649"/>
          <a:stretch/>
        </p:blipFill>
        <p:spPr bwMode="auto">
          <a:xfrm>
            <a:off x="3440795" y="4509120"/>
            <a:ext cx="1779277" cy="1216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5231" b="96000" l="9538" r="87692">
                        <a14:foregroundMark x1="58462" y1="25846" x2="56000" y2="35077"/>
                        <a14:foregroundMark x1="29538" y1="65538" x2="47385" y2="43692"/>
                        <a14:foregroundMark x1="42154" y1="59385" x2="39692" y2="69846"/>
                        <a14:foregroundMark x1="40615" y1="70769" x2="40923" y2="93846"/>
                        <a14:foregroundMark x1="66769" y1="12923" x2="71692" y2="13231"/>
                        <a14:backgroundMark x1="44308" y1="10154" x2="18462" y2="39692"/>
                        <a14:backgroundMark x1="24308" y1="29231" x2="29846" y2="7692"/>
                        <a14:backgroundMark x1="20000" y1="8923" x2="48000" y2="26462"/>
                        <a14:backgroundMark x1="27385" y1="52308" x2="47385" y2="6769"/>
                        <a14:backgroundMark x1="25538" y1="39077" x2="24615" y2="86769"/>
                        <a14:backgroundMark x1="21846" y1="48923" x2="21231" y2="84308"/>
                        <a14:backgroundMark x1="17846" y1="90462" x2="36308" y2="91077"/>
                        <a14:backgroundMark x1="32923" y1="88615" x2="36308" y2="67692"/>
                        <a14:backgroundMark x1="67077" y1="7385" x2="77538" y2="10154"/>
                        <a14:backgroundMark x1="78769" y1="8000" x2="73846" y2="85231"/>
                        <a14:backgroundMark x1="64615" y1="21538" x2="51385" y2="68923"/>
                        <a14:backgroundMark x1="62769" y1="17231" x2="71692" y2="16615"/>
                        <a14:backgroundMark x1="72308" y1="21846" x2="61231" y2="84000"/>
                        <a14:backgroundMark x1="50462" y1="56000" x2="52000" y2="88615"/>
                        <a14:backgroundMark x1="46154" y1="66462" x2="49231" y2="86154"/>
                        <a14:backgroundMark x1="45846" y1="88923" x2="79077" y2="94769"/>
                        <a14:backgroundMark x1="52923" y1="20000" x2="49846" y2="27692"/>
                        <a14:backgroundMark x1="38462" y1="63077" x2="37538" y2="70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02" r="24742"/>
          <a:stretch/>
        </p:blipFill>
        <p:spPr bwMode="auto">
          <a:xfrm>
            <a:off x="7127609" y="836712"/>
            <a:ext cx="1630018" cy="309562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91225" y="404664"/>
            <a:ext cx="496539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Ptáci stěhovaví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2420888"/>
            <a:ext cx="1507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kukačka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8769" y="3204265"/>
            <a:ext cx="17285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vlaštovka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4660" y="3212976"/>
            <a:ext cx="11635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jiřička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14145" y="2636912"/>
            <a:ext cx="14302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volavka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077072"/>
            <a:ext cx="767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čáp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5733256"/>
            <a:ext cx="1321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špaček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4437112"/>
            <a:ext cx="2153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husa divoká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27832" y="1196752"/>
            <a:ext cx="1888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obrázek)</a:t>
            </a:r>
            <a:endParaRPr lang="cs-CZ" dirty="0"/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91533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154" b="8861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579" b="10937"/>
          <a:stretch/>
        </p:blipFill>
        <p:spPr bwMode="auto">
          <a:xfrm>
            <a:off x="539552" y="1179075"/>
            <a:ext cx="2160240" cy="1673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385" b="70769" l="35385" r="57538">
                        <a14:foregroundMark x1="38462" y1="47385" x2="47385" y2="48308"/>
                        <a14:foregroundMark x1="49538" y1="47077" x2="54154" y2="44923"/>
                        <a14:backgroundMark x1="36615" y1="41538" x2="36615" y2="41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94" t="29024" r="39597" b="29024"/>
          <a:stretch/>
        </p:blipFill>
        <p:spPr bwMode="auto">
          <a:xfrm>
            <a:off x="2941847" y="1988840"/>
            <a:ext cx="1204195" cy="1700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5538" r="94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379" y="1980129"/>
            <a:ext cx="1691829" cy="169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15692" r="83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37" r="17037"/>
          <a:stretch/>
        </p:blipFill>
        <p:spPr bwMode="auto">
          <a:xfrm>
            <a:off x="6660232" y="1351574"/>
            <a:ext cx="1464517" cy="222144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5077" b="8215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824" b="14789"/>
          <a:stretch/>
        </p:blipFill>
        <p:spPr bwMode="auto">
          <a:xfrm>
            <a:off x="6407845" y="4451712"/>
            <a:ext cx="2123876" cy="149491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99692" l="9538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0" r="19604"/>
          <a:stretch/>
        </p:blipFill>
        <p:spPr bwMode="auto">
          <a:xfrm rot="20001485">
            <a:off x="4197271" y="4353256"/>
            <a:ext cx="1042937" cy="169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954923" y="188640"/>
            <a:ext cx="323800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P</a:t>
            </a:r>
            <a:r>
              <a:rPr lang="cs-CZ" sz="6000" b="1" dirty="0" smtClean="0"/>
              <a:t>táci stálí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420888"/>
            <a:ext cx="11857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straka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2916233"/>
            <a:ext cx="1567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pěnkava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05106" y="3276273"/>
            <a:ext cx="12434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sýkora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85101" y="3420289"/>
            <a:ext cx="2051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strakapoud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3852337"/>
            <a:ext cx="13009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bažant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5292497"/>
            <a:ext cx="1295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vrabec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84967" y="5733256"/>
            <a:ext cx="733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27832" y="980728"/>
            <a:ext cx="1888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obrázek)</a:t>
            </a:r>
            <a:endParaRPr lang="cs-CZ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9846" r="90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328" r="11043"/>
          <a:stretch/>
        </p:blipFill>
        <p:spPr bwMode="auto">
          <a:xfrm>
            <a:off x="727043" y="3707976"/>
            <a:ext cx="2135629" cy="2786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30072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141" b="17340"/>
          <a:stretch/>
        </p:blipFill>
        <p:spPr bwMode="auto">
          <a:xfrm>
            <a:off x="107504" y="4365104"/>
            <a:ext cx="4404939" cy="1722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141" b="17340"/>
          <a:stretch/>
        </p:blipFill>
        <p:spPr bwMode="auto">
          <a:xfrm>
            <a:off x="4631557" y="4437112"/>
            <a:ext cx="4404939" cy="1722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475656" y="5949280"/>
            <a:ext cx="18066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stěhovaví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35765" y="5949280"/>
            <a:ext cx="886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stálí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2320" y="260648"/>
            <a:ext cx="81993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Na který strom který ptáček patří?</a:t>
            </a:r>
            <a:endParaRPr lang="cs-CZ" sz="4400" b="1" dirty="0"/>
          </a:p>
        </p:txBody>
      </p:sp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5538" r="94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315" y="4765186"/>
            <a:ext cx="786604" cy="786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15692" r="83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37" r="17037"/>
          <a:stretch/>
        </p:blipFill>
        <p:spPr bwMode="auto">
          <a:xfrm rot="20395152">
            <a:off x="7968975" y="4234581"/>
            <a:ext cx="680916" cy="103284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5077" b="8215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824" b="14789"/>
          <a:stretch/>
        </p:blipFill>
        <p:spPr bwMode="auto">
          <a:xfrm rot="877615">
            <a:off x="4922368" y="4200160"/>
            <a:ext cx="1071667" cy="75430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9692" l="9538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0" r="19604"/>
          <a:stretch/>
        </p:blipFill>
        <p:spPr bwMode="auto">
          <a:xfrm rot="19435240">
            <a:off x="6805164" y="3990451"/>
            <a:ext cx="484906" cy="786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6615" l="4615" r="94154">
                        <a14:foregroundMark x1="24615" y1="11077" x2="26154" y2="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34" r="5478" b="4087"/>
          <a:stretch/>
        </p:blipFill>
        <p:spPr bwMode="auto">
          <a:xfrm>
            <a:off x="3236501" y="5595829"/>
            <a:ext cx="1119475" cy="1217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538" b="100000" l="10462" r="88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089" y="3841340"/>
            <a:ext cx="923846" cy="923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3385" b="100000" l="10462" r="91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4215" y="3962408"/>
            <a:ext cx="955337" cy="9553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7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08" b="68615" l="1538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1649"/>
          <a:stretch/>
        </p:blipFill>
        <p:spPr bwMode="auto">
          <a:xfrm>
            <a:off x="468448" y="4046640"/>
            <a:ext cx="1151224" cy="78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8" name="Skupina 37"/>
          <p:cNvGrpSpPr/>
          <p:nvPr/>
        </p:nvGrpSpPr>
        <p:grpSpPr>
          <a:xfrm>
            <a:off x="297738" y="1441490"/>
            <a:ext cx="1177918" cy="1477648"/>
            <a:chOff x="286263" y="2027705"/>
            <a:chExt cx="1177918" cy="147764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 rotWithShape="1">
            <a:blip r:embed="rId20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0" b="100000" l="9846" r="90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328" r="11043"/>
            <a:stretch/>
          </p:blipFill>
          <p:spPr bwMode="auto">
            <a:xfrm>
              <a:off x="286263" y="2027705"/>
              <a:ext cx="1132304" cy="14776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444350" y="2895327"/>
              <a:ext cx="10198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bažant</a:t>
              </a:r>
              <a:endParaRPr lang="cs-CZ" sz="2400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1217643" y="2768776"/>
            <a:ext cx="1122109" cy="1020264"/>
            <a:chOff x="1391929" y="2912792"/>
            <a:chExt cx="1122109" cy="1020264"/>
          </a:xfrm>
        </p:grpSpPr>
        <p:pic>
          <p:nvPicPr>
            <p:cNvPr id="13" name="Picture 6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5077" b="82154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824" b="14789"/>
            <a:stretch/>
          </p:blipFill>
          <p:spPr bwMode="auto">
            <a:xfrm>
              <a:off x="1442371" y="2912792"/>
              <a:ext cx="1071667" cy="754306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0" name="TextovéPole 39"/>
            <p:cNvSpPr txBox="1"/>
            <p:nvPr/>
          </p:nvSpPr>
          <p:spPr>
            <a:xfrm>
              <a:off x="1391929" y="3471391"/>
              <a:ext cx="59586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kos</a:t>
              </a:r>
              <a:endParaRPr lang="cs-CZ" sz="2400" dirty="0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2102084" y="1441490"/>
            <a:ext cx="1119475" cy="1469905"/>
            <a:chOff x="2022055" y="1412648"/>
            <a:chExt cx="1119475" cy="1469905"/>
          </a:xfrm>
        </p:grpSpPr>
        <p:pic>
          <p:nvPicPr>
            <p:cNvPr id="2" name="Picture 2"/>
            <p:cNvPicPr>
              <a:picLocks noChangeAspect="1" noChangeArrowheads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0" b="96615" l="4615" r="94154">
                          <a14:foregroundMark x1="24615" y1="11077" x2="26154" y2="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34" r="5478" b="4087"/>
            <a:stretch/>
          </p:blipFill>
          <p:spPr bwMode="auto">
            <a:xfrm>
              <a:off x="2022055" y="1412648"/>
              <a:ext cx="1119475" cy="12175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1" name="TextovéPole 40"/>
            <p:cNvSpPr txBox="1"/>
            <p:nvPr/>
          </p:nvSpPr>
          <p:spPr>
            <a:xfrm>
              <a:off x="2067633" y="2420888"/>
              <a:ext cx="77617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husa</a:t>
              </a:r>
              <a:endParaRPr lang="cs-CZ" sz="2400" dirty="0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3097904" y="2587271"/>
            <a:ext cx="1581908" cy="1270389"/>
            <a:chOff x="2843808" y="2476260"/>
            <a:chExt cx="1581908" cy="1270389"/>
          </a:xfrm>
        </p:grpSpPr>
        <p:pic>
          <p:nvPicPr>
            <p:cNvPr id="12" name="Picture 5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15692" r="83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037" r="17037"/>
            <a:stretch/>
          </p:blipFill>
          <p:spPr bwMode="auto">
            <a:xfrm>
              <a:off x="3046356" y="2476260"/>
              <a:ext cx="680916" cy="1032843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2" name="TextovéPole 41"/>
            <p:cNvSpPr txBox="1"/>
            <p:nvPr/>
          </p:nvSpPr>
          <p:spPr>
            <a:xfrm>
              <a:off x="2843808" y="3284984"/>
              <a:ext cx="158190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strakapoud</a:t>
              </a:r>
              <a:endParaRPr lang="cs-CZ" sz="2400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3246566" y="1210406"/>
            <a:ext cx="1299051" cy="1132384"/>
            <a:chOff x="2840901" y="1030089"/>
            <a:chExt cx="1299051" cy="1132384"/>
          </a:xfrm>
        </p:grpSpPr>
        <p:pic>
          <p:nvPicPr>
            <p:cNvPr id="4" name="Picture 4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3385" b="100000" l="10462" r="9107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0901" y="1030089"/>
              <a:ext cx="955337" cy="955337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3" name="TextovéPole 42"/>
            <p:cNvSpPr txBox="1"/>
            <p:nvPr/>
          </p:nvSpPr>
          <p:spPr>
            <a:xfrm>
              <a:off x="3221559" y="1700808"/>
              <a:ext cx="9183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jiřička</a:t>
              </a:r>
              <a:endParaRPr lang="cs-CZ" sz="2400" dirty="0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4311945" y="2373065"/>
            <a:ext cx="1340175" cy="1044524"/>
            <a:chOff x="4932040" y="1895998"/>
            <a:chExt cx="1340175" cy="1044524"/>
          </a:xfrm>
        </p:grpSpPr>
        <p:pic>
          <p:nvPicPr>
            <p:cNvPr id="3" name="Picture 3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538" b="100000" l="10462" r="883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1895998"/>
              <a:ext cx="923846" cy="9238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4932040" y="2478857"/>
              <a:ext cx="134017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vlaštovka</a:t>
              </a:r>
              <a:endParaRPr lang="cs-CZ" sz="2400" dirty="0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4716016" y="1148957"/>
            <a:ext cx="978345" cy="1013516"/>
            <a:chOff x="4716016" y="1148957"/>
            <a:chExt cx="978345" cy="1013516"/>
          </a:xfrm>
        </p:grpSpPr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5538" r="94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8024" y="1148957"/>
              <a:ext cx="786604" cy="7866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6" name="TextovéPole 45"/>
            <p:cNvSpPr txBox="1"/>
            <p:nvPr/>
          </p:nvSpPr>
          <p:spPr>
            <a:xfrm>
              <a:off x="4716016" y="1700808"/>
              <a:ext cx="97834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sýkora</a:t>
              </a:r>
              <a:endParaRPr lang="cs-CZ" sz="2400" dirty="0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6323962" y="1488960"/>
            <a:ext cx="1151224" cy="1114477"/>
            <a:chOff x="5785423" y="2746571"/>
            <a:chExt cx="1151224" cy="1114477"/>
          </a:xfrm>
        </p:grpSpPr>
        <p:pic>
          <p:nvPicPr>
            <p:cNvPr id="7" name="Picture 7"/>
            <p:cNvPicPr>
              <a:picLocks noChangeAspect="1" noChangeArrowheads="1"/>
            </p:cNvPicPr>
            <p:nvPr/>
          </p:nvPicPr>
          <p:blipFill rotWithShape="1">
            <a:blip r:embed="rId18" cstate="print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308" b="68615" l="1538" r="9846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1649"/>
            <a:stretch/>
          </p:blipFill>
          <p:spPr bwMode="auto">
            <a:xfrm>
              <a:off x="5785423" y="2746571"/>
              <a:ext cx="1151224" cy="78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8" name="TextovéPole 47"/>
            <p:cNvSpPr txBox="1"/>
            <p:nvPr/>
          </p:nvSpPr>
          <p:spPr>
            <a:xfrm>
              <a:off x="5796136" y="3399383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špaček</a:t>
              </a:r>
              <a:endParaRPr lang="cs-CZ" sz="2400" dirty="0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5873831" y="2506544"/>
            <a:ext cx="1018356" cy="898760"/>
            <a:chOff x="6919221" y="2631865"/>
            <a:chExt cx="1018356" cy="898760"/>
          </a:xfrm>
        </p:grpSpPr>
        <p:pic>
          <p:nvPicPr>
            <p:cNvPr id="14" name="Picture 2"/>
            <p:cNvPicPr>
              <a:picLocks noChangeAspect="1" noChangeArrowheads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692" l="9538" r="9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50" r="19604"/>
            <a:stretch/>
          </p:blipFill>
          <p:spPr bwMode="auto">
            <a:xfrm rot="20001485">
              <a:off x="7139073" y="2631865"/>
              <a:ext cx="484906" cy="7866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9" name="TextovéPole 48"/>
            <p:cNvSpPr txBox="1"/>
            <p:nvPr/>
          </p:nvSpPr>
          <p:spPr>
            <a:xfrm>
              <a:off x="6919221" y="3068960"/>
              <a:ext cx="101835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vrabec</a:t>
              </a:r>
              <a:endParaRPr lang="cs-CZ" sz="2400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7308304" y="1776598"/>
            <a:ext cx="1979861" cy="2156458"/>
            <a:chOff x="7452320" y="1776598"/>
            <a:chExt cx="1979861" cy="2156458"/>
          </a:xfrm>
        </p:grpSpPr>
        <p:pic>
          <p:nvPicPr>
            <p:cNvPr id="5" name="Picture 5"/>
            <p:cNvPicPr>
              <a:picLocks noChangeAspect="1" noChangeArrowheads="1"/>
            </p:cNvPicPr>
            <p:nvPr/>
          </p:nvPicPr>
          <p:blipFill>
            <a:blip r:embed="rId22"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308" b="100000" l="15385" r="85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52320" y="1776598"/>
              <a:ext cx="1979861" cy="19798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0" name="TextovéPole 49"/>
            <p:cNvSpPr txBox="1"/>
            <p:nvPr/>
          </p:nvSpPr>
          <p:spPr>
            <a:xfrm>
              <a:off x="8090148" y="3471391"/>
              <a:ext cx="62132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čáp</a:t>
              </a:r>
              <a:endParaRPr lang="cs-CZ" sz="2400" dirty="0"/>
            </a:p>
          </p:txBody>
        </p:sp>
      </p:grpSp>
      <p:sp>
        <p:nvSpPr>
          <p:cNvPr id="51" name="TextovéPole 50"/>
          <p:cNvSpPr txBox="1"/>
          <p:nvPr/>
        </p:nvSpPr>
        <p:spPr>
          <a:xfrm>
            <a:off x="3627832" y="827420"/>
            <a:ext cx="1888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obrázek)</a:t>
            </a:r>
            <a:endParaRPr lang="cs-CZ" dirty="0"/>
          </a:p>
        </p:txBody>
      </p:sp>
      <p:sp>
        <p:nvSpPr>
          <p:cNvPr id="56" name="Tlačítko akce: Dopředu nebo Další 55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Picture 3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9846" r="90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328" r="11043"/>
          <a:stretch/>
        </p:blipFill>
        <p:spPr bwMode="auto">
          <a:xfrm>
            <a:off x="7236296" y="5580211"/>
            <a:ext cx="1132304" cy="147764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5"/>
          <p:cNvPicPr>
            <a:picLocks noChangeAspect="1" noChangeArrowheads="1"/>
          </p:cNvPicPr>
          <p:nvPr/>
        </p:nvPicPr>
        <p:blipFill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308" b="100000" l="15385" r="85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91" y="4833515"/>
            <a:ext cx="1979861" cy="1979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88079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000"/>
                            </p:stCondLst>
                            <p:childTnLst>
                              <p:par>
                                <p:cTn id="10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000"/>
                            </p:stCondLst>
                            <p:childTnLst>
                              <p:par>
                                <p:cTn id="12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000"/>
                            </p:stCondLst>
                            <p:childTnLst>
                              <p:par>
                                <p:cTn id="1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3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55905">
            <a:off x="37211" y="1734217"/>
            <a:ext cx="4185446" cy="4744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stálý</a:t>
              </a:r>
              <a:endParaRPr lang="cs-CZ" sz="4800" b="1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1547664" y="5580529"/>
            <a:ext cx="20992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strakapoud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stěhovavý</a:t>
              </a:r>
              <a:endParaRPr lang="cs-CZ" sz="4800" b="1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5400600" y="58468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výborně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3392996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z</a:t>
              </a:r>
              <a:r>
                <a:rPr lang="cs-CZ" sz="2400" dirty="0" smtClean="0">
                  <a:solidFill>
                    <a:schemeClr val="tx1"/>
                  </a:solidFill>
                </a:rPr>
                <a:t>kus to znovu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sp>
        <p:nvSpPr>
          <p:cNvPr id="40" name="Tlačítko akce: Dopředu nebo Další 39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5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15692" r="83385">
                        <a14:backgroundMark x1="72308" y1="25846" x2="72308" y2="30462"/>
                        <a14:backgroundMark x1="58154" y1="49538" x2="50154" y2="6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37" r="17037"/>
          <a:stretch/>
        </p:blipFill>
        <p:spPr bwMode="auto">
          <a:xfrm>
            <a:off x="611560" y="1466121"/>
            <a:ext cx="3181515" cy="482585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0615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00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3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55905">
            <a:off x="37211" y="1734217"/>
            <a:ext cx="4185446" cy="4744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stálý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1547664" y="5580529"/>
            <a:ext cx="15562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kukačka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stěhovavý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292080" y="346500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prstClr val="black"/>
                  </a:solidFill>
                </a:rPr>
                <a:t>výborně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440668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prstClr val="black"/>
                  </a:solidFill>
                </a:rPr>
                <a:t>z</a:t>
              </a:r>
              <a:r>
                <a:rPr lang="cs-CZ" sz="2400" dirty="0" smtClean="0">
                  <a:solidFill>
                    <a:prstClr val="black"/>
                  </a:solidFill>
                </a:rPr>
                <a:t>kus to znovu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pic>
        <p:nvPicPr>
          <p:cNvPr id="29" name="Picture 6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8308" b="69231" l="0" r="95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" t="27418" r="3477" b="32341"/>
          <a:stretch/>
        </p:blipFill>
        <p:spPr bwMode="auto">
          <a:xfrm>
            <a:off x="-108520" y="2276872"/>
            <a:ext cx="4248472" cy="177121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60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3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55905">
            <a:off x="37211" y="1734217"/>
            <a:ext cx="4185446" cy="4744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stálý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1547664" y="5580529"/>
            <a:ext cx="13452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špaček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stěhovavý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292080" y="346500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prstClr val="black"/>
                  </a:solidFill>
                </a:rPr>
                <a:t>výborně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440668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prstClr val="black"/>
                  </a:solidFill>
                </a:rPr>
                <a:t>z</a:t>
              </a:r>
              <a:r>
                <a:rPr lang="cs-CZ" sz="2400" dirty="0" smtClean="0">
                  <a:solidFill>
                    <a:prstClr val="black"/>
                  </a:solidFill>
                </a:rPr>
                <a:t>kus to znovu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pic>
        <p:nvPicPr>
          <p:cNvPr id="38" name="Picture 7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08" b="68615" l="1538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1649"/>
          <a:stretch/>
        </p:blipFill>
        <p:spPr bwMode="auto">
          <a:xfrm>
            <a:off x="179512" y="1644857"/>
            <a:ext cx="3769109" cy="257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sp>
        <p:nvSpPr>
          <p:cNvPr id="41" name="Tlačítko akce: Dopředu nebo Další 40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8678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3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55905">
            <a:off x="37211" y="1734217"/>
            <a:ext cx="4185446" cy="4744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stálý</a:t>
              </a:r>
              <a:endParaRPr lang="cs-CZ" sz="4800" b="1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1547664" y="5724545"/>
            <a:ext cx="7549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kos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stěhovavý</a:t>
              </a:r>
              <a:endParaRPr lang="cs-CZ" sz="48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400600" y="58468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výborně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3392996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z</a:t>
              </a:r>
              <a:r>
                <a:rPr lang="cs-CZ" sz="2400" dirty="0" smtClean="0">
                  <a:solidFill>
                    <a:schemeClr val="tx1"/>
                  </a:solidFill>
                </a:rPr>
                <a:t>kus to znovu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pic>
        <p:nvPicPr>
          <p:cNvPr id="29" name="Picture 6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5077" b="8215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824" b="14789"/>
          <a:stretch/>
        </p:blipFill>
        <p:spPr bwMode="auto">
          <a:xfrm>
            <a:off x="130914" y="1855372"/>
            <a:ext cx="3504982" cy="24670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6649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2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stálý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1691680" y="6021288"/>
            <a:ext cx="17872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vlaštovka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2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stěhovavý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292080" y="346500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prstClr val="black"/>
                  </a:solidFill>
                </a:rPr>
                <a:t>výborně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440668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prstClr val="black"/>
                  </a:solidFill>
                </a:rPr>
                <a:t>z</a:t>
              </a:r>
              <a:r>
                <a:rPr lang="cs-CZ" sz="2400" dirty="0" smtClean="0">
                  <a:solidFill>
                    <a:prstClr val="black"/>
                  </a:solidFill>
                </a:rPr>
                <a:t>kus to znovu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22769" y1="13846" x2="36000" y2="23385"/>
                        <a14:foregroundMark x1="11077" y1="16923" x2="23692" y2="27077"/>
                        <a14:foregroundMark x1="31385" y1="38462" x2="36000" y2="41538"/>
                        <a14:foregroundMark x1="40308" y1="39385" x2="46462" y2="40923"/>
                        <a14:foregroundMark x1="53231" y1="33231" x2="56923" y2="39385"/>
                        <a14:backgroundMark x1="42462" y1="28308" x2="49846" y2="28615"/>
                        <a14:backgroundMark x1="32000" y1="29231" x2="36000" y2="29231"/>
                        <a14:backgroundMark x1="32000" y1="35692" x2="35077" y2="36615"/>
                        <a14:backgroundMark x1="46462" y1="37231" x2="49846" y2="40615"/>
                        <a14:backgroundMark x1="43385" y1="44923" x2="54462" y2="48923"/>
                        <a14:backgroundMark x1="35077" y1="20923" x2="36000" y2="17846"/>
                        <a14:backgroundMark x1="20308" y1="26154" x2="21846" y2="27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08" t="14036" r="14786" b="35572"/>
          <a:stretch/>
        </p:blipFill>
        <p:spPr bwMode="auto">
          <a:xfrm>
            <a:off x="-36512" y="3126519"/>
            <a:ext cx="4635996" cy="3731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538" b="100000" l="10462" r="88308">
                        <a14:backgroundMark x1="72000" y1="52000" x2="65231" y2="58462"/>
                        <a14:backgroundMark x1="58462" y1="67692" x2="57538" y2="81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775085"/>
            <a:ext cx="3166083" cy="3166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Tlačítko akce: Dopředu nebo Další 40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72383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3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55905">
            <a:off x="37211" y="1734217"/>
            <a:ext cx="4185446" cy="4744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stálý</a:t>
              </a:r>
              <a:endParaRPr lang="cs-CZ" sz="4800" b="1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1547664" y="5580529"/>
            <a:ext cx="14827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sýkorka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stěhovavý</a:t>
              </a:r>
              <a:endParaRPr lang="cs-CZ" sz="48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400600" y="58468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výborně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3392996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z</a:t>
              </a:r>
              <a:r>
                <a:rPr lang="cs-CZ" sz="2400" dirty="0" smtClean="0">
                  <a:solidFill>
                    <a:schemeClr val="tx1"/>
                  </a:solidFill>
                </a:rPr>
                <a:t>kus to znovu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5538" r="94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043"/>
            <a:ext cx="2881093" cy="288109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2765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3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55905">
            <a:off x="37211" y="1734217"/>
            <a:ext cx="4185446" cy="4744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stálý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1547664" y="5580529"/>
            <a:ext cx="1219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straka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stěhovavý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400600" y="58468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prstClr val="black"/>
                  </a:solidFill>
                </a:rPr>
                <a:t>výborně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3392996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prstClr val="black"/>
                  </a:solidFill>
                </a:rPr>
                <a:t>z</a:t>
              </a:r>
              <a:r>
                <a:rPr lang="cs-CZ" sz="2400" dirty="0" smtClean="0">
                  <a:solidFill>
                    <a:prstClr val="black"/>
                  </a:solidFill>
                </a:rPr>
                <a:t>kus to znovu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Teď to zkuste sami!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(klikni na prkénko budky)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39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154" b="8861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579" b="10937"/>
          <a:stretch/>
        </p:blipFill>
        <p:spPr bwMode="auto">
          <a:xfrm>
            <a:off x="107504" y="1335941"/>
            <a:ext cx="3816424" cy="2957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" name="Tlačítko akce: Dopředu nebo Další 39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4299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22769" y1="13846" x2="36000" y2="23385"/>
                        <a14:foregroundMark x1="11077" y1="16923" x2="23692" y2="27077"/>
                        <a14:foregroundMark x1="31385" y1="38462" x2="36000" y2="41538"/>
                        <a14:foregroundMark x1="40308" y1="39385" x2="46462" y2="40923"/>
                        <a14:foregroundMark x1="53231" y1="33231" x2="56923" y2="39385"/>
                        <a14:backgroundMark x1="42462" y1="28308" x2="49846" y2="28615"/>
                        <a14:backgroundMark x1="32000" y1="29231" x2="36000" y2="29231"/>
                        <a14:backgroundMark x1="32000" y1="35692" x2="35077" y2="36615"/>
                        <a14:backgroundMark x1="46462" y1="37231" x2="49846" y2="40615"/>
                        <a14:backgroundMark x1="43385" y1="44923" x2="54462" y2="48923"/>
                        <a14:backgroundMark x1="35077" y1="20923" x2="36000" y2="17846"/>
                        <a14:backgroundMark x1="20308" y1="26154" x2="21846" y2="27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08" t="14036" r="14786" b="35572"/>
          <a:stretch/>
        </p:blipFill>
        <p:spPr bwMode="auto">
          <a:xfrm>
            <a:off x="-36512" y="3126519"/>
            <a:ext cx="4635996" cy="3731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stálý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1691680" y="6021288"/>
            <a:ext cx="12023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jiřička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stěhovavý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292080" y="346500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prstClr val="black"/>
                  </a:solidFill>
                </a:rPr>
                <a:t>výborně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440668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prstClr val="black"/>
                  </a:solidFill>
                </a:rPr>
                <a:t>z</a:t>
              </a:r>
              <a:r>
                <a:rPr lang="cs-CZ" sz="2400" dirty="0" smtClean="0">
                  <a:solidFill>
                    <a:prstClr val="black"/>
                  </a:solidFill>
                </a:rPr>
                <a:t>kus to znovu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385" b="100000" l="10462" r="91077">
                        <a14:backgroundMark x1="27692" y1="30154" x2="37846" y2="35385"/>
                        <a14:backgroundMark x1="71077" y1="55692" x2="81231" y2="7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19519"/>
            <a:ext cx="2565665" cy="256566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" name="Tlačítko akce: Dopředu nebo Další 37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2469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2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stálý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2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stěhovavý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292080" y="346500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prstClr val="black"/>
                  </a:solidFill>
                </a:rPr>
                <a:t>výborně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440668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prstClr val="black"/>
                  </a:solidFill>
                </a:rPr>
                <a:t>z</a:t>
              </a:r>
              <a:r>
                <a:rPr lang="cs-CZ" sz="2400" dirty="0" smtClean="0">
                  <a:solidFill>
                    <a:prstClr val="black"/>
                  </a:solidFill>
                </a:rPr>
                <a:t>kus to znovu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154" b="74154" l="8615" r="99077">
                        <a14:foregroundMark x1="69231" y1="34462" x2="88615" y2="36000"/>
                        <a14:foregroundMark x1="84308" y1="40000" x2="83077" y2="40923"/>
                        <a14:foregroundMark x1="40615" y1="34154" x2="40923" y2="36000"/>
                        <a14:foregroundMark x1="12308" y1="35077" x2="14154" y2="36615"/>
                        <a14:foregroundMark x1="12308" y1="38154" x2="13231" y2="39385"/>
                        <a14:foregroundMark x1="49231" y1="72308" x2="91385" y2="72615"/>
                        <a14:foregroundMark x1="12000" y1="35692" x2="9846" y2="37231"/>
                        <a14:foregroundMark x1="11077" y1="45231" x2="11692" y2="50462"/>
                        <a14:foregroundMark x1="11692" y1="39077" x2="12000" y2="41231"/>
                        <a14:foregroundMark x1="53846" y1="41231" x2="54769" y2="38769"/>
                        <a14:foregroundMark x1="56923" y1="40000" x2="57231" y2="39077"/>
                        <a14:backgroundMark x1="7692" y1="36000" x2="6462" y2="7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24" t="19531" b="26263"/>
          <a:stretch/>
        </p:blipFill>
        <p:spPr bwMode="auto">
          <a:xfrm>
            <a:off x="-82815" y="1196752"/>
            <a:ext cx="4582807" cy="5678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615" l="4615" r="94154">
                        <a14:foregroundMark x1="24615" y1="11077" x2="26154" y2="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34" r="5478" b="12601"/>
          <a:stretch/>
        </p:blipFill>
        <p:spPr bwMode="auto">
          <a:xfrm>
            <a:off x="107505" y="3574649"/>
            <a:ext cx="2736304" cy="271185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2123728" y="6093296"/>
            <a:ext cx="22084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husa divoká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8" name="Tlačítko akce: Dopředu nebo Další 37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4910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3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55905">
            <a:off x="-94773" y="1992924"/>
            <a:ext cx="4185446" cy="4744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stálý</a:t>
              </a:r>
              <a:endParaRPr lang="cs-CZ" sz="4800" b="1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1547664" y="5940569"/>
            <a:ext cx="13153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vrabec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stěhovavý</a:t>
              </a:r>
              <a:endParaRPr lang="cs-CZ" sz="48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400600" y="58468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výborně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3392996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z</a:t>
              </a:r>
              <a:r>
                <a:rPr lang="cs-CZ" sz="2400" dirty="0" smtClean="0">
                  <a:solidFill>
                    <a:schemeClr val="tx1"/>
                  </a:solidFill>
                </a:rPr>
                <a:t>kus to znovu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pic>
        <p:nvPicPr>
          <p:cNvPr id="29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692" l="9538" r="92000">
                        <a14:backgroundMark x1="22154" y1="52000" x2="24308" y2="53538"/>
                        <a14:backgroundMark x1="30462" y1="61846" x2="40923" y2="72615"/>
                        <a14:backgroundMark x1="24923" y1="51077" x2="20615" y2="57538"/>
                        <a14:backgroundMark x1="37231" y1="66462" x2="37231" y2="66462"/>
                        <a14:backgroundMark x1="37231" y1="66462" x2="36000" y2="73231"/>
                        <a14:backgroundMark x1="41846" y1="68615" x2="39077" y2="76923"/>
                        <a14:backgroundMark x1="46462" y1="72000" x2="40308" y2="78154"/>
                        <a14:backgroundMark x1="33538" y1="61231" x2="29846" y2="65231"/>
                        <a14:backgroundMark x1="56615" y1="83077" x2="48308" y2="85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0" r="19604"/>
          <a:stretch/>
        </p:blipFill>
        <p:spPr bwMode="auto">
          <a:xfrm rot="1243434">
            <a:off x="870834" y="2329386"/>
            <a:ext cx="1866368" cy="302758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6649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2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stálý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2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stěhovavý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292080" y="346500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prstClr val="black"/>
                  </a:solidFill>
                </a:rPr>
                <a:t>výborně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440668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prstClr val="black"/>
                  </a:solidFill>
                </a:rPr>
                <a:t>z</a:t>
              </a:r>
              <a:r>
                <a:rPr lang="cs-CZ" sz="2400" dirty="0" smtClean="0">
                  <a:solidFill>
                    <a:prstClr val="black"/>
                  </a:solidFill>
                </a:rPr>
                <a:t>kus to znovu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154" b="74154" l="8615" r="99077">
                        <a14:foregroundMark x1="69231" y1="34462" x2="88615" y2="36000"/>
                        <a14:foregroundMark x1="84308" y1="40000" x2="83077" y2="40923"/>
                        <a14:foregroundMark x1="40615" y1="34154" x2="40923" y2="36000"/>
                        <a14:foregroundMark x1="12308" y1="35077" x2="14154" y2="36615"/>
                        <a14:foregroundMark x1="12308" y1="38154" x2="13231" y2="39385"/>
                        <a14:foregroundMark x1="49231" y1="72308" x2="91385" y2="72615"/>
                        <a14:foregroundMark x1="12000" y1="35692" x2="9846" y2="37231"/>
                        <a14:foregroundMark x1="11077" y1="45231" x2="11692" y2="50462"/>
                        <a14:foregroundMark x1="11692" y1="39077" x2="12000" y2="41231"/>
                        <a14:foregroundMark x1="53846" y1="41231" x2="54769" y2="38769"/>
                        <a14:foregroundMark x1="56923" y1="40000" x2="57231" y2="39077"/>
                        <a14:backgroundMark x1="7692" y1="36000" x2="6462" y2="7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24" t="19531" b="26263"/>
          <a:stretch/>
        </p:blipFill>
        <p:spPr bwMode="auto">
          <a:xfrm>
            <a:off x="-82815" y="1196752"/>
            <a:ext cx="4582807" cy="5678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2526581" y="5805264"/>
            <a:ext cx="7753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čáp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1" name="Picture 5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08" b="100000" l="15385" r="85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279" r="15295" b="15213"/>
          <a:stretch/>
        </p:blipFill>
        <p:spPr bwMode="auto">
          <a:xfrm>
            <a:off x="392622" y="3292445"/>
            <a:ext cx="2667209" cy="3304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" name="Tlačítko akce: Dopředu nebo Další 37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54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3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55905">
            <a:off x="37211" y="1734217"/>
            <a:ext cx="4185446" cy="4744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stálý</a:t>
              </a:r>
              <a:endParaRPr lang="cs-CZ" sz="4800" b="1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1547664" y="5580529"/>
            <a:ext cx="16089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pěnkava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4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stěhovavý</a:t>
              </a:r>
              <a:endParaRPr lang="cs-CZ" sz="48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400600" y="58468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výborně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3392996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z</a:t>
              </a:r>
              <a:r>
                <a:rPr lang="cs-CZ" sz="2400" dirty="0" smtClean="0">
                  <a:solidFill>
                    <a:schemeClr val="tx1"/>
                  </a:solidFill>
                </a:rPr>
                <a:t>kus to znovu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pic>
        <p:nvPicPr>
          <p:cNvPr id="39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1385" b="70769" l="35385" r="57538">
                        <a14:foregroundMark x1="38462" y1="47385" x2="47385" y2="48308"/>
                        <a14:foregroundMark x1="49538" y1="47077" x2="54154" y2="44923"/>
                        <a14:backgroundMark x1="36615" y1="41538" x2="36615" y2="41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94" t="29024" r="39597" b="29024"/>
          <a:stretch/>
        </p:blipFill>
        <p:spPr bwMode="auto">
          <a:xfrm>
            <a:off x="1089280" y="2204864"/>
            <a:ext cx="2192667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" name="Tlačítko akce: Dopředu nebo Další 39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5837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2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stálý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2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prstClr val="black"/>
                  </a:solidFill>
                </a:rPr>
                <a:t>stěhovavý</a:t>
              </a:r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292080" y="346500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prstClr val="black"/>
                  </a:solidFill>
                </a:rPr>
                <a:t>výborně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440668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prstClr val="black"/>
                  </a:solidFill>
                </a:rPr>
                <a:t>z</a:t>
              </a:r>
              <a:r>
                <a:rPr lang="cs-CZ" sz="2400" dirty="0" smtClean="0">
                  <a:solidFill>
                    <a:prstClr val="black"/>
                  </a:solidFill>
                </a:rPr>
                <a:t>kus to znovu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154" b="74154" l="8615" r="99077">
                        <a14:foregroundMark x1="69231" y1="34462" x2="88615" y2="36000"/>
                        <a14:foregroundMark x1="84308" y1="40000" x2="83077" y2="40923"/>
                        <a14:foregroundMark x1="40615" y1="34154" x2="40923" y2="36000"/>
                        <a14:foregroundMark x1="12308" y1="35077" x2="14154" y2="36615"/>
                        <a14:foregroundMark x1="12308" y1="38154" x2="13231" y2="39385"/>
                        <a14:foregroundMark x1="49231" y1="72308" x2="91385" y2="72615"/>
                        <a14:foregroundMark x1="12000" y1="35692" x2="9846" y2="37231"/>
                        <a14:foregroundMark x1="11077" y1="45231" x2="11692" y2="50462"/>
                        <a14:foregroundMark x1="11692" y1="39077" x2="12000" y2="41231"/>
                        <a14:foregroundMark x1="53846" y1="41231" x2="54769" y2="38769"/>
                        <a14:foregroundMark x1="56923" y1="40000" x2="57231" y2="39077"/>
                        <a14:backgroundMark x1="7692" y1="36000" x2="6462" y2="7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24" t="19531" b="26263"/>
          <a:stretch/>
        </p:blipFill>
        <p:spPr bwMode="auto">
          <a:xfrm>
            <a:off x="-82815" y="1196752"/>
            <a:ext cx="4582807" cy="5678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2267744" y="5733256"/>
            <a:ext cx="14813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volavka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29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231" b="96000" l="9538" r="87692">
                        <a14:foregroundMark x1="58462" y1="25846" x2="56000" y2="35077"/>
                        <a14:foregroundMark x1="29538" y1="65538" x2="47385" y2="43692"/>
                        <a14:foregroundMark x1="42154" y1="59385" x2="39692" y2="69846"/>
                        <a14:foregroundMark x1="40615" y1="70769" x2="40923" y2="93846"/>
                        <a14:foregroundMark x1="66769" y1="12923" x2="71692" y2="13231"/>
                        <a14:backgroundMark x1="44308" y1="10154" x2="18462" y2="39692"/>
                        <a14:backgroundMark x1="24308" y1="29231" x2="29846" y2="7692"/>
                        <a14:backgroundMark x1="20000" y1="8923" x2="48000" y2="26462"/>
                        <a14:backgroundMark x1="27385" y1="52308" x2="47385" y2="6769"/>
                        <a14:backgroundMark x1="25538" y1="39077" x2="24615" y2="86769"/>
                        <a14:backgroundMark x1="21846" y1="48923" x2="21231" y2="84308"/>
                        <a14:backgroundMark x1="17846" y1="90462" x2="36308" y2="91077"/>
                        <a14:backgroundMark x1="32923" y1="88615" x2="36308" y2="67692"/>
                        <a14:backgroundMark x1="67077" y1="7385" x2="77538" y2="10154"/>
                        <a14:backgroundMark x1="78769" y1="8000" x2="73846" y2="85231"/>
                        <a14:backgroundMark x1="64615" y1="21538" x2="51385" y2="68923"/>
                        <a14:backgroundMark x1="62769" y1="17231" x2="71692" y2="16615"/>
                        <a14:backgroundMark x1="72308" y1="21846" x2="61231" y2="84000"/>
                        <a14:backgroundMark x1="50462" y1="56000" x2="52000" y2="88615"/>
                        <a14:backgroundMark x1="46154" y1="66462" x2="49231" y2="86154"/>
                        <a14:backgroundMark x1="45846" y1="88923" x2="79077" y2="94769"/>
                        <a14:backgroundMark x1="52923" y1="20000" x2="49846" y2="27692"/>
                        <a14:backgroundMark x1="38462" y1="63077" x2="37538" y2="70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02" r="24742" b="10739"/>
          <a:stretch/>
        </p:blipFill>
        <p:spPr bwMode="auto">
          <a:xfrm>
            <a:off x="696077" y="3078610"/>
            <a:ext cx="2075723" cy="351874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" name="Tlačítko akce: Dopředu nebo Další 37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0146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26"/>
          <p:cNvGrpSpPr/>
          <p:nvPr/>
        </p:nvGrpSpPr>
        <p:grpSpPr>
          <a:xfrm>
            <a:off x="4427984" y="559228"/>
            <a:ext cx="3384376" cy="2653748"/>
            <a:chOff x="4716016" y="327923"/>
            <a:chExt cx="3384376" cy="26537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16016" y="327923"/>
              <a:ext cx="3384376" cy="2592288"/>
              <a:chOff x="755576" y="2492896"/>
              <a:chExt cx="2952328" cy="2304256"/>
            </a:xfrm>
            <a:blipFill>
              <a:blip r:embed="rId2"/>
              <a:tile tx="0" ty="0" sx="100000" sy="100000" flip="none" algn="tl"/>
            </a:blipFill>
          </p:grpSpPr>
          <p:sp>
            <p:nvSpPr>
              <p:cNvPr id="21" name="Obdélník 20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" name="TextovéPole 2"/>
            <p:cNvSpPr txBox="1"/>
            <p:nvPr/>
          </p:nvSpPr>
          <p:spPr>
            <a:xfrm>
              <a:off x="5700557" y="2150674"/>
              <a:ext cx="137717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stálý</a:t>
              </a:r>
              <a:endParaRPr lang="cs-CZ" sz="48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427984" y="3439548"/>
            <a:ext cx="3384376" cy="2692657"/>
            <a:chOff x="4716016" y="3439548"/>
            <a:chExt cx="3384376" cy="2692657"/>
          </a:xfrm>
        </p:grpSpPr>
        <p:grpSp>
          <p:nvGrpSpPr>
            <p:cNvPr id="30" name="Skupina 29"/>
            <p:cNvGrpSpPr/>
            <p:nvPr/>
          </p:nvGrpSpPr>
          <p:grpSpPr>
            <a:xfrm>
              <a:off x="4716016" y="3439548"/>
              <a:ext cx="3384376" cy="2592288"/>
              <a:chOff x="755576" y="2492896"/>
              <a:chExt cx="2952328" cy="2304256"/>
            </a:xfrm>
            <a:blipFill>
              <a:blip r:embed="rId2"/>
              <a:tile tx="0" ty="0" sx="100000" sy="100000" flip="none" algn="tl"/>
            </a:blipFill>
          </p:grpSpPr>
          <p:sp>
            <p:nvSpPr>
              <p:cNvPr id="32" name="Obdélník 31"/>
              <p:cNvSpPr/>
              <p:nvPr/>
            </p:nvSpPr>
            <p:spPr>
              <a:xfrm>
                <a:off x="1050590" y="4221088"/>
                <a:ext cx="2376264" cy="576064"/>
              </a:xfrm>
              <a:prstGeom prst="rect">
                <a:avLst/>
              </a:prstGeom>
              <a:grp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 flipV="1">
                <a:off x="3347864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1115616" y="3356992"/>
                <a:ext cx="0" cy="864096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182568" y="2492896"/>
                <a:ext cx="152533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755576" y="2492896"/>
                <a:ext cx="1483146" cy="1152128"/>
              </a:xfrm>
              <a:prstGeom prst="line">
                <a:avLst/>
              </a:prstGeom>
              <a:grpFill/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5076056" y="5301208"/>
              <a:ext cx="276325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stěhovavý</a:t>
              </a:r>
              <a:endParaRPr lang="cs-CZ" sz="48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400600" y="584684"/>
            <a:ext cx="3707904" cy="2196244"/>
            <a:chOff x="5148064" y="584684"/>
            <a:chExt cx="3707904" cy="219624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5846" b="93231" l="308" r="97231">
                          <a14:foregroundMark x1="25846" y1="20308" x2="27385" y2="35385"/>
                          <a14:foregroundMark x1="22154" y1="24615" x2="26769" y2="19385"/>
                          <a14:foregroundMark x1="41538" y1="36615" x2="53846" y2="20923"/>
                          <a14:foregroundMark x1="53846" y1="25538" x2="50769" y2="35077"/>
                          <a14:foregroundMark x1="22154" y1="27692" x2="19692" y2="38154"/>
                          <a14:foregroundMark x1="52923" y1="37538" x2="55077" y2="30769"/>
                          <a14:foregroundMark x1="77846" y1="41846" x2="88000" y2="78154"/>
                          <a14:foregroundMark x1="60615" y1="71385" x2="76923" y2="40615"/>
                          <a14:foregroundMark x1="60308" y1="51692" x2="66462" y2="54769"/>
                          <a14:foregroundMark x1="61231" y1="47385" x2="89846" y2="68308"/>
                          <a14:foregroundMark x1="79385" y1="40308" x2="87385" y2="57846"/>
                          <a14:foregroundMark x1="86769" y1="57846" x2="90462" y2="67692"/>
                          <a14:foregroundMark x1="92615" y1="68308" x2="82769" y2="73538"/>
                          <a14:foregroundMark x1="76923" y1="72923" x2="80615" y2="75077"/>
                          <a14:foregroundMark x1="58154" y1="68308" x2="69231" y2="71385"/>
                          <a14:foregroundMark x1="72308" y1="71385" x2="80000" y2="65846"/>
                          <a14:foregroundMark x1="69231" y1="74769" x2="80000" y2="61538"/>
                          <a14:foregroundMark x1="58154" y1="68308" x2="69231" y2="48923"/>
                          <a14:foregroundMark x1="58154" y1="55385" x2="76308" y2="6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815068"/>
              <a:ext cx="1965860" cy="19658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6876256" y="584684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výborně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20072" y="3392996"/>
            <a:ext cx="3635896" cy="2124236"/>
            <a:chOff x="5220072" y="3392996"/>
            <a:chExt cx="3635896" cy="212423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7385" b="70154" l="27385" r="71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23097" r="24315" b="28724"/>
            <a:stretch/>
          </p:blipFill>
          <p:spPr bwMode="auto">
            <a:xfrm>
              <a:off x="5220072" y="3677138"/>
              <a:ext cx="1880259" cy="18400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Obláček 36"/>
            <p:cNvSpPr/>
            <p:nvPr/>
          </p:nvSpPr>
          <p:spPr>
            <a:xfrm>
              <a:off x="6876256" y="3392996"/>
              <a:ext cx="1979712" cy="972108"/>
            </a:xfrm>
            <a:prstGeom prst="cloudCallout">
              <a:avLst>
                <a:gd name="adj1" fmla="val -45065"/>
                <a:gd name="adj2" fmla="val 4188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z</a:t>
              </a:r>
              <a:r>
                <a:rPr lang="cs-CZ" sz="2400" dirty="0" smtClean="0">
                  <a:solidFill>
                    <a:schemeClr val="tx1"/>
                  </a:solidFill>
                </a:rPr>
                <a:t>kus to znovu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708378" y="327923"/>
            <a:ext cx="3863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to zkuste sami!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59632" y="836712"/>
            <a:ext cx="253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prkénko budky)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8615" b="99692" l="308" r="98154">
                        <a14:foregroundMark x1="81538" y1="59692" x2="78462" y2="65846"/>
                        <a14:foregroundMark x1="87385" y1="51692" x2="96308" y2="59692"/>
                        <a14:foregroundMark x1="96000" y1="62154" x2="94769" y2="68923"/>
                        <a14:foregroundMark x1="76000" y1="67692" x2="92615" y2="69231"/>
                        <a14:foregroundMark x1="6154" y1="57538" x2="3077" y2="64308"/>
                        <a14:foregroundMark x1="4923" y1="65846" x2="22769" y2="71385"/>
                        <a14:foregroundMark x1="7385" y1="68000" x2="13231" y2="92923"/>
                        <a14:foregroundMark x1="25231" y1="82154" x2="29538" y2="99692"/>
                        <a14:foregroundMark x1="29231" y1="84000" x2="60615" y2="98769"/>
                        <a14:foregroundMark x1="87385" y1="74769" x2="81538" y2="96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9065" r="1809" b="2555"/>
          <a:stretch/>
        </p:blipFill>
        <p:spPr bwMode="auto">
          <a:xfrm>
            <a:off x="0" y="2017390"/>
            <a:ext cx="4316980" cy="4867995"/>
          </a:xfrm>
          <a:prstGeom prst="snip1Rect">
            <a:avLst>
              <a:gd name="adj" fmla="val 2167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2195736" y="5877272"/>
            <a:ext cx="13250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bažant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29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9846" r="90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328" r="11043"/>
          <a:stretch/>
        </p:blipFill>
        <p:spPr bwMode="auto">
          <a:xfrm>
            <a:off x="971600" y="2852936"/>
            <a:ext cx="3024336" cy="3946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43608" cy="648072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6649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2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23528" y="764703"/>
            <a:ext cx="8496944" cy="4824537"/>
            <a:chOff x="475400" y="765587"/>
            <a:chExt cx="7552984" cy="3887550"/>
          </a:xfrm>
        </p:grpSpPr>
        <p:pic>
          <p:nvPicPr>
            <p:cNvPr id="3" name="Picture 4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769" b="95385" l="0" r="100000">
                          <a14:foregroundMark x1="24615" y1="22154" x2="20000" y2="35077"/>
                          <a14:foregroundMark x1="49231" y1="24308" x2="43692" y2="37231"/>
                          <a14:foregroundMark x1="57231" y1="71385" x2="85846" y2="57231"/>
                          <a14:foregroundMark x1="80923" y1="66769" x2="84615" y2="70769"/>
                          <a14:foregroundMark x1="69231" y1="13231" x2="69538" y2="15077"/>
                          <a14:foregroundMark x1="65538" y1="20923" x2="68000" y2="19692"/>
                          <a14:foregroundMark x1="72308" y1="26462" x2="72308" y2="26462"/>
                          <a14:foregroundMark x1="75692" y1="21231" x2="75692" y2="21231"/>
                          <a14:foregroundMark x1="74769" y1="21846" x2="72615" y2="25231"/>
                          <a14:foregroundMark x1="69538" y1="14769" x2="66154" y2="18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275" b="9268"/>
            <a:stretch/>
          </p:blipFill>
          <p:spPr bwMode="auto">
            <a:xfrm>
              <a:off x="3485046" y="997680"/>
              <a:ext cx="4543338" cy="36554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Obláček 3"/>
            <p:cNvSpPr/>
            <p:nvPr/>
          </p:nvSpPr>
          <p:spPr>
            <a:xfrm>
              <a:off x="475400" y="765587"/>
              <a:ext cx="2880375" cy="2262901"/>
            </a:xfrm>
            <a:prstGeom prst="cloudCallout">
              <a:avLst>
                <a:gd name="adj1" fmla="val 77707"/>
                <a:gd name="adj2" fmla="val 46132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rgbClr val="C00000"/>
                  </a:solidFill>
                </a:rPr>
                <a:t>Výborně </a:t>
              </a:r>
            </a:p>
            <a:p>
              <a:pPr algn="ctr"/>
              <a:r>
                <a:rPr lang="cs-CZ" sz="2800" dirty="0" smtClean="0">
                  <a:solidFill>
                    <a:schemeClr val="tx1"/>
                  </a:solidFill>
                </a:rPr>
                <a:t>a teď si zazpívej jako ptáček…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71219" y="3573016"/>
            <a:ext cx="3856765" cy="3240360"/>
            <a:chOff x="571219" y="3573016"/>
            <a:chExt cx="3856765" cy="3240360"/>
          </a:xfrm>
        </p:grpSpPr>
        <p:pic>
          <p:nvPicPr>
            <p:cNvPr id="10" name="Picture 4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769" b="95385" l="0" r="100000">
                          <a14:foregroundMark x1="24615" y1="22154" x2="20000" y2="35077"/>
                          <a14:foregroundMark x1="49231" y1="24308" x2="43692" y2="37231"/>
                          <a14:foregroundMark x1="57231" y1="71385" x2="85846" y2="57231"/>
                          <a14:foregroundMark x1="80923" y1="66769" x2="84615" y2="70769"/>
                          <a14:foregroundMark x1="69231" y1="13231" x2="69538" y2="15077"/>
                          <a14:foregroundMark x1="65538" y1="20923" x2="68000" y2="19692"/>
                          <a14:foregroundMark x1="72308" y1="26462" x2="72308" y2="26462"/>
                          <a14:foregroundMark x1="75692" y1="21231" x2="75692" y2="21231"/>
                          <a14:foregroundMark x1="74769" y1="21846" x2="72615" y2="25231"/>
                          <a14:foregroundMark x1="69538" y1="14769" x2="66154" y2="18769"/>
                          <a14:foregroundMark x1="83077" y1="49538" x2="80615" y2="51385"/>
                          <a14:foregroundMark x1="81846" y1="52923" x2="80923" y2="56923"/>
                          <a14:backgroundMark x1="67385" y1="21231" x2="65538" y2="68308"/>
                          <a14:backgroundMark x1="62462" y1="26154" x2="58769" y2="59077"/>
                          <a14:backgroundMark x1="56000" y1="19385" x2="60923" y2="40615"/>
                          <a14:backgroundMark x1="83692" y1="56308" x2="84923" y2="60308"/>
                          <a14:backgroundMark x1="81846" y1="58769" x2="76000" y2="59692"/>
                          <a14:backgroundMark x1="85538" y1="53846" x2="85538" y2="57846"/>
                          <a14:backgroundMark x1="90462" y1="55077" x2="95385" y2="55692"/>
                          <a14:backgroundMark x1="95385" y1="54154" x2="93231" y2="60308"/>
                          <a14:backgroundMark x1="79077" y1="56308" x2="68615" y2="57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630" t="10276" b="40556"/>
            <a:stretch/>
          </p:blipFill>
          <p:spPr bwMode="auto">
            <a:xfrm>
              <a:off x="2371419" y="4050240"/>
              <a:ext cx="2056565" cy="27631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769" b="95385" l="0" r="100000">
                          <a14:foregroundMark x1="24615" y1="22154" x2="20000" y2="35077"/>
                          <a14:foregroundMark x1="49231" y1="24308" x2="43692" y2="37231"/>
                          <a14:foregroundMark x1="57231" y1="71385" x2="85846" y2="57231"/>
                          <a14:foregroundMark x1="80923" y1="66769" x2="84615" y2="70769"/>
                          <a14:foregroundMark x1="69231" y1="13231" x2="69538" y2="15077"/>
                          <a14:foregroundMark x1="65538" y1="20923" x2="68000" y2="19692"/>
                          <a14:foregroundMark x1="72308" y1="26462" x2="72308" y2="26462"/>
                          <a14:foregroundMark x1="75692" y1="21231" x2="75692" y2="21231"/>
                          <a14:foregroundMark x1="74769" y1="21846" x2="72615" y2="25231"/>
                          <a14:foregroundMark x1="69538" y1="14769" x2="66154" y2="18769"/>
                          <a14:foregroundMark x1="83077" y1="49538" x2="80615" y2="51385"/>
                          <a14:foregroundMark x1="81846" y1="52923" x2="80923" y2="56923"/>
                          <a14:backgroundMark x1="67385" y1="21231" x2="65538" y2="68308"/>
                          <a14:backgroundMark x1="62462" y1="26154" x2="58769" y2="59077"/>
                          <a14:backgroundMark x1="56000" y1="19385" x2="60923" y2="40615"/>
                          <a14:backgroundMark x1="83692" y1="56308" x2="84923" y2="60308"/>
                          <a14:backgroundMark x1="81846" y1="58769" x2="76000" y2="59692"/>
                          <a14:backgroundMark x1="85538" y1="53846" x2="85538" y2="57846"/>
                          <a14:backgroundMark x1="90462" y1="55077" x2="95385" y2="55692"/>
                          <a14:backgroundMark x1="95385" y1="54154" x2="93231" y2="60308"/>
                          <a14:backgroundMark x1="79077" y1="56308" x2="68615" y2="57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630" t="10276" b="40556"/>
            <a:stretch/>
          </p:blipFill>
          <p:spPr bwMode="auto">
            <a:xfrm>
              <a:off x="571219" y="3573016"/>
              <a:ext cx="2056565" cy="2763136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ovéPole 12"/>
          <p:cNvSpPr txBox="1"/>
          <p:nvPr/>
        </p:nvSpPr>
        <p:spPr>
          <a:xfrm>
            <a:off x="3605197" y="44624"/>
            <a:ext cx="19336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Konec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10114320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778</TotalTime>
  <Words>540</Words>
  <Application>Microsoft Office PowerPoint</Application>
  <PresentationFormat>Předvádění na obrazovce (4:3)</PresentationFormat>
  <Paragraphs>160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Motiv systému Office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64</cp:revision>
  <dcterms:created xsi:type="dcterms:W3CDTF">2012-11-15T09:37:13Z</dcterms:created>
  <dcterms:modified xsi:type="dcterms:W3CDTF">2012-11-28T17:00:27Z</dcterms:modified>
</cp:coreProperties>
</file>