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44" r:id="rId2"/>
    <p:sldMasterId id="2147483756" r:id="rId3"/>
    <p:sldMasterId id="2147483768" r:id="rId4"/>
    <p:sldMasterId id="2147483780" r:id="rId5"/>
  </p:sldMasterIdLst>
  <p:sldIdLst>
    <p:sldId id="264" r:id="rId6"/>
    <p:sldId id="265" r:id="rId7"/>
    <p:sldId id="257" r:id="rId8"/>
    <p:sldId id="256" r:id="rId9"/>
    <p:sldId id="258" r:id="rId10"/>
    <p:sldId id="259" r:id="rId11"/>
    <p:sldId id="260" r:id="rId12"/>
    <p:sldId id="261" r:id="rId13"/>
    <p:sldId id="263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517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243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098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375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852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661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249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789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2675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431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599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1252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8755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8642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5683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7574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6062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9412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0425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056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3023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5841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1102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626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4040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9660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8025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4133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0167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5874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4157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3239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DA949-C007-474A-AA75-0B11159A10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45C65-5A67-4E53-9FE0-338B5830DC5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2690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D2C52B57-9022-40C0-AB20-BBE00BF3DDD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549616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8B9D4F-78AD-4CF6-8611-9FD4482377F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315001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CE3AA6-F2DD-4621-BFAE-9A01F6E43F9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350346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055C4-14DD-49CB-B62D-FD9721A07FD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94172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FA224-D4BE-40EE-9B43-DA0620443F6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252295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98B471-5E9C-41C2-9A4A-21432E5AB9D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772942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3B599B-0CE9-404D-A1FA-AE5D49BFFD3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466020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1DC48D-25A3-470F-BB56-080E422F39B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931556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E476E3-641E-4CE4-9396-29DA8981112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747249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195E57-2B75-4C7C-9573-2FA6F5CC90A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199241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72C03A-1836-46E9-B449-A27F6072CA7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785711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2B077-5830-4065-9F1C-C9AB0A4658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574096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0CE421-F0AA-4972-BFC0-1C58AFB403A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507131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3D69A-A1D3-4A2B-A61C-C789A593FD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484488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61344-213F-460F-BED8-10E2395B35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534361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FCF63-B193-40FD-81F8-1ED1A5FD293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97406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332F2-4D83-4A36-BD20-CEB3FB29E7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861534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618F8-DD9A-41BD-A29F-F28946F2EA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856927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4FEA1-AB8A-4B19-9533-49C06C2B1C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984705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1591D-C1FA-43FF-966D-7F0C07E2361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35140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F35FE-573C-4AF7-9E85-2A9EACE2AC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320626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2AA97-50B3-4420-9002-92C1A3AE81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8886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2DA949-C007-474A-AA75-0B11159A100F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645C65-5A67-4E53-9FE0-338B5830DC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6128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2DA949-C007-474A-AA75-0B11159A10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645C65-5A67-4E53-9FE0-338B5830DC5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1731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2DA949-C007-474A-AA75-0B11159A10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645C65-5A67-4E53-9FE0-338B5830DC5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10560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6BFC537-9824-4879-A57A-15053ADD36E1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3362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42729AD-DA13-444D-B803-046404971F26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5752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40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5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openxmlformats.org/officeDocument/2006/relationships/audio" Target="../media/audio3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microsoft.com/office/2007/relationships/hdphoto" Target="../media/hdphoto3.wdp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.png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7" Type="http://schemas.microsoft.com/office/2007/relationships/hdphoto" Target="../media/hdphoto4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audio" Target="../media/audio6.wav"/><Relationship Id="rId4" Type="http://schemas.openxmlformats.org/officeDocument/2006/relationships/audio" Target="../media/audio4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7" Type="http://schemas.microsoft.com/office/2007/relationships/hdphoto" Target="../media/hdphoto3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9.xml"/><Relationship Id="rId4" Type="http://schemas.openxmlformats.org/officeDocument/2006/relationships/audio" Target="../media/audio3.wav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audio" Target="../media/audio3.wav"/><Relationship Id="rId7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9.xml"/><Relationship Id="rId6" Type="http://schemas.microsoft.com/office/2007/relationships/hdphoto" Target="../media/hdphoto5.wdp"/><Relationship Id="rId5" Type="http://schemas.openxmlformats.org/officeDocument/2006/relationships/image" Target="../media/image7.png"/><Relationship Id="rId4" Type="http://schemas.openxmlformats.org/officeDocument/2006/relationships/audio" Target="../media/audio4.wav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audio" Target="../media/audio7.wav"/><Relationship Id="rId7" Type="http://schemas.microsoft.com/office/2007/relationships/hdphoto" Target="../media/hdphoto5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7.png"/><Relationship Id="rId5" Type="http://schemas.openxmlformats.org/officeDocument/2006/relationships/audio" Target="../media/audio3.wav"/><Relationship Id="rId4" Type="http://schemas.openxmlformats.org/officeDocument/2006/relationships/audio" Target="../media/audio2.wav"/><Relationship Id="rId9" Type="http://schemas.microsoft.com/office/2007/relationships/hdphoto" Target="../media/hdphoto7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VY_32_INOVACE_79_PRV1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2060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Dny v týdnu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ŠKOLY: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Kalendář, týden, den, pracovní a volné dny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1.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Prvouka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955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PČ,  VV, HV, ČJ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Prezentace, ve které se děti seznamují s </a:t>
            </a:r>
            <a:r>
              <a:rPr lang="cs-CZ" sz="1400" dirty="0" smtClean="0">
                <a:latin typeface="Arial" charset="0"/>
                <a:cs typeface="Arial" charset="0"/>
              </a:rPr>
              <a:t>kalendářem, jak jdou za sebou dny v týdnu, které jsou pracovní a volné dny, pojmy včera, dnes a zítra.</a:t>
            </a:r>
          </a:p>
          <a:p>
            <a:r>
              <a:rPr lang="cs-CZ" sz="1400" dirty="0" smtClean="0">
                <a:latin typeface="Arial" charset="0"/>
                <a:cs typeface="Arial" charset="0"/>
              </a:rPr>
              <a:t>List č. 4 – 5 třídí dny na volné a pracovní, na listu č. 6 děti samy přiřazují číslice k jednotlivým dnům, list č. 8</a:t>
            </a:r>
            <a:r>
              <a:rPr lang="cs-CZ" sz="1400" dirty="0">
                <a:latin typeface="Arial" charset="0"/>
                <a:cs typeface="Arial" charset="0"/>
              </a:rPr>
              <a:t> </a:t>
            </a:r>
            <a:r>
              <a:rPr lang="cs-CZ" sz="1400" dirty="0" smtClean="0">
                <a:latin typeface="Arial" charset="0"/>
                <a:cs typeface="Arial" charset="0"/>
              </a:rPr>
              <a:t>- 9 děti  seznamuje s pojmy včera, dnes, zítra, co je před a co je po, na listu č. 10 luští křížovku se dny v týdnu.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 </a:t>
            </a:r>
            <a:r>
              <a:rPr lang="cs-CZ" sz="1400" dirty="0" smtClean="0">
                <a:latin typeface="Arial" charset="0"/>
                <a:cs typeface="Arial" charset="0"/>
              </a:rPr>
              <a:t>Děti </a:t>
            </a:r>
            <a:r>
              <a:rPr lang="cs-CZ" sz="1400" dirty="0" smtClean="0">
                <a:latin typeface="Arial" charset="0"/>
                <a:cs typeface="Arial" charset="0"/>
              </a:rPr>
              <a:t> vcelku znají pořadí dnů v týdnu, ale některým ještě dělá potíže pojem včera, zítra, pozítří nebo co je před a co je </a:t>
            </a:r>
            <a:r>
              <a:rPr lang="cs-CZ" sz="1400" smtClean="0">
                <a:latin typeface="Arial" charset="0"/>
                <a:cs typeface="Arial" charset="0"/>
              </a:rPr>
              <a:t>po určitém dni.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b="1" u="sng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1400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1314242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201641" y="1411035"/>
            <a:ext cx="1638590" cy="646331"/>
          </a:xfrm>
          <a:prstGeom prst="rect">
            <a:avLst/>
          </a:prstGeom>
          <a:solidFill>
            <a:srgbClr val="92D05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pondělí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1340768"/>
            <a:ext cx="1203791" cy="646331"/>
          </a:xfrm>
          <a:prstGeom prst="rect">
            <a:avLst/>
          </a:prstGeom>
          <a:solidFill>
            <a:srgbClr val="92D05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úterý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60232" y="1844824"/>
            <a:ext cx="1390958" cy="646331"/>
          </a:xfrm>
          <a:prstGeom prst="rect">
            <a:avLst/>
          </a:prstGeom>
          <a:solidFill>
            <a:srgbClr val="92D05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středa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49559" y="2564904"/>
            <a:ext cx="1528752" cy="646331"/>
          </a:xfrm>
          <a:prstGeom prst="rect">
            <a:avLst/>
          </a:prstGeom>
          <a:solidFill>
            <a:srgbClr val="92D05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čtvrtek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60248" y="2852936"/>
            <a:ext cx="1264770" cy="646331"/>
          </a:xfrm>
          <a:prstGeom prst="rect">
            <a:avLst/>
          </a:prstGeom>
          <a:solidFill>
            <a:srgbClr val="92D05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pátek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27571" y="3861048"/>
            <a:ext cx="1497846" cy="646331"/>
          </a:xfrm>
          <a:prstGeom prst="rect">
            <a:avLst/>
          </a:prstGeom>
          <a:solidFill>
            <a:srgbClr val="FF00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sobota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88024" y="4365104"/>
            <a:ext cx="1492716" cy="646331"/>
          </a:xfrm>
          <a:prstGeom prst="rect">
            <a:avLst/>
          </a:prstGeom>
          <a:solidFill>
            <a:srgbClr val="FF00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neděle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076494" y="-27384"/>
            <a:ext cx="2991012" cy="769441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Dny v týdnu</a:t>
            </a:r>
            <a:endParaRPr lang="cs-CZ" sz="4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>
                        <a14:foregroundMark x1="33231" y1="18462" x2="39385" y2="52000"/>
                        <a14:foregroundMark x1="21846" y1="37538" x2="74769" y2="25538"/>
                        <a14:foregroundMark x1="24923" y1="30462" x2="50769" y2="22462"/>
                        <a14:foregroundMark x1="42462" y1="28308" x2="46462" y2="51077"/>
                        <a14:foregroundMark x1="26769" y1="53538" x2="53846" y2="32308"/>
                        <a14:foregroundMark x1="26154" y1="33231" x2="31385" y2="58154"/>
                        <a14:foregroundMark x1="29231" y1="57231" x2="83385" y2="28615"/>
                        <a14:foregroundMark x1="47692" y1="38769" x2="40308" y2="50769"/>
                        <a14:foregroundMark x1="28923" y1="36308" x2="36923" y2="45846"/>
                        <a14:foregroundMark x1="53538" y1="36615" x2="83385" y2="32308"/>
                        <a14:foregroundMark x1="68000" y1="22154" x2="66769" y2="64308"/>
                        <a14:foregroundMark x1="80308" y1="38462" x2="54769" y2="55692"/>
                        <a14:foregroundMark x1="73846" y1="54154" x2="74154" y2="31692"/>
                        <a14:foregroundMark x1="75077" y1="40308" x2="67692" y2="56923"/>
                        <a14:foregroundMark x1="63692" y1="53538" x2="54769" y2="36308"/>
                        <a14:foregroundMark x1="64923" y1="24000" x2="57846" y2="35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587934"/>
            <a:ext cx="4793394" cy="47933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Obláček 17"/>
          <p:cNvSpPr/>
          <p:nvPr/>
        </p:nvSpPr>
        <p:spPr>
          <a:xfrm>
            <a:off x="467544" y="1268760"/>
            <a:ext cx="3633141" cy="2950233"/>
          </a:xfrm>
          <a:prstGeom prst="cloudCallout">
            <a:avLst>
              <a:gd name="adj1" fmla="val 93428"/>
              <a:gd name="adj2" fmla="val 80771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dní ten týden má???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14822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0.003 L -0.85573 -0.01226 " pathEditMode="relative" rAng="0" ptsTypes="AA">
                                      <p:cBhvr>
                                        <p:cTn id="6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795" y="-76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500"/>
                            </p:stCondLst>
                            <p:childTnLst>
                              <p:par>
                                <p:cTn id="8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04 -0.00209 L 0.56928 0.06938 " pathEditMode="relative" rAng="0" ptsTypes="AA">
                                      <p:cBhvr>
                                        <p:cTn id="12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212" y="356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0.00648 L -0.48542 0.11494 " pathEditMode="relative" rAng="0" ptsTypes="AA">
                                      <p:cBhvr>
                                        <p:cTn id="1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71" y="605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5 -0.003 L 0.38646 0.04232 " pathEditMode="relative" rAng="0" ptsTypes="AA">
                                      <p:cBhvr>
                                        <p:cTn id="2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306" y="226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9 -0.00486 L -0.36649 0.15079 " pathEditMode="relative" rAng="0" ptsTypes="AA">
                                      <p:cBhvr>
                                        <p:cTn id="3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28" y="777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500"/>
                            </p:stCondLst>
                            <p:childTnLst>
                              <p:par>
                                <p:cTn id="32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5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-9.43571E-7 L 0.26996 0.06776 " pathEditMode="relative" rAng="0" ptsTypes="AA">
                                      <p:cBhvr>
                                        <p:cTn id="3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681" y="337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2 -0.00578 L -0.24566 0.10454 " pathEditMode="relative" rAng="0" ptsTypes="AA">
                                      <p:cBhvr>
                                        <p:cTn id="42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344" y="550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500"/>
                            </p:stCondLst>
                            <p:childTnLst>
                              <p:par>
                                <p:cTn id="44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4500"/>
                            </p:stCondLst>
                            <p:childTnLst>
                              <p:par>
                                <p:cTn id="61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5500"/>
                            </p:stCondLst>
                            <p:childTnLst>
                              <p:par>
                                <p:cTn id="6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076494" y="-27384"/>
            <a:ext cx="2991012" cy="769441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Dny v týdnu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1781282" y="1366512"/>
            <a:ext cx="1638590" cy="646331"/>
          </a:xfrm>
          <a:prstGeom prst="rect">
            <a:avLst/>
          </a:prstGeom>
          <a:solidFill>
            <a:srgbClr val="92D05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pondělí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81282" y="2094593"/>
            <a:ext cx="1203791" cy="646331"/>
          </a:xfrm>
          <a:prstGeom prst="rect">
            <a:avLst/>
          </a:prstGeom>
          <a:solidFill>
            <a:srgbClr val="92D05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úterý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81282" y="2822674"/>
            <a:ext cx="1390958" cy="646331"/>
          </a:xfrm>
          <a:prstGeom prst="rect">
            <a:avLst/>
          </a:prstGeom>
          <a:solidFill>
            <a:srgbClr val="92D05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středa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81282" y="3550755"/>
            <a:ext cx="1528752" cy="646331"/>
          </a:xfrm>
          <a:prstGeom prst="rect">
            <a:avLst/>
          </a:prstGeom>
          <a:solidFill>
            <a:srgbClr val="92D05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čtvrtek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81282" y="4278836"/>
            <a:ext cx="1264770" cy="646331"/>
          </a:xfrm>
          <a:prstGeom prst="rect">
            <a:avLst/>
          </a:prstGeom>
          <a:solidFill>
            <a:srgbClr val="92D05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pátek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81282" y="5006917"/>
            <a:ext cx="1497846" cy="646331"/>
          </a:xfrm>
          <a:prstGeom prst="rect">
            <a:avLst/>
          </a:prstGeom>
          <a:solidFill>
            <a:srgbClr val="92D05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sobota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81282" y="5734997"/>
            <a:ext cx="1492716" cy="646331"/>
          </a:xfrm>
          <a:prstGeom prst="rect">
            <a:avLst/>
          </a:prstGeom>
          <a:solidFill>
            <a:srgbClr val="92D05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neděle</a:t>
            </a:r>
            <a:endParaRPr lang="cs-CZ" sz="3600" b="1" dirty="0"/>
          </a:p>
        </p:txBody>
      </p:sp>
      <p:sp>
        <p:nvSpPr>
          <p:cNvPr id="3" name="Ovál 2"/>
          <p:cNvSpPr/>
          <p:nvPr/>
        </p:nvSpPr>
        <p:spPr>
          <a:xfrm>
            <a:off x="661321" y="1340768"/>
            <a:ext cx="720080" cy="672075"/>
          </a:xfrm>
          <a:prstGeom prst="ellipse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61321" y="2068849"/>
            <a:ext cx="720080" cy="672075"/>
          </a:xfrm>
          <a:prstGeom prst="ellipse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3" name="Ovál 12"/>
          <p:cNvSpPr/>
          <p:nvPr/>
        </p:nvSpPr>
        <p:spPr>
          <a:xfrm>
            <a:off x="661321" y="2796930"/>
            <a:ext cx="720080" cy="672075"/>
          </a:xfrm>
          <a:prstGeom prst="ellipse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4" name="Ovál 13"/>
          <p:cNvSpPr/>
          <p:nvPr/>
        </p:nvSpPr>
        <p:spPr>
          <a:xfrm>
            <a:off x="661321" y="3525011"/>
            <a:ext cx="720080" cy="672075"/>
          </a:xfrm>
          <a:prstGeom prst="ellipse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4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61321" y="4253092"/>
            <a:ext cx="720080" cy="672075"/>
          </a:xfrm>
          <a:prstGeom prst="ellipse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661321" y="4981173"/>
            <a:ext cx="720080" cy="672075"/>
          </a:xfrm>
          <a:prstGeom prst="ellipse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7" name="Ovál 16"/>
          <p:cNvSpPr/>
          <p:nvPr/>
        </p:nvSpPr>
        <p:spPr>
          <a:xfrm>
            <a:off x="661321" y="5709253"/>
            <a:ext cx="720080" cy="672075"/>
          </a:xfrm>
          <a:prstGeom prst="ellipse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860032" y="1844824"/>
            <a:ext cx="246259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Týden má</a:t>
            </a:r>
            <a:endParaRPr lang="cs-CZ" sz="4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66663" y="4459759"/>
            <a:ext cx="109356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dnů</a:t>
            </a:r>
            <a:endParaRPr lang="cs-CZ" sz="4400" b="1" dirty="0"/>
          </a:p>
        </p:txBody>
      </p:sp>
      <p:sp>
        <p:nvSpPr>
          <p:cNvPr id="20" name="Ovál 19"/>
          <p:cNvSpPr/>
          <p:nvPr/>
        </p:nvSpPr>
        <p:spPr>
          <a:xfrm>
            <a:off x="5364088" y="2758281"/>
            <a:ext cx="1512168" cy="1462807"/>
          </a:xfrm>
          <a:prstGeom prst="ellipse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500" b="1" dirty="0" smtClean="0">
                <a:solidFill>
                  <a:schemeClr val="tx1"/>
                </a:solidFill>
              </a:rPr>
              <a:t>7</a:t>
            </a:r>
            <a:endParaRPr lang="cs-CZ" sz="115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8908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5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5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4000"/>
                            </p:stCondLst>
                            <p:childTnLst>
                              <p:par>
                                <p:cTn id="5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5500"/>
                            </p:stCondLst>
                            <p:childTnLst>
                              <p:par>
                                <p:cTn id="6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7000"/>
                            </p:stCondLst>
                            <p:childTnLst>
                              <p:par>
                                <p:cTn id="6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8500"/>
                            </p:stCondLst>
                            <p:childTnLst>
                              <p:par>
                                <p:cTn id="7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0000"/>
                            </p:stCondLst>
                            <p:childTnLst>
                              <p:par>
                                <p:cTn id="75" presetID="41" presetClass="entr" presetSubtype="0" fill="hold" grpId="0" nodeType="afterEffect">
                                  <p:stCondLst>
                                    <p:cond delay="1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 tmFilter="0,0; .5, 1; 1, 1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2300"/>
                            </p:stCondLst>
                            <p:childTnLst>
                              <p:par>
                                <p:cTn id="83" presetID="38" presetClass="entr" presetSubtype="0" accel="5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4300"/>
                            </p:stCondLst>
                            <p:childTnLst>
                              <p:par>
                                <p:cTn id="91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5400"/>
                            </p:stCondLst>
                            <p:childTnLst>
                              <p:par>
                                <p:cTn id="99" presetID="26" presetClass="emph" presetSubtype="0" repeatCount="indefinite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1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3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/>
      <p:bldP spid="19" grpId="0"/>
      <p:bldP spid="20" grpId="0" animBg="1"/>
      <p:bldP spid="20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076494" y="-27384"/>
            <a:ext cx="2991012" cy="769441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Dny v týdnu</a:t>
            </a:r>
            <a:endParaRPr lang="cs-CZ" sz="4400" b="1" dirty="0">
              <a:solidFill>
                <a:prstClr val="black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81282" y="1366512"/>
            <a:ext cx="1638590" cy="646331"/>
          </a:xfrm>
          <a:prstGeom prst="rect">
            <a:avLst/>
          </a:prstGeom>
          <a:solidFill>
            <a:srgbClr val="92D05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pondělí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81282" y="2094593"/>
            <a:ext cx="1203791" cy="646331"/>
          </a:xfrm>
          <a:prstGeom prst="rect">
            <a:avLst/>
          </a:prstGeom>
          <a:solidFill>
            <a:srgbClr val="92D05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úterý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81282" y="2822674"/>
            <a:ext cx="1390958" cy="646331"/>
          </a:xfrm>
          <a:prstGeom prst="rect">
            <a:avLst/>
          </a:prstGeom>
          <a:solidFill>
            <a:srgbClr val="92D05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středa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81282" y="3550755"/>
            <a:ext cx="1528752" cy="646331"/>
          </a:xfrm>
          <a:prstGeom prst="rect">
            <a:avLst/>
          </a:prstGeom>
          <a:solidFill>
            <a:srgbClr val="92D05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čtvrtek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81282" y="4278836"/>
            <a:ext cx="1264770" cy="646331"/>
          </a:xfrm>
          <a:prstGeom prst="rect">
            <a:avLst/>
          </a:prstGeom>
          <a:solidFill>
            <a:srgbClr val="92D05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pátek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81282" y="5006917"/>
            <a:ext cx="1497846" cy="646331"/>
          </a:xfrm>
          <a:prstGeom prst="rect">
            <a:avLst/>
          </a:prstGeom>
          <a:solidFill>
            <a:srgbClr val="FF00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sobota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81282" y="5734997"/>
            <a:ext cx="1492716" cy="646331"/>
          </a:xfrm>
          <a:prstGeom prst="rect">
            <a:avLst/>
          </a:prstGeom>
          <a:solidFill>
            <a:srgbClr val="FF00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neděle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661321" y="1340768"/>
            <a:ext cx="720080" cy="672075"/>
          </a:xfrm>
          <a:prstGeom prst="ellipse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prstClr val="black"/>
                </a:solidFill>
              </a:rPr>
              <a:t>1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61321" y="2068849"/>
            <a:ext cx="720080" cy="672075"/>
          </a:xfrm>
          <a:prstGeom prst="ellipse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prstClr val="black"/>
                </a:solidFill>
              </a:rPr>
              <a:t>2</a:t>
            </a:r>
          </a:p>
        </p:txBody>
      </p:sp>
      <p:sp>
        <p:nvSpPr>
          <p:cNvPr id="13" name="Ovál 12"/>
          <p:cNvSpPr/>
          <p:nvPr/>
        </p:nvSpPr>
        <p:spPr>
          <a:xfrm>
            <a:off x="661321" y="2796930"/>
            <a:ext cx="720080" cy="672075"/>
          </a:xfrm>
          <a:prstGeom prst="ellipse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prstClr val="black"/>
                </a:solidFill>
              </a:rPr>
              <a:t>3</a:t>
            </a:r>
          </a:p>
        </p:txBody>
      </p:sp>
      <p:sp>
        <p:nvSpPr>
          <p:cNvPr id="14" name="Ovál 13"/>
          <p:cNvSpPr/>
          <p:nvPr/>
        </p:nvSpPr>
        <p:spPr>
          <a:xfrm>
            <a:off x="661321" y="3525011"/>
            <a:ext cx="720080" cy="672075"/>
          </a:xfrm>
          <a:prstGeom prst="ellipse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prstClr val="black"/>
                </a:solidFill>
              </a:rPr>
              <a:t>4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61321" y="4253092"/>
            <a:ext cx="720080" cy="672075"/>
          </a:xfrm>
          <a:prstGeom prst="ellipse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prstClr val="black"/>
                </a:solidFill>
              </a:rPr>
              <a:t>5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661321" y="4981173"/>
            <a:ext cx="720080" cy="672075"/>
          </a:xfrm>
          <a:prstGeom prst="ellipse">
            <a:avLst/>
          </a:prstGeom>
          <a:solidFill>
            <a:srgbClr val="00B0F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prstClr val="black"/>
                </a:solidFill>
              </a:rPr>
              <a:t>6</a:t>
            </a:r>
          </a:p>
        </p:txBody>
      </p:sp>
      <p:sp>
        <p:nvSpPr>
          <p:cNvPr id="17" name="Ovál 16"/>
          <p:cNvSpPr/>
          <p:nvPr/>
        </p:nvSpPr>
        <p:spPr>
          <a:xfrm>
            <a:off x="661321" y="5709253"/>
            <a:ext cx="720080" cy="672075"/>
          </a:xfrm>
          <a:prstGeom prst="ellipse">
            <a:avLst/>
          </a:prstGeom>
          <a:solidFill>
            <a:srgbClr val="00B0F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prstClr val="black"/>
                </a:solidFill>
              </a:rPr>
              <a:t>7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975095" y="2060848"/>
            <a:ext cx="184537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chodíme</a:t>
            </a:r>
          </a:p>
          <a:p>
            <a:r>
              <a:rPr lang="cs-CZ" sz="3600" b="1" dirty="0" smtClean="0">
                <a:solidFill>
                  <a:prstClr val="black"/>
                </a:solidFill>
              </a:rPr>
              <a:t>      do</a:t>
            </a:r>
          </a:p>
          <a:p>
            <a:r>
              <a:rPr lang="cs-CZ" sz="3600" b="1" dirty="0" smtClean="0">
                <a:solidFill>
                  <a:prstClr val="black"/>
                </a:solidFill>
              </a:rPr>
              <a:t>    školy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308304" y="4869160"/>
            <a:ext cx="124155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volné</a:t>
            </a:r>
          </a:p>
          <a:p>
            <a:r>
              <a:rPr lang="cs-CZ" sz="3600" b="1" dirty="0" smtClean="0">
                <a:solidFill>
                  <a:prstClr val="black"/>
                </a:solidFill>
              </a:rPr>
              <a:t>  dny</a:t>
            </a:r>
            <a:endParaRPr lang="cs-CZ" sz="3600" b="1" dirty="0">
              <a:solidFill>
                <a:prstClr val="black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26462" y1="2154" x2="23077" y2="8308"/>
                        <a14:foregroundMark x1="72000" y1="94154" x2="77538" y2="69846"/>
                        <a14:foregroundMark x1="54462" y1="69846" x2="63385" y2="64308"/>
                        <a14:foregroundMark x1="28615" y1="77538" x2="48000" y2="74462"/>
                        <a14:foregroundMark x1="30769" y1="93538" x2="31692" y2="89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3" y="1988840"/>
            <a:ext cx="2069827" cy="2069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2" name="Přímá spojnice se šipkou 21"/>
          <p:cNvCxnSpPr>
            <a:stCxn id="2" idx="3"/>
          </p:cNvCxnSpPr>
          <p:nvPr/>
        </p:nvCxnSpPr>
        <p:spPr>
          <a:xfrm>
            <a:off x="3419872" y="1689678"/>
            <a:ext cx="1296144" cy="914399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stCxn id="5" idx="3"/>
          </p:cNvCxnSpPr>
          <p:nvPr/>
        </p:nvCxnSpPr>
        <p:spPr>
          <a:xfrm>
            <a:off x="2985073" y="2417759"/>
            <a:ext cx="1586927" cy="404915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6" idx="3"/>
          </p:cNvCxnSpPr>
          <p:nvPr/>
        </p:nvCxnSpPr>
        <p:spPr>
          <a:xfrm flipV="1">
            <a:off x="3172240" y="3145839"/>
            <a:ext cx="1255743" cy="1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stCxn id="7" idx="3"/>
          </p:cNvCxnSpPr>
          <p:nvPr/>
        </p:nvCxnSpPr>
        <p:spPr>
          <a:xfrm flipV="1">
            <a:off x="3310034" y="3525011"/>
            <a:ext cx="1117950" cy="34891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stCxn id="8" idx="3"/>
          </p:cNvCxnSpPr>
          <p:nvPr/>
        </p:nvCxnSpPr>
        <p:spPr>
          <a:xfrm flipV="1">
            <a:off x="3046052" y="3873920"/>
            <a:ext cx="1381932" cy="728082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>
            <a:stCxn id="9" idx="3"/>
          </p:cNvCxnSpPr>
          <p:nvPr/>
        </p:nvCxnSpPr>
        <p:spPr>
          <a:xfrm>
            <a:off x="3279128" y="5330083"/>
            <a:ext cx="1436888" cy="18714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>
            <a:stCxn id="10" idx="3"/>
          </p:cNvCxnSpPr>
          <p:nvPr/>
        </p:nvCxnSpPr>
        <p:spPr>
          <a:xfrm flipV="1">
            <a:off x="3273998" y="5863897"/>
            <a:ext cx="1442018" cy="19426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0" r="100000">
                        <a14:foregroundMark x1="71692" y1="25538" x2="85538" y2="69538"/>
                        <a14:foregroundMark x1="61231" y1="75692" x2="63077" y2="79692"/>
                        <a14:foregroundMark x1="69538" y1="79077" x2="70154" y2="76923"/>
                        <a14:backgroundMark x1="60923" y1="22154" x2="73846" y2="19077"/>
                        <a14:backgroundMark x1="59077" y1="69846" x2="56923" y2="76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280732"/>
            <a:ext cx="2285850" cy="22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4496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5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5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4000"/>
                            </p:stCondLst>
                            <p:childTnLst>
                              <p:par>
                                <p:cTn id="5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4500"/>
                            </p:stCondLst>
                            <p:childTnLst>
                              <p:par>
                                <p:cTn id="61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4" presetID="2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7" presetID="2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0" presetID="2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3" presetID="2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6000"/>
                            </p:stCondLst>
                            <p:childTnLst>
                              <p:par>
                                <p:cTn id="77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7650"/>
                            </p:stCondLst>
                            <p:childTnLst>
                              <p:par>
                                <p:cTn id="85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150"/>
                            </p:stCondLst>
                            <p:childTnLst>
                              <p:par>
                                <p:cTn id="9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1650"/>
                            </p:stCondLst>
                            <p:childTnLst>
                              <p:par>
                                <p:cTn id="9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3150"/>
                            </p:stCondLst>
                            <p:childTnLst>
                              <p:par>
                                <p:cTn id="10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4650"/>
                            </p:stCondLst>
                            <p:childTnLst>
                              <p:par>
                                <p:cTn id="105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25650"/>
                            </p:stCondLst>
                            <p:childTnLst>
                              <p:par>
                                <p:cTn id="111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3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4" presetID="2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27150"/>
                            </p:stCondLst>
                            <p:childTnLst>
                              <p:par>
                                <p:cTn id="118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3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076494" y="-27384"/>
            <a:ext cx="2991012" cy="769441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Dny v týdnu</a:t>
            </a:r>
            <a:endParaRPr lang="cs-CZ" sz="4400" b="1" dirty="0">
              <a:solidFill>
                <a:prstClr val="black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925298" y="2495473"/>
            <a:ext cx="2502686" cy="646331"/>
          </a:xfrm>
          <a:prstGeom prst="rect">
            <a:avLst/>
          </a:prstGeom>
          <a:solidFill>
            <a:srgbClr val="00B0F0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pondělí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56176" y="4393964"/>
            <a:ext cx="2502686" cy="646331"/>
          </a:xfrm>
          <a:prstGeom prst="rect">
            <a:avLst/>
          </a:prstGeom>
          <a:solidFill>
            <a:srgbClr val="00B0F0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úterý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59" y="4369353"/>
            <a:ext cx="2502687" cy="646331"/>
          </a:xfrm>
          <a:prstGeom prst="rect">
            <a:avLst/>
          </a:prstGeom>
          <a:solidFill>
            <a:srgbClr val="00B0F0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středa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20657" y="1558533"/>
            <a:ext cx="2502686" cy="646331"/>
          </a:xfrm>
          <a:prstGeom prst="rect">
            <a:avLst/>
          </a:prstGeom>
          <a:solidFill>
            <a:srgbClr val="00B0F0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čtvrtek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77225" y="3432413"/>
            <a:ext cx="2502687" cy="646331"/>
          </a:xfrm>
          <a:prstGeom prst="rect">
            <a:avLst/>
          </a:prstGeom>
          <a:solidFill>
            <a:srgbClr val="00B0F0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pátek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8104" y="3430741"/>
            <a:ext cx="2502686" cy="646331"/>
          </a:xfrm>
          <a:prstGeom prst="rect">
            <a:avLst/>
          </a:prstGeom>
          <a:solidFill>
            <a:srgbClr val="00B0F0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sobota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60032" y="2494637"/>
            <a:ext cx="2481179" cy="646331"/>
          </a:xfrm>
          <a:prstGeom prst="rect">
            <a:avLst/>
          </a:prstGeom>
          <a:solidFill>
            <a:srgbClr val="00B0F0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neděle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1040810" y="5517232"/>
            <a:ext cx="720080" cy="672075"/>
          </a:xfrm>
          <a:prstGeom prst="ellipse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prstClr val="black"/>
                </a:solidFill>
              </a:rPr>
              <a:t>1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121396" y="5517232"/>
            <a:ext cx="720080" cy="672075"/>
          </a:xfrm>
          <a:prstGeom prst="ellipse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prstClr val="black"/>
                </a:solidFill>
              </a:rPr>
              <a:t>2</a:t>
            </a:r>
          </a:p>
        </p:txBody>
      </p:sp>
      <p:sp>
        <p:nvSpPr>
          <p:cNvPr id="13" name="Ovál 12"/>
          <p:cNvSpPr/>
          <p:nvPr/>
        </p:nvSpPr>
        <p:spPr>
          <a:xfrm>
            <a:off x="3201982" y="5517232"/>
            <a:ext cx="720080" cy="672075"/>
          </a:xfrm>
          <a:prstGeom prst="ellipse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prstClr val="black"/>
                </a:solidFill>
              </a:rPr>
              <a:t>3</a:t>
            </a:r>
          </a:p>
        </p:txBody>
      </p:sp>
      <p:sp>
        <p:nvSpPr>
          <p:cNvPr id="14" name="Ovál 13"/>
          <p:cNvSpPr/>
          <p:nvPr/>
        </p:nvSpPr>
        <p:spPr>
          <a:xfrm>
            <a:off x="4282568" y="5517232"/>
            <a:ext cx="720080" cy="672075"/>
          </a:xfrm>
          <a:prstGeom prst="ellipse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prstClr val="black"/>
                </a:solidFill>
              </a:rPr>
              <a:t>4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363154" y="5517232"/>
            <a:ext cx="720080" cy="672075"/>
          </a:xfrm>
          <a:prstGeom prst="ellipse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prstClr val="black"/>
                </a:solidFill>
              </a:rPr>
              <a:t>5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6443740" y="5517232"/>
            <a:ext cx="720080" cy="672075"/>
          </a:xfrm>
          <a:prstGeom prst="ellipse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prstClr val="black"/>
                </a:solidFill>
              </a:rPr>
              <a:t>6</a:t>
            </a:r>
          </a:p>
        </p:txBody>
      </p:sp>
      <p:sp>
        <p:nvSpPr>
          <p:cNvPr id="17" name="Ovál 16"/>
          <p:cNvSpPr/>
          <p:nvPr/>
        </p:nvSpPr>
        <p:spPr>
          <a:xfrm>
            <a:off x="7524328" y="5517232"/>
            <a:ext cx="720080" cy="672075"/>
          </a:xfrm>
          <a:prstGeom prst="ellipse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prstClr val="black"/>
                </a:solidFill>
              </a:rPr>
              <a:t>7</a:t>
            </a:r>
          </a:p>
        </p:txBody>
      </p:sp>
      <p:sp>
        <p:nvSpPr>
          <p:cNvPr id="28" name="Ovál 27"/>
          <p:cNvSpPr/>
          <p:nvPr/>
        </p:nvSpPr>
        <p:spPr>
          <a:xfrm>
            <a:off x="3562488" y="2482600"/>
            <a:ext cx="720080" cy="672075"/>
          </a:xfrm>
          <a:prstGeom prst="ellipse">
            <a:avLst/>
          </a:prstGeom>
          <a:solidFill>
            <a:srgbClr val="FF33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prstClr val="black"/>
                </a:solidFill>
              </a:rPr>
              <a:t>1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7812360" y="4381091"/>
            <a:ext cx="720080" cy="672075"/>
          </a:xfrm>
          <a:prstGeom prst="ellipse">
            <a:avLst/>
          </a:prstGeom>
          <a:solidFill>
            <a:srgbClr val="FF33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prstClr val="black"/>
                </a:solidFill>
              </a:rPr>
              <a:t>2</a:t>
            </a:r>
          </a:p>
        </p:txBody>
      </p:sp>
      <p:sp>
        <p:nvSpPr>
          <p:cNvPr id="31" name="Ovál 30"/>
          <p:cNvSpPr/>
          <p:nvPr/>
        </p:nvSpPr>
        <p:spPr>
          <a:xfrm>
            <a:off x="2273215" y="4356480"/>
            <a:ext cx="720080" cy="672075"/>
          </a:xfrm>
          <a:prstGeom prst="ellipse">
            <a:avLst/>
          </a:prstGeom>
          <a:solidFill>
            <a:srgbClr val="FF33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prstClr val="black"/>
                </a:solidFill>
              </a:rPr>
              <a:t>3</a:t>
            </a:r>
          </a:p>
        </p:txBody>
      </p:sp>
      <p:sp>
        <p:nvSpPr>
          <p:cNvPr id="33" name="Ovál 32"/>
          <p:cNvSpPr/>
          <p:nvPr/>
        </p:nvSpPr>
        <p:spPr>
          <a:xfrm>
            <a:off x="5004048" y="1545660"/>
            <a:ext cx="720080" cy="672075"/>
          </a:xfrm>
          <a:prstGeom prst="ellipse">
            <a:avLst/>
          </a:prstGeom>
          <a:solidFill>
            <a:srgbClr val="FF33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prstClr val="black"/>
                </a:solidFill>
              </a:rPr>
              <a:t>4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2915816" y="3417868"/>
            <a:ext cx="720080" cy="672075"/>
          </a:xfrm>
          <a:prstGeom prst="ellipse">
            <a:avLst/>
          </a:prstGeom>
          <a:solidFill>
            <a:srgbClr val="FF33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prstClr val="black"/>
                </a:solidFill>
              </a:rPr>
              <a:t>5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7154491" y="3417867"/>
            <a:ext cx="720080" cy="672075"/>
          </a:xfrm>
          <a:prstGeom prst="ellipse">
            <a:avLst/>
          </a:prstGeom>
          <a:solidFill>
            <a:srgbClr val="FF33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prstClr val="black"/>
                </a:solidFill>
              </a:rPr>
              <a:t>6</a:t>
            </a:r>
          </a:p>
        </p:txBody>
      </p:sp>
      <p:sp>
        <p:nvSpPr>
          <p:cNvPr id="37" name="Ovál 36"/>
          <p:cNvSpPr/>
          <p:nvPr/>
        </p:nvSpPr>
        <p:spPr>
          <a:xfrm>
            <a:off x="6516216" y="2481764"/>
            <a:ext cx="720080" cy="672075"/>
          </a:xfrm>
          <a:prstGeom prst="ellipse">
            <a:avLst/>
          </a:prstGeom>
          <a:solidFill>
            <a:srgbClr val="FF33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prstClr val="black"/>
                </a:solidFill>
              </a:rPr>
              <a:t>7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1239549" y="764704"/>
            <a:ext cx="66649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Přiřaď čísla ke dnům v týdnu – klikni na číslo.</a:t>
            </a:r>
            <a:endParaRPr lang="cs-CZ" sz="2800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3512462" y="3841453"/>
            <a:ext cx="2715722" cy="2445808"/>
            <a:chOff x="3394016" y="3841453"/>
            <a:chExt cx="2715722" cy="2445808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100000" l="0" r="100000">
                          <a14:foregroundMark x1="20000" y1="25846" x2="56308" y2="33846"/>
                          <a14:foregroundMark x1="80308" y1="15385" x2="68923" y2="74462"/>
                          <a14:foregroundMark x1="77846" y1="38462" x2="87692" y2="78462"/>
                          <a14:foregroundMark x1="80308" y1="44923" x2="90769" y2="74462"/>
                          <a14:foregroundMark x1="83692" y1="83385" x2="78769" y2="66462"/>
                          <a14:foregroundMark x1="65846" y1="46154" x2="56923" y2="71077"/>
                          <a14:foregroundMark x1="64923" y1="41231" x2="67077" y2="49231"/>
                          <a14:foregroundMark x1="68308" y1="75692" x2="85538" y2="87385"/>
                          <a14:foregroundMark x1="87385" y1="87692" x2="88923" y2="71385"/>
                          <a14:foregroundMark x1="67692" y1="43692" x2="53846" y2="61231"/>
                          <a14:foregroundMark x1="52923" y1="29231" x2="46154" y2="24000"/>
                          <a14:foregroundMark x1="25538" y1="38154" x2="27692" y2="29846"/>
                          <a14:foregroundMark x1="92308" y1="65846" x2="87385" y2="72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870" r="5907" b="8388"/>
            <a:stretch/>
          </p:blipFill>
          <p:spPr bwMode="auto">
            <a:xfrm>
              <a:off x="3394016" y="3841453"/>
              <a:ext cx="2715722" cy="24458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3727991" y="5517232"/>
              <a:ext cx="1399986" cy="649188"/>
            </a:xfrm>
            <a:prstGeom prst="roundRect">
              <a:avLst>
                <a:gd name="adj" fmla="val 50000"/>
              </a:avLst>
            </a:prstGeom>
            <a:solidFill>
              <a:srgbClr val="FFFF00"/>
            </a:solidFill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dirty="0" smtClean="0"/>
                <a:t>výborně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91598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0"/>
                            </p:stCondLst>
                            <p:childTnLst>
                              <p:par>
                                <p:cTn id="4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500"/>
                            </p:stCondLst>
                            <p:childTnLst>
                              <p:par>
                                <p:cTn id="5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00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500"/>
                            </p:stCondLst>
                            <p:childTnLst>
                              <p:par>
                                <p:cTn id="6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7000"/>
                            </p:stCondLst>
                            <p:childTnLst>
                              <p:par>
                                <p:cTn id="6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7500"/>
                            </p:stCondLst>
                            <p:childTnLst>
                              <p:par>
                                <p:cTn id="7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8000"/>
                            </p:stCondLst>
                            <p:childTnLst>
                              <p:par>
                                <p:cTn id="80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 tmFilter="0,0; .5, 1; 1, 1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4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9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4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9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4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9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500"/>
                            </p:stCondLst>
                            <p:childTnLst>
                              <p:par>
                                <p:cTn id="12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500"/>
                            </p:stCondLst>
                            <p:childTnLst>
                              <p:par>
                                <p:cTn id="131" presetID="6" presetClass="emph" presetSubtype="0" repeatCount="indefinite" autoRev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2" dur="5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8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2" fill="hold">
                      <p:stCondLst>
                        <p:cond delay="0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3" grpId="0" animBg="1"/>
      <p:bldP spid="3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28" grpId="0" animBg="1"/>
      <p:bldP spid="30" grpId="0" animBg="1"/>
      <p:bldP spid="31" grpId="0" animBg="1"/>
      <p:bldP spid="33" grpId="0" animBg="1"/>
      <p:bldP spid="34" grpId="0" animBg="1"/>
      <p:bldP spid="36" grpId="0" animBg="1"/>
      <p:bldP spid="37" grpId="0" animBg="1"/>
      <p:bldP spid="3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Přímá spojnice se šipkou 21"/>
          <p:cNvCxnSpPr/>
          <p:nvPr/>
        </p:nvCxnSpPr>
        <p:spPr>
          <a:xfrm flipH="1">
            <a:off x="3923928" y="2230610"/>
            <a:ext cx="1824131" cy="2566542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3635896" y="3186715"/>
            <a:ext cx="884178" cy="142698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1820751" y="3186717"/>
            <a:ext cx="706519" cy="1426981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3273628" y="4089250"/>
            <a:ext cx="0" cy="524448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3923928" y="4237961"/>
            <a:ext cx="1808969" cy="991239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>
            <a:off x="3279128" y="2230610"/>
            <a:ext cx="2949056" cy="271055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>
            <a:off x="7210431" y="3237594"/>
            <a:ext cx="0" cy="13761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3076494" y="-27384"/>
            <a:ext cx="2991012" cy="769441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Dny v týdnu</a:t>
            </a:r>
            <a:endParaRPr lang="cs-CZ" sz="4400" b="1" dirty="0">
              <a:solidFill>
                <a:prstClr val="black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752705" y="2620216"/>
            <a:ext cx="1638590" cy="646331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pondělí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20072" y="3591630"/>
            <a:ext cx="1203791" cy="646331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úterý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36826" y="2604659"/>
            <a:ext cx="1390958" cy="646331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středa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76056" y="1630541"/>
            <a:ext cx="1528752" cy="646331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čtvrtek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59158" y="3591630"/>
            <a:ext cx="1264770" cy="646331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pátek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61508" y="2597475"/>
            <a:ext cx="1497846" cy="646331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sobota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27270" y="1630541"/>
            <a:ext cx="1492716" cy="646331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neděle</a:t>
            </a:r>
            <a:endParaRPr lang="cs-CZ" sz="3600" b="1" dirty="0">
              <a:solidFill>
                <a:prstClr val="black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26462" y1="2154" x2="23077" y2="8308"/>
                        <a14:foregroundMark x1="72000" y1="94154" x2="77538" y2="69846"/>
                        <a14:foregroundMark x1="54462" y1="69846" x2="63385" y2="64308"/>
                        <a14:foregroundMark x1="28615" y1="77538" x2="48000" y2="74462"/>
                        <a14:foregroundMark x1="30769" y1="93538" x2="31692" y2="89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0751" y="4552949"/>
            <a:ext cx="2069827" cy="2069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0" r="100000">
                        <a14:foregroundMark x1="71692" y1="25538" x2="85538" y2="69538"/>
                        <a14:foregroundMark x1="61231" y1="75692" x2="63077" y2="79692"/>
                        <a14:foregroundMark x1="69538" y1="79077" x2="70154" y2="76923"/>
                        <a14:backgroundMark x1="60923" y1="22154" x2="73846" y2="19077"/>
                        <a14:backgroundMark x1="59077" y1="69846" x2="56923" y2="76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280732"/>
            <a:ext cx="2285850" cy="22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317791" y="692696"/>
            <a:ext cx="85084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Které dny v týdnu chodíme do školy a které máme volno?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395941" y="1033572"/>
            <a:ext cx="23521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/>
              <a:t>Klikni na den v týdnu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02328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50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3650"/>
                            </p:stCondLst>
                            <p:childTnLst>
                              <p:par>
                                <p:cTn id="53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 tmFilter="0,0; .5, 1; 1, 1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28" grpId="0"/>
      <p:bldP spid="3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60626" y="-27384"/>
            <a:ext cx="4422749" cy="769441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Včera, dnes a zítra</a:t>
            </a:r>
            <a:endParaRPr lang="cs-CZ" sz="4400" b="1" dirty="0">
              <a:solidFill>
                <a:prstClr val="black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65858" y="4316520"/>
            <a:ext cx="1497846" cy="646331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sobota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211960" y="3621021"/>
            <a:ext cx="1492716" cy="646331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neděle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21663" y="2780928"/>
            <a:ext cx="25893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včera byl(</a:t>
            </a:r>
            <a:r>
              <a:rPr lang="cs-CZ" sz="3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o,a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21663" y="3690126"/>
            <a:ext cx="38182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předevčírem byl(</a:t>
            </a:r>
            <a:r>
              <a:rPr lang="cs-CZ" sz="3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o,a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21663" y="4599324"/>
            <a:ext cx="1966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ítra bude: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21663" y="5508521"/>
            <a:ext cx="2300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pozítří bude: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211960" y="2708920"/>
            <a:ext cx="1638590" cy="646331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pondělí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211960" y="4533122"/>
            <a:ext cx="1390958" cy="646331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středa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211960" y="5445224"/>
            <a:ext cx="1528752" cy="646331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čtvrtek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965858" y="2648624"/>
            <a:ext cx="1203791" cy="646331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úterý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965858" y="5984414"/>
            <a:ext cx="1264770" cy="646331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pátek</a:t>
            </a:r>
            <a:endParaRPr lang="cs-CZ" sz="3600" b="1" dirty="0">
              <a:solidFill>
                <a:prstClr val="black"/>
              </a:solidFill>
            </a:endParaRPr>
          </a:p>
        </p:txBody>
      </p:sp>
      <p:grpSp>
        <p:nvGrpSpPr>
          <p:cNvPr id="41" name="Skupina 40"/>
          <p:cNvGrpSpPr/>
          <p:nvPr/>
        </p:nvGrpSpPr>
        <p:grpSpPr>
          <a:xfrm>
            <a:off x="321663" y="1702549"/>
            <a:ext cx="2861840" cy="646331"/>
            <a:chOff x="321663" y="1702549"/>
            <a:chExt cx="2861840" cy="646331"/>
          </a:xfrm>
        </p:grpSpPr>
        <p:sp>
          <p:nvSpPr>
            <p:cNvPr id="22" name="TextovéPole 21"/>
            <p:cNvSpPr txBox="1"/>
            <p:nvPr/>
          </p:nvSpPr>
          <p:spPr>
            <a:xfrm>
              <a:off x="321663" y="1702549"/>
              <a:ext cx="1701107" cy="646331"/>
            </a:xfrm>
            <a:prstGeom prst="rect">
              <a:avLst/>
            </a:prstGeom>
            <a:solidFill>
              <a:srgbClr val="FF0000"/>
            </a:solidFill>
            <a:ln w="3175"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prstClr val="black"/>
                  </a:solidFill>
                </a:rPr>
                <a:t>Dnes je </a:t>
              </a:r>
              <a:endParaRPr lang="cs-CZ" sz="3600" b="1" dirty="0">
                <a:solidFill>
                  <a:prstClr val="black"/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1979712" y="1702549"/>
              <a:ext cx="1203791" cy="646331"/>
            </a:xfrm>
            <a:prstGeom prst="rect">
              <a:avLst/>
            </a:prstGeom>
            <a:solidFill>
              <a:srgbClr val="FFFF00"/>
            </a:solidFill>
            <a:ln w="3175"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prstClr val="black"/>
                  </a:solidFill>
                </a:rPr>
                <a:t>úterý</a:t>
              </a:r>
              <a:endParaRPr lang="cs-CZ" sz="3600" b="1" dirty="0">
                <a:solidFill>
                  <a:prstClr val="black"/>
                </a:solidFill>
              </a:endParaRPr>
            </a:p>
          </p:txBody>
        </p:sp>
      </p:grpSp>
      <p:sp>
        <p:nvSpPr>
          <p:cNvPr id="39" name="TextovéPole 38"/>
          <p:cNvSpPr txBox="1"/>
          <p:nvPr/>
        </p:nvSpPr>
        <p:spPr>
          <a:xfrm>
            <a:off x="2916451" y="692696"/>
            <a:ext cx="33110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Klikni na den v týdnu.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965858" y="3482572"/>
            <a:ext cx="1638590" cy="646331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pondělí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965858" y="5150468"/>
            <a:ext cx="1390958" cy="646331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středa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965858" y="980728"/>
            <a:ext cx="1528752" cy="646331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čtvrtek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965858" y="1814676"/>
            <a:ext cx="1492716" cy="646331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neděle</a:t>
            </a:r>
            <a:endParaRPr lang="cs-CZ" sz="36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7776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 tmFilter="0,0; .5, 1; 1, 1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650"/>
                            </p:stCondLst>
                            <p:childTnLst>
                              <p:par>
                                <p:cTn id="1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tmFilter="0,0; .5, 1; 1, 1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100"/>
                            </p:stCondLst>
                            <p:childTnLst>
                              <p:par>
                                <p:cTn id="2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 tmFilter="0,0; .5, 1; 1, 1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50"/>
                            </p:stCondLst>
                            <p:childTnLst>
                              <p:par>
                                <p:cTn id="33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 tmFilter="0,0; .5, 1; 1, 1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1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1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86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1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9600"/>
                            </p:stCondLst>
                            <p:childTnLst>
                              <p:par>
                                <p:cTn id="5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100"/>
                            </p:stCondLst>
                            <p:childTnLst>
                              <p:par>
                                <p:cTn id="6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600"/>
                            </p:stCondLst>
                            <p:childTnLst>
                              <p:par>
                                <p:cTn id="6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1100"/>
                            </p:stCondLst>
                            <p:childTnLst>
                              <p:par>
                                <p:cTn id="69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 tmFilter="0,0; .5, 1; 1, 1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2" presetClass="emph" presetSubtype="0" repeatCount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2" presetClass="emph" presetSubtype="0" repeatCount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2" presetClass="emph" presetSubtype="0" repeatCount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7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500"/>
                            </p:stCondLst>
                            <p:childTnLst>
                              <p:par>
                                <p:cTn id="11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1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500"/>
                            </p:stCondLst>
                            <p:childTnLst>
                              <p:par>
                                <p:cTn id="12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5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500"/>
                            </p:stCondLst>
                            <p:childTnLst>
                              <p:par>
                                <p:cTn id="14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9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500"/>
                            </p:stCondLst>
                            <p:childTnLst>
                              <p:par>
                                <p:cTn id="15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  <p:bldLst>
      <p:bldP spid="26" grpId="0" animBg="1"/>
      <p:bldP spid="26" grpId="1" animBg="1"/>
      <p:bldP spid="27" grpId="0" animBg="1"/>
      <p:bldP spid="29" grpId="0"/>
      <p:bldP spid="30" grpId="0"/>
      <p:bldP spid="31" grpId="0"/>
      <p:bldP spid="32" grpId="0"/>
      <p:bldP spid="33" grpId="0" animBg="1"/>
      <p:bldP spid="35" grpId="0" animBg="1"/>
      <p:bldP spid="36" grpId="0" animBg="1"/>
      <p:bldP spid="37" grpId="0" animBg="1"/>
      <p:bldP spid="37" grpId="1" animBg="1"/>
      <p:bldP spid="25" grpId="0" animBg="1"/>
      <p:bldP spid="25" grpId="1" animBg="1"/>
      <p:bldP spid="39" grpId="0"/>
      <p:bldP spid="28" grpId="0" animBg="1"/>
      <p:bldP spid="28" grpId="1" animBg="1"/>
      <p:bldP spid="40" grpId="0" animBg="1"/>
      <p:bldP spid="40" grpId="1" animBg="1"/>
      <p:bldP spid="42" grpId="0" animBg="1"/>
      <p:bldP spid="42" grpId="1" animBg="1"/>
      <p:bldP spid="43" grpId="0" animBg="1"/>
      <p:bldP spid="43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60626" y="-27384"/>
            <a:ext cx="4422749" cy="769441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Včera, dnes a zítra</a:t>
            </a:r>
            <a:endParaRPr lang="cs-CZ" sz="4400" b="1" dirty="0">
              <a:solidFill>
                <a:prstClr val="black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707904" y="4472038"/>
            <a:ext cx="1144096" cy="584775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pátek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48061" y="1484784"/>
            <a:ext cx="20994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úterý 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je: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43450" y="4461749"/>
            <a:ext cx="29324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 sobotou je: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43450" y="3866356"/>
            <a:ext cx="22697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středě je: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43450" y="5652537"/>
            <a:ext cx="30386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 čtvrtkem je: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707904" y="1340768"/>
            <a:ext cx="1255857" cy="584775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středa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707904" y="5098292"/>
            <a:ext cx="1473480" cy="584775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pondělí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707904" y="5724545"/>
            <a:ext cx="1255857" cy="584775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středa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43450" y="2080177"/>
            <a:ext cx="31432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 pondělím je: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43450" y="3270963"/>
            <a:ext cx="21602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pátku je: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43450" y="5057142"/>
            <a:ext cx="22445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neděli je: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43450" y="2675570"/>
            <a:ext cx="25853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 nedělí je: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707904" y="2593276"/>
            <a:ext cx="1350819" cy="584775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sobota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707904" y="3219530"/>
            <a:ext cx="1350819" cy="584775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sobota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707904" y="3845784"/>
            <a:ext cx="1380314" cy="584775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čtvrtek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707904" y="1967022"/>
            <a:ext cx="1090363" cy="584775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úterý</a:t>
            </a:r>
            <a:endParaRPr lang="cs-CZ" sz="3200" b="1" dirty="0">
              <a:solidFill>
                <a:prstClr val="black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5781494" y="1538215"/>
            <a:ext cx="2855978" cy="4744609"/>
            <a:chOff x="5781494" y="1538215"/>
            <a:chExt cx="2855978" cy="4744609"/>
          </a:xfrm>
        </p:grpSpPr>
        <p:pic>
          <p:nvPicPr>
            <p:cNvPr id="51" name="Picture 2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100000" l="9538" r="100000">
                          <a14:foregroundMark x1="43692" y1="24308" x2="46462" y2="48308"/>
                          <a14:foregroundMark x1="66462" y1="32923" x2="71692" y2="44615"/>
                          <a14:foregroundMark x1="76000" y1="28615" x2="71077" y2="43692"/>
                          <a14:foregroundMark x1="51385" y1="96615" x2="71692" y2="5876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568" t="2317" r="3056" b="-1"/>
            <a:stretch/>
          </p:blipFill>
          <p:spPr bwMode="auto">
            <a:xfrm>
              <a:off x="5883510" y="1538215"/>
              <a:ext cx="2718346" cy="3431767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5781494" y="4941168"/>
              <a:ext cx="2855978" cy="1341656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C00000"/>
                  </a:solidFill>
                </a:rPr>
                <a:t>   Jak to asi</a:t>
              </a:r>
            </a:p>
            <a:p>
              <a:r>
                <a:rPr lang="cs-CZ" sz="2800" b="1" dirty="0" smtClean="0">
                  <a:solidFill>
                    <a:srgbClr val="C00000"/>
                  </a:solidFill>
                </a:rPr>
                <a:t>dopadne???</a:t>
              </a:r>
              <a:endParaRPr lang="cs-CZ" sz="28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5723265" y="1459189"/>
            <a:ext cx="2926108" cy="4058043"/>
            <a:chOff x="5723265" y="-743214"/>
            <a:chExt cx="2926108" cy="4058043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98769" l="0" r="100000">
                          <a14:foregroundMark x1="44923" y1="19385" x2="28923" y2="42462"/>
                          <a14:foregroundMark x1="30462" y1="18769" x2="45846" y2="52615"/>
                          <a14:foregroundMark x1="54462" y1="19385" x2="76000" y2="54154"/>
                          <a14:foregroundMark x1="76308" y1="21231" x2="54462" y2="52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276628">
              <a:off x="5723265" y="-743214"/>
              <a:ext cx="2926108" cy="29261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2" name="TextovéPole 51"/>
            <p:cNvSpPr txBox="1"/>
            <p:nvPr/>
          </p:nvSpPr>
          <p:spPr>
            <a:xfrm>
              <a:off x="5796136" y="1973173"/>
              <a:ext cx="2704951" cy="1341656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C00000"/>
                  </a:solidFill>
                </a:rPr>
                <a:t>Dopadlo to </a:t>
              </a:r>
            </a:p>
            <a:p>
              <a:r>
                <a:rPr lang="cs-CZ" sz="2800" b="1" dirty="0" smtClean="0">
                  <a:solidFill>
                    <a:srgbClr val="C00000"/>
                  </a:solidFill>
                </a:rPr>
                <a:t>výborně!!!</a:t>
              </a:r>
              <a:endParaRPr lang="cs-CZ" sz="2800" b="1" dirty="0">
                <a:solidFill>
                  <a:srgbClr val="C00000"/>
                </a:solidFill>
              </a:endParaRPr>
            </a:p>
          </p:txBody>
        </p:sp>
      </p:grpSp>
      <p:sp>
        <p:nvSpPr>
          <p:cNvPr id="53" name="TextovéPole 52"/>
          <p:cNvSpPr txBox="1"/>
          <p:nvPr/>
        </p:nvSpPr>
        <p:spPr>
          <a:xfrm>
            <a:off x="3110414" y="692696"/>
            <a:ext cx="29231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doplň den v týdnu.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58263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00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200"/>
                            </p:stCondLst>
                            <p:childTnLst>
                              <p:par>
                                <p:cTn id="1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00"/>
                            </p:stCondLst>
                            <p:childTnLst>
                              <p:par>
                                <p:cTn id="84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500"/>
                            </p:stCondLst>
                            <p:childTnLst>
                              <p:par>
                                <p:cTn id="9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500"/>
                            </p:stCondLst>
                            <p:childTnLst>
                              <p:par>
                                <p:cTn id="110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500"/>
                            </p:stCondLst>
                            <p:childTnLst>
                              <p:par>
                                <p:cTn id="123" presetID="53" presetClass="exit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4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2000"/>
                            </p:stCondLst>
                            <p:childTnLst>
                              <p:par>
                                <p:cTn id="1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9" grpId="0"/>
      <p:bldP spid="30" grpId="0"/>
      <p:bldP spid="31" grpId="0"/>
      <p:bldP spid="32" grpId="0"/>
      <p:bldP spid="33" grpId="0" animBg="1"/>
      <p:bldP spid="35" grpId="0" animBg="1"/>
      <p:bldP spid="36" grpId="0" animBg="1"/>
      <p:bldP spid="23" grpId="0"/>
      <p:bldP spid="24" grpId="0"/>
      <p:bldP spid="34" grpId="0"/>
      <p:bldP spid="44" grpId="0"/>
      <p:bldP spid="45" grpId="0" animBg="1"/>
      <p:bldP spid="46" grpId="0" animBg="1"/>
      <p:bldP spid="47" grpId="0" animBg="1"/>
      <p:bldP spid="48" grpId="0" animBg="1"/>
      <p:bldP spid="5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Krychle 22"/>
          <p:cNvSpPr/>
          <p:nvPr/>
        </p:nvSpPr>
        <p:spPr>
          <a:xfrm>
            <a:off x="5557464" y="3069258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5557464" y="1917130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4330497" y="1917130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3718429" y="1917130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4334743" y="2493194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3131840" y="3069258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rychle 24"/>
          <p:cNvSpPr/>
          <p:nvPr/>
        </p:nvSpPr>
        <p:spPr>
          <a:xfrm>
            <a:off x="4338990" y="3069258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rychle 25"/>
          <p:cNvSpPr/>
          <p:nvPr/>
        </p:nvSpPr>
        <p:spPr>
          <a:xfrm>
            <a:off x="3735415" y="3069258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rychle 28"/>
          <p:cNvSpPr/>
          <p:nvPr/>
        </p:nvSpPr>
        <p:spPr>
          <a:xfrm>
            <a:off x="3735415" y="3645322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3131840" y="3645322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rychle 30"/>
          <p:cNvSpPr/>
          <p:nvPr/>
        </p:nvSpPr>
        <p:spPr>
          <a:xfrm>
            <a:off x="5563126" y="3645322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rychle 32"/>
          <p:cNvSpPr/>
          <p:nvPr/>
        </p:nvSpPr>
        <p:spPr>
          <a:xfrm>
            <a:off x="4338990" y="3645322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rychle 34"/>
          <p:cNvSpPr/>
          <p:nvPr/>
        </p:nvSpPr>
        <p:spPr>
          <a:xfrm>
            <a:off x="5558879" y="4221386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rychle 35"/>
          <p:cNvSpPr/>
          <p:nvPr/>
        </p:nvSpPr>
        <p:spPr>
          <a:xfrm>
            <a:off x="8023944" y="4221386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rychle 36"/>
          <p:cNvSpPr/>
          <p:nvPr/>
        </p:nvSpPr>
        <p:spPr>
          <a:xfrm>
            <a:off x="7407823" y="4221386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rychle 37"/>
          <p:cNvSpPr/>
          <p:nvPr/>
        </p:nvSpPr>
        <p:spPr>
          <a:xfrm>
            <a:off x="6798586" y="4221386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4942565" y="1917130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4942565" y="2493194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rychle 23"/>
          <p:cNvSpPr/>
          <p:nvPr/>
        </p:nvSpPr>
        <p:spPr>
          <a:xfrm>
            <a:off x="4942565" y="3069258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rychle 31"/>
          <p:cNvSpPr/>
          <p:nvPr/>
        </p:nvSpPr>
        <p:spPr>
          <a:xfrm>
            <a:off x="4942565" y="3645322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rychle 33"/>
          <p:cNvSpPr/>
          <p:nvPr/>
        </p:nvSpPr>
        <p:spPr>
          <a:xfrm>
            <a:off x="4942565" y="4221386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rychle 63"/>
          <p:cNvSpPr/>
          <p:nvPr/>
        </p:nvSpPr>
        <p:spPr>
          <a:xfrm>
            <a:off x="3114854" y="1917130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rychle 65"/>
          <p:cNvSpPr/>
          <p:nvPr/>
        </p:nvSpPr>
        <p:spPr>
          <a:xfrm>
            <a:off x="3125101" y="2493194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rychle 66"/>
          <p:cNvSpPr/>
          <p:nvPr/>
        </p:nvSpPr>
        <p:spPr>
          <a:xfrm>
            <a:off x="3735415" y="2493194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rychle 86"/>
          <p:cNvSpPr/>
          <p:nvPr/>
        </p:nvSpPr>
        <p:spPr>
          <a:xfrm>
            <a:off x="6183687" y="4221386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rychle 50"/>
          <p:cNvSpPr/>
          <p:nvPr/>
        </p:nvSpPr>
        <p:spPr>
          <a:xfrm>
            <a:off x="2511279" y="1917130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rychle 51"/>
          <p:cNvSpPr/>
          <p:nvPr/>
        </p:nvSpPr>
        <p:spPr>
          <a:xfrm>
            <a:off x="2511279" y="2493194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rychle 52"/>
          <p:cNvSpPr/>
          <p:nvPr/>
        </p:nvSpPr>
        <p:spPr>
          <a:xfrm>
            <a:off x="2511279" y="3050392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TextovéPole 58"/>
          <p:cNvSpPr txBox="1"/>
          <p:nvPr/>
        </p:nvSpPr>
        <p:spPr>
          <a:xfrm>
            <a:off x="3221266" y="3717032"/>
            <a:ext cx="28664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      Á      T       E      K  </a:t>
            </a:r>
            <a:endParaRPr lang="cs-CZ" sz="24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2625736" y="3152662"/>
            <a:ext cx="35301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     </a:t>
            </a:r>
            <a:r>
              <a:rPr lang="cs-CZ" sz="2400" b="1" dirty="0"/>
              <a:t> </a:t>
            </a:r>
            <a:r>
              <a:rPr lang="cs-CZ" sz="2400" b="1" dirty="0" smtClean="0"/>
              <a:t> T       Ř      E      D       A</a:t>
            </a:r>
            <a:endParaRPr lang="cs-CZ" sz="2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2483768" y="2564904"/>
            <a:ext cx="28825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 Ú      T       E       R      Ý</a:t>
            </a:r>
            <a:endParaRPr lang="cs-CZ" sz="24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2555776" y="1988840"/>
            <a:ext cx="34644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       O      B      O      T       A</a:t>
            </a:r>
            <a:endParaRPr lang="cs-CZ" sz="24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023273" y="4293096"/>
            <a:ext cx="35060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      E       D      Ě       L       E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2642850" y="169476"/>
            <a:ext cx="3858300" cy="769441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Vylušti křížovku</a:t>
            </a:r>
            <a:endParaRPr lang="cs-CZ" sz="4400" b="1" dirty="0">
              <a:solidFill>
                <a:prstClr val="black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105733" y="961564"/>
            <a:ext cx="29325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Doplň dny v týdnu.</a:t>
            </a:r>
            <a:endParaRPr lang="cs-CZ" sz="2800" dirty="0"/>
          </a:p>
        </p:txBody>
      </p:sp>
      <p:grpSp>
        <p:nvGrpSpPr>
          <p:cNvPr id="3" name="Skupina 2"/>
          <p:cNvGrpSpPr/>
          <p:nvPr/>
        </p:nvGrpSpPr>
        <p:grpSpPr>
          <a:xfrm>
            <a:off x="755576" y="1916832"/>
            <a:ext cx="1216152" cy="523220"/>
            <a:chOff x="755576" y="2204864"/>
            <a:chExt cx="1216152" cy="523220"/>
          </a:xfrm>
        </p:grpSpPr>
        <p:sp>
          <p:nvSpPr>
            <p:cNvPr id="2" name="Krychle 1"/>
            <p:cNvSpPr/>
            <p:nvPr/>
          </p:nvSpPr>
          <p:spPr>
            <a:xfrm>
              <a:off x="755576" y="2204864"/>
              <a:ext cx="1216152" cy="504056"/>
            </a:xfrm>
            <a:prstGeom prst="cube">
              <a:avLst>
                <a:gd name="adj" fmla="val 13498"/>
              </a:avLst>
            </a:prstGeom>
            <a:solidFill>
              <a:srgbClr val="FFFF00"/>
            </a:solidFill>
            <a:ln w="31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755576" y="2204864"/>
              <a:ext cx="109677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800" b="1" dirty="0" smtClean="0">
                  <a:solidFill>
                    <a:srgbClr val="C00000"/>
                  </a:solidFill>
                </a:rPr>
                <a:t>6</a:t>
              </a:r>
              <a:r>
                <a:rPr lang="cs-CZ" sz="2800" dirty="0" smtClean="0"/>
                <a:t>. den</a:t>
              </a:r>
              <a:endParaRPr lang="cs-CZ" sz="2800" dirty="0"/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755576" y="2497687"/>
            <a:ext cx="1216152" cy="523220"/>
            <a:chOff x="755576" y="2204864"/>
            <a:chExt cx="1216152" cy="523220"/>
          </a:xfrm>
        </p:grpSpPr>
        <p:sp>
          <p:nvSpPr>
            <p:cNvPr id="69" name="Krychle 68"/>
            <p:cNvSpPr/>
            <p:nvPr/>
          </p:nvSpPr>
          <p:spPr>
            <a:xfrm>
              <a:off x="755576" y="2204864"/>
              <a:ext cx="1216152" cy="504056"/>
            </a:xfrm>
            <a:prstGeom prst="cube">
              <a:avLst>
                <a:gd name="adj" fmla="val 13498"/>
              </a:avLst>
            </a:prstGeom>
            <a:solidFill>
              <a:srgbClr val="FFFF00"/>
            </a:solidFill>
            <a:ln w="31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755576" y="2204864"/>
              <a:ext cx="109677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800" b="1" dirty="0">
                  <a:solidFill>
                    <a:srgbClr val="C00000"/>
                  </a:solidFill>
                </a:rPr>
                <a:t>2</a:t>
              </a:r>
              <a:r>
                <a:rPr lang="cs-CZ" sz="2800" dirty="0" smtClean="0"/>
                <a:t>. den</a:t>
              </a:r>
              <a:endParaRPr lang="cs-CZ" sz="2800" dirty="0"/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755576" y="3078542"/>
            <a:ext cx="1216152" cy="523220"/>
            <a:chOff x="755576" y="2204864"/>
            <a:chExt cx="1216152" cy="523220"/>
          </a:xfrm>
        </p:grpSpPr>
        <p:sp>
          <p:nvSpPr>
            <p:cNvPr id="74" name="Krychle 73"/>
            <p:cNvSpPr/>
            <p:nvPr/>
          </p:nvSpPr>
          <p:spPr>
            <a:xfrm>
              <a:off x="755576" y="2204864"/>
              <a:ext cx="1216152" cy="504056"/>
            </a:xfrm>
            <a:prstGeom prst="cube">
              <a:avLst>
                <a:gd name="adj" fmla="val 13498"/>
              </a:avLst>
            </a:prstGeom>
            <a:solidFill>
              <a:srgbClr val="FFFF00"/>
            </a:solidFill>
            <a:ln w="31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TextovéPole 75"/>
            <p:cNvSpPr txBox="1"/>
            <p:nvPr/>
          </p:nvSpPr>
          <p:spPr>
            <a:xfrm>
              <a:off x="755576" y="2204864"/>
              <a:ext cx="109677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800" b="1" dirty="0" smtClean="0">
                  <a:solidFill>
                    <a:srgbClr val="C00000"/>
                  </a:solidFill>
                </a:rPr>
                <a:t>3</a:t>
              </a:r>
              <a:r>
                <a:rPr lang="cs-CZ" sz="2800" dirty="0" smtClean="0"/>
                <a:t>. den</a:t>
              </a:r>
              <a:endParaRPr lang="cs-CZ" sz="2800" dirty="0"/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755576" y="3659397"/>
            <a:ext cx="1216152" cy="523220"/>
            <a:chOff x="755576" y="2204864"/>
            <a:chExt cx="1216152" cy="523220"/>
          </a:xfrm>
        </p:grpSpPr>
        <p:sp>
          <p:nvSpPr>
            <p:cNvPr id="78" name="Krychle 77"/>
            <p:cNvSpPr/>
            <p:nvPr/>
          </p:nvSpPr>
          <p:spPr>
            <a:xfrm>
              <a:off x="755576" y="2204864"/>
              <a:ext cx="1216152" cy="504056"/>
            </a:xfrm>
            <a:prstGeom prst="cube">
              <a:avLst>
                <a:gd name="adj" fmla="val 13498"/>
              </a:avLst>
            </a:prstGeom>
            <a:solidFill>
              <a:srgbClr val="FFFF00"/>
            </a:solidFill>
            <a:ln w="31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755576" y="2204864"/>
              <a:ext cx="109677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800" b="1" dirty="0" smtClean="0">
                  <a:solidFill>
                    <a:srgbClr val="C00000"/>
                  </a:solidFill>
                </a:rPr>
                <a:t>5</a:t>
              </a:r>
              <a:r>
                <a:rPr lang="cs-CZ" sz="2800" dirty="0" smtClean="0"/>
                <a:t>. den</a:t>
              </a:r>
              <a:endParaRPr lang="cs-CZ" sz="2800" dirty="0"/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755576" y="4240252"/>
            <a:ext cx="1216152" cy="523220"/>
            <a:chOff x="755576" y="2204864"/>
            <a:chExt cx="1216152" cy="523220"/>
          </a:xfrm>
        </p:grpSpPr>
        <p:sp>
          <p:nvSpPr>
            <p:cNvPr id="81" name="Krychle 80"/>
            <p:cNvSpPr/>
            <p:nvPr/>
          </p:nvSpPr>
          <p:spPr>
            <a:xfrm>
              <a:off x="755576" y="2204864"/>
              <a:ext cx="1216152" cy="504056"/>
            </a:xfrm>
            <a:prstGeom prst="cube">
              <a:avLst>
                <a:gd name="adj" fmla="val 13498"/>
              </a:avLst>
            </a:prstGeom>
            <a:solidFill>
              <a:srgbClr val="FFFF00"/>
            </a:solidFill>
            <a:ln w="31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755576" y="2204864"/>
              <a:ext cx="109677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800" b="1" dirty="0" smtClean="0">
                  <a:solidFill>
                    <a:srgbClr val="C00000"/>
                  </a:solidFill>
                </a:rPr>
                <a:t>7</a:t>
              </a:r>
              <a:r>
                <a:rPr lang="cs-CZ" sz="2800" dirty="0" smtClean="0"/>
                <a:t>. den</a:t>
              </a:r>
              <a:endParaRPr lang="cs-CZ" sz="2800" dirty="0"/>
            </a:p>
          </p:txBody>
        </p:sp>
      </p:grp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9538" r="100000">
                        <a14:foregroundMark x1="43692" y1="24308" x2="46462" y2="48308"/>
                        <a14:foregroundMark x1="66462" y1="32923" x2="71692" y2="44615"/>
                        <a14:foregroundMark x1="76000" y1="28615" x2="71077" y2="43692"/>
                        <a14:foregroundMark x1="51385" y1="96615" x2="71692" y2="58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568" t="2317" r="3056" b="-1"/>
          <a:stretch/>
        </p:blipFill>
        <p:spPr bwMode="auto">
          <a:xfrm>
            <a:off x="1835696" y="3990677"/>
            <a:ext cx="2121819" cy="267868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láček 3"/>
          <p:cNvSpPr/>
          <p:nvPr/>
        </p:nvSpPr>
        <p:spPr>
          <a:xfrm>
            <a:off x="4390803" y="5014920"/>
            <a:ext cx="3633141" cy="1366408"/>
          </a:xfrm>
          <a:prstGeom prst="cloudCallout">
            <a:avLst>
              <a:gd name="adj1" fmla="val -73359"/>
              <a:gd name="adj2" fmla="val -927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Vypadá to, že je to dobře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846" b="89846" l="9846" r="100000">
                        <a14:foregroundMark x1="63385" y1="40615" x2="60000" y2="54769"/>
                        <a14:foregroundMark x1="80000" y1="35692" x2="70462" y2="47692"/>
                        <a14:foregroundMark x1="64000" y1="65538" x2="79077" y2="59077"/>
                        <a14:foregroundMark x1="72000" y1="73846" x2="73846" y2="65231"/>
                        <a14:foregroundMark x1="34154" y1="67385" x2="40923" y2="70769"/>
                        <a14:foregroundMark x1="33846" y1="66769" x2="37538" y2="66462"/>
                        <a14:foregroundMark x1="34462" y1="68615" x2="32923" y2="75077"/>
                        <a14:backgroundMark x1="17538" y1="44308" x2="43692" y2="39077"/>
                        <a14:backgroundMark x1="21846" y1="47077" x2="38769" y2="60308"/>
                        <a14:backgroundMark x1="30462" y1="57538" x2="31692" y2="60308"/>
                        <a14:backgroundMark x1="28308" y1="59692" x2="30462" y2="57846"/>
                        <a14:backgroundMark x1="25231" y1="60000" x2="8000" y2="63077"/>
                        <a14:backgroundMark x1="15385" y1="52615" x2="20615" y2="59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090" t="22813" b="16593"/>
          <a:stretch/>
        </p:blipFill>
        <p:spPr bwMode="auto">
          <a:xfrm>
            <a:off x="5872967" y="621896"/>
            <a:ext cx="2783272" cy="18757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15675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700"/>
                            </p:stCondLst>
                            <p:childTnLst>
                              <p:par>
                                <p:cTn id="18" presetID="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tmFilter="0,0; .5, 1; 1, 1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tmFilter="0,0; .5, 1; 1, 1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400"/>
                            </p:stCondLst>
                            <p:childTnLst>
                              <p:par>
                                <p:cTn id="46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tmFilter="0,0; .5, 1; 1, 1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500"/>
                            </p:stCondLst>
                            <p:childTnLst>
                              <p:par>
                                <p:cTn id="60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tmFilter="0,0; .5, 1; 1, 1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400"/>
                            </p:stCondLst>
                            <p:childTnLst>
                              <p:par>
                                <p:cTn id="74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tmFilter="0,0; .5, 1; 1, 1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500"/>
                            </p:stCondLst>
                            <p:childTnLst>
                              <p:par>
                                <p:cTn id="88" presetID="8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8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0" presetID="8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9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2" presetID="8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9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4" presetID="8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9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6" presetID="8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9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4500"/>
                            </p:stCondLst>
                            <p:childTnLst>
                              <p:par>
                                <p:cTn id="99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6500"/>
                            </p:stCondLst>
                            <p:childTnLst>
                              <p:par>
                                <p:cTn id="120" presetID="26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9000"/>
                            </p:stCondLst>
                            <p:childTnLst>
                              <p:par>
                                <p:cTn id="137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10000"/>
                            </p:stCondLst>
                            <p:childTnLst>
                              <p:par>
                                <p:cTn id="144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24" grpId="0" animBg="1"/>
      <p:bldP spid="32" grpId="0" animBg="1"/>
      <p:bldP spid="34" grpId="0" animBg="1"/>
      <p:bldP spid="59" grpId="0"/>
      <p:bldP spid="58" grpId="0"/>
      <p:bldP spid="57" grpId="0"/>
      <p:bldP spid="60" grpId="0"/>
      <p:bldP spid="61" grpId="0"/>
      <p:bldP spid="55" grpId="0"/>
      <p:bldP spid="4" grpId="0" animBg="1"/>
    </p:bldLst>
  </p:timing>
</p:sld>
</file>

<file path=ppt/theme/theme1.xml><?xml version="1.0" encoding="utf-8"?>
<a:theme xmlns:a="http://schemas.openxmlformats.org/drawingml/2006/main" name="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792</TotalTime>
  <Words>494</Words>
  <Application>Microsoft Office PowerPoint</Application>
  <PresentationFormat>Předvádění na obrazovce (4:3)</PresentationFormat>
  <Paragraphs>153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Motiv1</vt:lpstr>
      <vt:lpstr>1_Motiv1</vt:lpstr>
      <vt:lpstr>2_Motiv1</vt:lpstr>
      <vt:lpstr>Kapsle</vt:lpstr>
      <vt:lpstr>1_Motiv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aaaa</cp:lastModifiedBy>
  <cp:revision>54</cp:revision>
  <dcterms:created xsi:type="dcterms:W3CDTF">2013-02-02T10:53:05Z</dcterms:created>
  <dcterms:modified xsi:type="dcterms:W3CDTF">2013-02-06T17:07:10Z</dcterms:modified>
</cp:coreProperties>
</file>