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59" r:id="rId4"/>
    <p:sldId id="260" r:id="rId5"/>
    <p:sldId id="261" r:id="rId6"/>
    <p:sldId id="263" r:id="rId7"/>
    <p:sldId id="265" r:id="rId8"/>
    <p:sldId id="264" r:id="rId9"/>
    <p:sldId id="266" r:id="rId10"/>
    <p:sldId id="262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1494" y="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927921-C7CB-4428-9EA5-0EAB96C76815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DE3576-4935-4A59-B7DF-76F91B17FDD4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927921-C7CB-4428-9EA5-0EAB96C76815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DE3576-4935-4A59-B7DF-76F91B17FDD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927921-C7CB-4428-9EA5-0EAB96C76815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DE3576-4935-4A59-B7DF-76F91B17FDD4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927921-C7CB-4428-9EA5-0EAB96C76815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DE3576-4935-4A59-B7DF-76F91B17FDD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927921-C7CB-4428-9EA5-0EAB96C76815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DE3576-4935-4A59-B7DF-76F91B17FDD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927921-C7CB-4428-9EA5-0EAB96C76815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DE3576-4935-4A59-B7DF-76F91B17FDD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927921-C7CB-4428-9EA5-0EAB96C76815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DE3576-4935-4A59-B7DF-76F91B17FDD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927921-C7CB-4428-9EA5-0EAB96C76815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DE3576-4935-4A59-B7DF-76F91B17FDD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927921-C7CB-4428-9EA5-0EAB96C76815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96DE3576-4935-4A59-B7DF-76F91B17FDD4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927921-C7CB-4428-9EA5-0EAB96C76815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DE3576-4935-4A59-B7DF-76F91B17FDD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927921-C7CB-4428-9EA5-0EAB96C76815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DE3576-4935-4A59-B7DF-76F91B17FDD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4F927921-C7CB-4428-9EA5-0EAB96C76815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96DE3576-4935-4A59-B7DF-76F91B17FDD4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://www.youtube.com/watch?v=9pWlVIYYRSE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Petr </a:t>
            </a:r>
            <a:r>
              <a:rPr lang="cs-CZ" dirty="0" err="1" smtClean="0"/>
              <a:t>Bezruč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2416491265"/>
              </p:ext>
            </p:extLst>
          </p:nvPr>
        </p:nvGraphicFramePr>
        <p:xfrm>
          <a:off x="457200" y="1600200"/>
          <a:ext cx="7467600" cy="25958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467600"/>
              </a:tblGrid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NÁZEV ŠKOLY</a:t>
                      </a:r>
                      <a:r>
                        <a:rPr lang="cs-CZ" sz="18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: </a:t>
                      </a:r>
                      <a:r>
                        <a:rPr lang="cs-CZ" sz="1800" b="0" dirty="0" smtClean="0"/>
                        <a:t>Gymnázium Lovosice, Sady pionýrů 600/6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ČÍSLO PROJEKTU</a:t>
                      </a:r>
                      <a:r>
                        <a:rPr lang="cs-CZ" sz="18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: </a:t>
                      </a:r>
                      <a:r>
                        <a:rPr lang="cs-CZ" sz="1800" b="0" dirty="0" smtClean="0"/>
                        <a:t>CZ.1.07/1.5.00/34.1073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NÁZEV MATERIÁLU</a:t>
                      </a:r>
                      <a:r>
                        <a:rPr lang="cs-CZ" sz="18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:</a:t>
                      </a:r>
                      <a:r>
                        <a:rPr lang="cs-CZ" sz="1800" baseline="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 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</a:rPr>
                        <a:t>VY_32_INOVACE_2B_08_Petr Bezruč</a:t>
                      </a:r>
                      <a:endParaRPr lang="cs-CZ" sz="1800" b="0" dirty="0" smtClean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TÉMA SADY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: Literatura 19. a 20. století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ROČNÍK</a:t>
                      </a:r>
                      <a:r>
                        <a:rPr lang="cs-CZ" sz="18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:  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septima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DATUM VZNIKU: 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</a:rPr>
                        <a:t> prosinec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 2013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AUTOR</a:t>
                      </a:r>
                      <a:r>
                        <a:rPr lang="cs-CZ" sz="18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: </a:t>
                      </a:r>
                      <a:r>
                        <a:rPr lang="cs-CZ" sz="1800" b="0" dirty="0" smtClean="0">
                          <a:solidFill>
                            <a:schemeClr val="tx1"/>
                          </a:solidFill>
                        </a:rPr>
                        <a:t>Mgr. Kateřina Benešová</a:t>
                      </a: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9237" name="Picture 5" descr="GYMLOVO_logo BRV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24300" y="260350"/>
            <a:ext cx="720725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4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19250" y="5013325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Výukový materiál je určen k výkladu o Petru Bezručovi a práci s jeho texty.</a:t>
            </a:r>
          </a:p>
          <a:p>
            <a:r>
              <a:rPr lang="cs-CZ" dirty="0" smtClean="0"/>
              <a:t>Studenti mají mít na danou hodinu přečtenu Maryčku </a:t>
            </a:r>
            <a:r>
              <a:rPr lang="cs-CZ" dirty="0" err="1" smtClean="0"/>
              <a:t>Magdónovu</a:t>
            </a:r>
            <a:r>
              <a:rPr lang="cs-CZ" dirty="0" smtClean="0"/>
              <a:t>, pracuje se tedy se znalostí celého textu a jeho interpretací. </a:t>
            </a:r>
          </a:p>
          <a:p>
            <a:r>
              <a:rPr lang="cs-CZ" dirty="0" smtClean="0"/>
              <a:t>V textech jsou vyhledávány básnické prostředky.</a:t>
            </a:r>
          </a:p>
          <a:p>
            <a:r>
              <a:rPr lang="cs-CZ" dirty="0" smtClean="0"/>
              <a:t>Materiál je doplněn o audio ukázku.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Životopis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480"/>
            <a:ext cx="8507288" cy="4922520"/>
          </a:xfrm>
        </p:spPr>
        <p:txBody>
          <a:bodyPr>
            <a:normAutofit fontScale="92500"/>
          </a:bodyPr>
          <a:lstStyle/>
          <a:p>
            <a:r>
              <a:rPr lang="cs-CZ" dirty="0" smtClean="0"/>
              <a:t>1867 – 1958</a:t>
            </a:r>
          </a:p>
          <a:p>
            <a:r>
              <a:rPr lang="cs-CZ" dirty="0" smtClean="0"/>
              <a:t>Vlastním jménem Vladimír Vašek (syn slezského buditele Antonína Vaška – gymnaziální profesor, odpůrce Rukopisů)</a:t>
            </a:r>
          </a:p>
          <a:p>
            <a:r>
              <a:rPr lang="cs-CZ" dirty="0" smtClean="0"/>
              <a:t>Studia v Praze – setkává se s TGM, V. </a:t>
            </a:r>
            <a:r>
              <a:rPr lang="cs-CZ" dirty="0" err="1" smtClean="0"/>
              <a:t>Mrštíkem</a:t>
            </a:r>
            <a:r>
              <a:rPr lang="cs-CZ" dirty="0" smtClean="0"/>
              <a:t>, a dalšími</a:t>
            </a:r>
          </a:p>
          <a:p>
            <a:r>
              <a:rPr lang="cs-CZ" dirty="0" smtClean="0"/>
              <a:t>Poštovní úředník ve Frýdku Místku a v Brně</a:t>
            </a:r>
          </a:p>
          <a:p>
            <a:r>
              <a:rPr lang="cs-CZ" dirty="0" smtClean="0"/>
              <a:t>Spjat se Slezskem – sociální a národnostní poměry v beskydském kraji (téma většiny jeho básní)</a:t>
            </a:r>
          </a:p>
          <a:p>
            <a:r>
              <a:rPr lang="cs-CZ" dirty="0" smtClean="0"/>
              <a:t>Během 1. sv. v. byl krátce vězněn – pokládali ho z autora protirakouské básně (hrozil mu trest smrti za velezradu)</a:t>
            </a:r>
          </a:p>
          <a:p>
            <a:r>
              <a:rPr lang="cs-CZ" dirty="0" smtClean="0"/>
              <a:t>Plicní choroba</a:t>
            </a:r>
          </a:p>
          <a:p>
            <a:r>
              <a:rPr lang="cs-CZ" dirty="0" smtClean="0"/>
              <a:t>Melancholický, apatický, uzavřený, nevázaný způsob života</a:t>
            </a:r>
            <a:endParaRPr lang="cs-CZ" dirty="0"/>
          </a:p>
        </p:txBody>
      </p:sp>
      <p:pic>
        <p:nvPicPr>
          <p:cNvPr id="4" name="Obrázek 3" descr="439px-Bezruc_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380312" y="188640"/>
            <a:ext cx="1338072" cy="182880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7668344" y="1988840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Tvorba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480"/>
            <a:ext cx="6635080" cy="4389120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Autor jediné básnické sbírky – </a:t>
            </a:r>
            <a:r>
              <a:rPr lang="cs-CZ" b="1" i="1" dirty="0" smtClean="0"/>
              <a:t>„Slezské písně“</a:t>
            </a:r>
            <a:r>
              <a:rPr lang="cs-CZ" dirty="0" smtClean="0"/>
              <a:t>,</a:t>
            </a:r>
            <a:r>
              <a:rPr lang="cs-CZ" b="1" i="1" dirty="0" smtClean="0"/>
              <a:t> </a:t>
            </a:r>
            <a:r>
              <a:rPr lang="cs-CZ" dirty="0" smtClean="0"/>
              <a:t>která původně vyšla v </a:t>
            </a:r>
            <a:r>
              <a:rPr lang="cs-CZ" dirty="0" err="1" smtClean="0"/>
              <a:t>Herbenově</a:t>
            </a:r>
            <a:r>
              <a:rPr lang="cs-CZ" dirty="0" smtClean="0"/>
              <a:t> Času jako Slezské číslo</a:t>
            </a:r>
          </a:p>
          <a:p>
            <a:r>
              <a:rPr lang="cs-CZ" dirty="0" smtClean="0"/>
              <a:t>Měsíc poté vychází knižně v nákladu 3000 výtisků</a:t>
            </a:r>
          </a:p>
          <a:p>
            <a:r>
              <a:rPr lang="cs-CZ" dirty="0" smtClean="0"/>
              <a:t>V kontextu české literatury se jedná o ojedinělou poezii – k anarchistickým buřičům je řazen poněkud uměle, čerpá ze symbolismu a České moderny</a:t>
            </a:r>
          </a:p>
          <a:p>
            <a:r>
              <a:rPr lang="cs-CZ" dirty="0" smtClean="0"/>
              <a:t>Národní a sociální tematika, ale i milostné básně</a:t>
            </a:r>
            <a:endParaRPr lang="cs-CZ" dirty="0"/>
          </a:p>
        </p:txBody>
      </p:sp>
      <p:pic>
        <p:nvPicPr>
          <p:cNvPr id="4" name="Obrázek 3" descr="img_188308_main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048500" y="2348880"/>
            <a:ext cx="2095500" cy="331470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7740352" y="5733256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Maryčka </a:t>
            </a:r>
            <a:r>
              <a:rPr lang="cs-CZ" dirty="0" err="1" smtClean="0"/>
              <a:t>Magdonova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480"/>
            <a:ext cx="3898776" cy="4922520"/>
          </a:xfrm>
        </p:spPr>
        <p:txBody>
          <a:bodyPr>
            <a:normAutofit fontScale="62500" lnSpcReduction="20000"/>
          </a:bodyPr>
          <a:lstStyle/>
          <a:p>
            <a:pPr indent="0"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cs-CZ" dirty="0" smtClean="0"/>
              <a:t>Cos to za ženicha vybrala sobě?</a:t>
            </a:r>
            <a:br>
              <a:rPr lang="cs-CZ" dirty="0" smtClean="0"/>
            </a:br>
            <a:r>
              <a:rPr lang="cs-CZ" dirty="0" smtClean="0"/>
              <a:t>Bodák má k rameni, na čapce peří,</a:t>
            </a:r>
            <a:br>
              <a:rPr lang="cs-CZ" dirty="0" smtClean="0"/>
            </a:br>
            <a:r>
              <a:rPr lang="cs-CZ" dirty="0" smtClean="0"/>
              <a:t>drsné má čelo, ty jdeš s ním do </a:t>
            </a:r>
            <a:r>
              <a:rPr lang="cs-CZ" dirty="0" err="1" smtClean="0"/>
              <a:t>Frydku</a:t>
            </a:r>
            <a:r>
              <a:rPr lang="cs-CZ" dirty="0" smtClean="0"/>
              <a:t>,</a:t>
            </a:r>
            <a:br>
              <a:rPr lang="cs-CZ" dirty="0" smtClean="0"/>
            </a:br>
            <a:r>
              <a:rPr lang="cs-CZ" dirty="0" smtClean="0"/>
              <a:t>půjdeš s ním, Maryčko </a:t>
            </a:r>
            <a:r>
              <a:rPr lang="cs-CZ" dirty="0" err="1" smtClean="0"/>
              <a:t>Magdonova</a:t>
            </a:r>
            <a:r>
              <a:rPr lang="cs-CZ" dirty="0" smtClean="0"/>
              <a:t>?</a:t>
            </a:r>
          </a:p>
          <a:p>
            <a:pPr indent="0"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cs-CZ" dirty="0" smtClean="0"/>
              <a:t>Cos to za nevěstu? Schýlená hlava,</a:t>
            </a:r>
            <a:br>
              <a:rPr lang="cs-CZ" dirty="0" smtClean="0"/>
            </a:br>
            <a:r>
              <a:rPr lang="cs-CZ" dirty="0" smtClean="0"/>
              <a:t>fěrtoch máš na očích, do něho </a:t>
            </a:r>
            <a:r>
              <a:rPr lang="cs-CZ" dirty="0" err="1" smtClean="0"/>
              <a:t>tekou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hořké a ohnivé krůpěje s lící,</a:t>
            </a:r>
            <a:br>
              <a:rPr lang="cs-CZ" dirty="0" smtClean="0"/>
            </a:br>
            <a:r>
              <a:rPr lang="cs-CZ" dirty="0" smtClean="0"/>
              <a:t>co je ti, Maryčko </a:t>
            </a:r>
            <a:r>
              <a:rPr lang="cs-CZ" dirty="0" err="1" smtClean="0"/>
              <a:t>Magdonova</a:t>
            </a:r>
            <a:r>
              <a:rPr lang="cs-CZ" dirty="0" smtClean="0"/>
              <a:t>?</a:t>
            </a:r>
          </a:p>
          <a:p>
            <a:pPr indent="0"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cs-CZ" dirty="0" err="1" smtClean="0"/>
              <a:t>Frydečtí</a:t>
            </a:r>
            <a:r>
              <a:rPr lang="cs-CZ" dirty="0" smtClean="0"/>
              <a:t> </a:t>
            </a:r>
            <a:r>
              <a:rPr lang="cs-CZ" dirty="0" err="1" smtClean="0"/>
              <a:t>grosbyrgři</a:t>
            </a:r>
            <a:r>
              <a:rPr lang="cs-CZ" dirty="0" smtClean="0"/>
              <a:t>, dámy ze </a:t>
            </a:r>
            <a:r>
              <a:rPr lang="cs-CZ" dirty="0" err="1" smtClean="0"/>
              <a:t>Frydku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jízlivou budou se </a:t>
            </a:r>
            <a:r>
              <a:rPr lang="cs-CZ" dirty="0" err="1" smtClean="0"/>
              <a:t>smáti</a:t>
            </a:r>
            <a:r>
              <a:rPr lang="cs-CZ" dirty="0" smtClean="0"/>
              <a:t> ti řečí,</a:t>
            </a:r>
            <a:br>
              <a:rPr lang="cs-CZ" dirty="0" smtClean="0"/>
            </a:br>
            <a:r>
              <a:rPr lang="cs-CZ" dirty="0" smtClean="0"/>
              <a:t>se synky uzří tě </a:t>
            </a:r>
            <a:r>
              <a:rPr lang="cs-CZ" dirty="0" err="1" smtClean="0"/>
              <a:t>Hochfelder</a:t>
            </a:r>
            <a:r>
              <a:rPr lang="cs-CZ" dirty="0" smtClean="0"/>
              <a:t> žid.</a:t>
            </a:r>
            <a:br>
              <a:rPr lang="cs-CZ" dirty="0" smtClean="0"/>
            </a:br>
            <a:r>
              <a:rPr lang="cs-CZ" dirty="0" smtClean="0"/>
              <a:t>Jak je ti, Maryčko </a:t>
            </a:r>
            <a:r>
              <a:rPr lang="cs-CZ" dirty="0" err="1" smtClean="0"/>
              <a:t>Magdonova</a:t>
            </a:r>
            <a:r>
              <a:rPr lang="cs-CZ" dirty="0" smtClean="0"/>
              <a:t>?</a:t>
            </a:r>
          </a:p>
          <a:p>
            <a:pPr indent="0"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cs-CZ" dirty="0" smtClean="0"/>
              <a:t>V mrazivé chýši, tam ptáčata zbyla,</a:t>
            </a:r>
            <a:br>
              <a:rPr lang="cs-CZ" dirty="0" smtClean="0"/>
            </a:br>
            <a:r>
              <a:rPr lang="cs-CZ" dirty="0" smtClean="0"/>
              <a:t>kdo se jich ujme a kdo jim dá chleba?</a:t>
            </a:r>
            <a:br>
              <a:rPr lang="cs-CZ" dirty="0" smtClean="0"/>
            </a:br>
            <a:r>
              <a:rPr lang="cs-CZ" dirty="0" smtClean="0"/>
              <a:t>Nedbá pán bídných. Co znělo ti v srdci</a:t>
            </a:r>
            <a:br>
              <a:rPr lang="cs-CZ" dirty="0" smtClean="0"/>
            </a:br>
            <a:r>
              <a:rPr lang="cs-CZ" dirty="0" smtClean="0"/>
              <a:t>po cestě, Maryčko </a:t>
            </a:r>
            <a:r>
              <a:rPr lang="cs-CZ" dirty="0" err="1" smtClean="0"/>
              <a:t>Magdonova</a:t>
            </a:r>
            <a:r>
              <a:rPr lang="cs-CZ" dirty="0" smtClean="0"/>
              <a:t>?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716016" y="1988840"/>
            <a:ext cx="4248472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arenR"/>
            </a:pPr>
            <a:r>
              <a:rPr lang="cs-CZ" dirty="0" smtClean="0"/>
              <a:t>Zasaďte ukázku do kontextu celé básně.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cs-CZ" dirty="0" smtClean="0"/>
              <a:t>Osiřelá Maryčka se chtěla postarat o sourozence, kradla dřevo, byla udána, dráb ji vedl do </a:t>
            </a:r>
            <a:r>
              <a:rPr lang="cs-CZ" dirty="0" err="1" smtClean="0"/>
              <a:t>Frydku</a:t>
            </a:r>
            <a:r>
              <a:rPr lang="cs-CZ" dirty="0" smtClean="0"/>
              <a:t>, po cestě spáchala sebevraždu</a:t>
            </a:r>
          </a:p>
          <a:p>
            <a:pPr marL="342900" indent="-342900">
              <a:buFont typeface="+mj-lt"/>
              <a:buAutoNum type="arabicParenR"/>
            </a:pPr>
            <a:r>
              <a:rPr lang="cs-CZ" dirty="0" smtClean="0"/>
              <a:t>Doložte v textu sociální tematiku.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cs-CZ" dirty="0" smtClean="0"/>
              <a:t>Bída </a:t>
            </a:r>
            <a:r>
              <a:rPr lang="cs-CZ" dirty="0" err="1" smtClean="0"/>
              <a:t>Magdonovy</a:t>
            </a:r>
            <a:r>
              <a:rPr lang="cs-CZ" dirty="0" smtClean="0"/>
              <a:t> rodiny x </a:t>
            </a:r>
            <a:r>
              <a:rPr lang="cs-CZ" dirty="0" err="1" smtClean="0"/>
              <a:t>frydečtí</a:t>
            </a:r>
            <a:r>
              <a:rPr lang="cs-CZ" dirty="0" smtClean="0"/>
              <a:t> </a:t>
            </a:r>
            <a:r>
              <a:rPr lang="cs-CZ" dirty="0" err="1" smtClean="0"/>
              <a:t>grosbyrgři</a:t>
            </a:r>
            <a:r>
              <a:rPr lang="cs-CZ" dirty="0" smtClean="0"/>
              <a:t> (bohatí měšťané), dámy</a:t>
            </a:r>
          </a:p>
          <a:p>
            <a:pPr marL="342900" indent="-342900">
              <a:buFont typeface="+mj-lt"/>
              <a:buAutoNum type="arabicParenR"/>
            </a:pPr>
            <a:r>
              <a:rPr lang="cs-CZ" dirty="0" smtClean="0"/>
              <a:t>Vyhledejte 3 různé básnické prostředky.</a:t>
            </a:r>
          </a:p>
          <a:p>
            <a:pPr marL="342900" indent="-342900">
              <a:buFont typeface="+mj-lt"/>
              <a:buAutoNum type="arabicParenR"/>
            </a:pPr>
            <a:r>
              <a:rPr lang="cs-CZ" dirty="0" smtClean="0"/>
              <a:t>Vyhledejte nářeční slova.</a:t>
            </a:r>
          </a:p>
          <a:p>
            <a:pPr marL="800100" lvl="1" indent="-342900"/>
            <a:endParaRPr lang="cs-CZ" dirty="0"/>
          </a:p>
        </p:txBody>
      </p:sp>
      <p:sp>
        <p:nvSpPr>
          <p:cNvPr id="5" name="Obdélníkový popisek 4"/>
          <p:cNvSpPr/>
          <p:nvPr/>
        </p:nvSpPr>
        <p:spPr>
          <a:xfrm>
            <a:off x="1763688" y="1628800"/>
            <a:ext cx="1080120" cy="360040"/>
          </a:xfrm>
          <a:prstGeom prst="wedgeRectCallout">
            <a:avLst/>
          </a:pr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metafora</a:t>
            </a:r>
            <a:endParaRPr lang="cs-CZ" dirty="0"/>
          </a:p>
        </p:txBody>
      </p:sp>
      <p:sp>
        <p:nvSpPr>
          <p:cNvPr id="6" name="Obdélníkový popisek 5"/>
          <p:cNvSpPr/>
          <p:nvPr/>
        </p:nvSpPr>
        <p:spPr>
          <a:xfrm>
            <a:off x="3131840" y="1412776"/>
            <a:ext cx="1368152" cy="504056"/>
          </a:xfrm>
          <a:prstGeom prst="wedgeRectCallout">
            <a:avLst/>
          </a:pr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Řeč. otázka</a:t>
            </a:r>
            <a:endParaRPr lang="cs-CZ" dirty="0"/>
          </a:p>
        </p:txBody>
      </p:sp>
      <p:sp>
        <p:nvSpPr>
          <p:cNvPr id="7" name="Obdélníkový popisek 6"/>
          <p:cNvSpPr/>
          <p:nvPr/>
        </p:nvSpPr>
        <p:spPr>
          <a:xfrm>
            <a:off x="3275856" y="2348880"/>
            <a:ext cx="1080120" cy="360040"/>
          </a:xfrm>
          <a:prstGeom prst="wedgeRectCallout">
            <a:avLst/>
          </a:pr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refrén</a:t>
            </a:r>
            <a:endParaRPr lang="cs-CZ" dirty="0"/>
          </a:p>
        </p:txBody>
      </p:sp>
      <p:sp>
        <p:nvSpPr>
          <p:cNvPr id="8" name="Obdélníkový popisek 7"/>
          <p:cNvSpPr/>
          <p:nvPr/>
        </p:nvSpPr>
        <p:spPr>
          <a:xfrm>
            <a:off x="971600" y="2996952"/>
            <a:ext cx="1080120" cy="360040"/>
          </a:xfrm>
          <a:prstGeom prst="wedgeRectCallout">
            <a:avLst/>
          </a:pr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dialekt</a:t>
            </a:r>
            <a:endParaRPr lang="cs-CZ" dirty="0"/>
          </a:p>
        </p:txBody>
      </p:sp>
      <p:sp>
        <p:nvSpPr>
          <p:cNvPr id="9" name="Obdélníkový popisek 8"/>
          <p:cNvSpPr/>
          <p:nvPr/>
        </p:nvSpPr>
        <p:spPr>
          <a:xfrm>
            <a:off x="1907704" y="3861048"/>
            <a:ext cx="1080120" cy="360040"/>
          </a:xfrm>
          <a:prstGeom prst="wedgeRectCallout">
            <a:avLst/>
          </a:pr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dialekt</a:t>
            </a:r>
            <a:endParaRPr lang="cs-CZ" dirty="0"/>
          </a:p>
        </p:txBody>
      </p:sp>
      <p:sp>
        <p:nvSpPr>
          <p:cNvPr id="10" name="Obdélníkový popisek 9"/>
          <p:cNvSpPr/>
          <p:nvPr/>
        </p:nvSpPr>
        <p:spPr>
          <a:xfrm>
            <a:off x="3203848" y="3861048"/>
            <a:ext cx="1080120" cy="360040"/>
          </a:xfrm>
          <a:prstGeom prst="wedgeRectCallout">
            <a:avLst/>
          </a:pr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dialekt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000" dirty="0" smtClean="0"/>
              <a:t>Pomník Maryčky </a:t>
            </a:r>
            <a:r>
              <a:rPr lang="cs-CZ" sz="4000" dirty="0" err="1" smtClean="0"/>
              <a:t>Magdonové</a:t>
            </a:r>
            <a:r>
              <a:rPr lang="cs-CZ" sz="4000" dirty="0" smtClean="0"/>
              <a:t>, </a:t>
            </a:r>
            <a:br>
              <a:rPr lang="cs-CZ" sz="4000" dirty="0" smtClean="0"/>
            </a:br>
            <a:r>
              <a:rPr lang="cs-CZ" sz="4000" dirty="0" smtClean="0"/>
              <a:t>Staré Hamry</a:t>
            </a:r>
            <a:endParaRPr lang="cs-CZ" sz="4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843808" y="6488668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3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876256" y="2204864"/>
            <a:ext cx="208823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2"/>
              </a:rPr>
              <a:t>AUDIOUKÁZKA:</a:t>
            </a:r>
          </a:p>
          <a:p>
            <a:r>
              <a:rPr lang="cs-CZ" dirty="0" smtClean="0">
                <a:hlinkClick r:id="rId2"/>
              </a:rPr>
              <a:t>Jaromír </a:t>
            </a:r>
            <a:r>
              <a:rPr lang="cs-CZ" dirty="0" err="1" smtClean="0">
                <a:hlinkClick r:id="rId2"/>
              </a:rPr>
              <a:t>Nohavica</a:t>
            </a:r>
            <a:r>
              <a:rPr lang="cs-CZ" dirty="0" smtClean="0">
                <a:hlinkClick r:id="rId2"/>
              </a:rPr>
              <a:t> - Maryčka </a:t>
            </a:r>
            <a:r>
              <a:rPr lang="cs-CZ" dirty="0" err="1" smtClean="0">
                <a:hlinkClick r:id="rId2"/>
              </a:rPr>
              <a:t>Magdonova</a:t>
            </a:r>
            <a:endParaRPr lang="cs-CZ" dirty="0"/>
          </a:p>
        </p:txBody>
      </p:sp>
      <p:pic>
        <p:nvPicPr>
          <p:cNvPr id="8" name="Zástupný symbol pro obsah 7" descr="00000008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971600" y="1988840"/>
            <a:ext cx="4536504" cy="4309679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Slezské písně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935480"/>
            <a:ext cx="9036496" cy="4733880"/>
          </a:xfrm>
        </p:spPr>
        <p:txBody>
          <a:bodyPr/>
          <a:lstStyle/>
          <a:p>
            <a:r>
              <a:rPr lang="cs-CZ" dirty="0" smtClean="0"/>
              <a:t>Tematické rozdělení básní:</a:t>
            </a:r>
          </a:p>
          <a:p>
            <a:pPr marL="850392" lvl="1" indent="-457200">
              <a:buFont typeface="+mj-lt"/>
              <a:buAutoNum type="arabicPeriod"/>
            </a:pPr>
            <a:r>
              <a:rPr lang="cs-CZ" dirty="0" smtClean="0"/>
              <a:t>Národnostní – Němci, Poláci, Židé, Češi – národnostní útlak – </a:t>
            </a:r>
            <a:r>
              <a:rPr lang="cs-CZ" i="1" dirty="0" smtClean="0"/>
              <a:t>Kantor </a:t>
            </a:r>
            <a:r>
              <a:rPr lang="cs-CZ" i="1" dirty="0" err="1" smtClean="0"/>
              <a:t>Halfar</a:t>
            </a:r>
            <a:endParaRPr lang="cs-CZ" i="1" dirty="0" smtClean="0"/>
          </a:p>
          <a:p>
            <a:pPr marL="850392" lvl="1" indent="-457200">
              <a:buFont typeface="+mj-lt"/>
              <a:buAutoNum type="arabicPeriod"/>
            </a:pPr>
            <a:r>
              <a:rPr lang="cs-CZ" dirty="0" smtClean="0"/>
              <a:t>Sociální – bída, velké sociální rozdíly, tvrdá práce – </a:t>
            </a:r>
            <a:r>
              <a:rPr lang="cs-CZ" i="1" dirty="0" smtClean="0"/>
              <a:t>Ostrava, Maryčka </a:t>
            </a:r>
            <a:r>
              <a:rPr lang="cs-CZ" i="1" dirty="0" err="1" smtClean="0"/>
              <a:t>Magdonova</a:t>
            </a:r>
            <a:endParaRPr lang="cs-CZ" i="1" dirty="0" smtClean="0"/>
          </a:p>
          <a:p>
            <a:pPr marL="850392" lvl="1" indent="-457200">
              <a:buFont typeface="+mj-lt"/>
              <a:buAutoNum type="arabicPeriod"/>
            </a:pPr>
            <a:r>
              <a:rPr lang="cs-CZ" dirty="0" smtClean="0"/>
              <a:t>Intimní – láska, smutek, zklamání – </a:t>
            </a:r>
            <a:r>
              <a:rPr lang="cs-CZ" i="1" dirty="0" smtClean="0"/>
              <a:t>Labutinka, Červený květ</a:t>
            </a:r>
          </a:p>
          <a:p>
            <a:pPr marL="484632" indent="-457200"/>
            <a:r>
              <a:rPr lang="cs-CZ" dirty="0" smtClean="0"/>
              <a:t>Častá autostylizace básníka – staví se do pozice slezského barda, jeho osoba je neustále přítomna, burcuje a provokuje, vyzývá k činu</a:t>
            </a:r>
          </a:p>
          <a:p>
            <a:pPr marL="484632" indent="-457200"/>
            <a:r>
              <a:rPr lang="cs-CZ" dirty="0" smtClean="0"/>
              <a:t>Dialekt, knižní výrazy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Červený květ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480"/>
            <a:ext cx="4258816" cy="4733880"/>
          </a:xfrm>
        </p:spPr>
        <p:txBody>
          <a:bodyPr>
            <a:normAutofit fontScale="70000" lnSpcReduction="20000"/>
          </a:bodyPr>
          <a:lstStyle/>
          <a:p>
            <a:pPr indent="0"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cs-CZ" dirty="0" smtClean="0"/>
              <a:t>Za temným oknem, v květníku sivém,</a:t>
            </a:r>
            <a:br>
              <a:rPr lang="cs-CZ" dirty="0" smtClean="0"/>
            </a:br>
            <a:r>
              <a:rPr lang="cs-CZ" dirty="0" smtClean="0"/>
              <a:t>hrubý a špičatý mračil se kaktus.</a:t>
            </a:r>
            <a:br>
              <a:rPr lang="cs-CZ" dirty="0" smtClean="0"/>
            </a:br>
            <a:r>
              <a:rPr lang="cs-CZ" dirty="0" smtClean="0"/>
              <a:t>Jednoho jitra</a:t>
            </a:r>
            <a:br>
              <a:rPr lang="cs-CZ" dirty="0" smtClean="0"/>
            </a:br>
            <a:r>
              <a:rPr lang="cs-CZ" dirty="0" smtClean="0"/>
              <a:t>červený z lodyhy vyrazil kalich,</a:t>
            </a:r>
            <a:br>
              <a:rPr lang="cs-CZ" dirty="0" smtClean="0"/>
            </a:br>
            <a:r>
              <a:rPr lang="cs-CZ" dirty="0" smtClean="0"/>
              <a:t>červený květ.</a:t>
            </a:r>
          </a:p>
          <a:p>
            <a:pPr indent="0"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cs-CZ" dirty="0" smtClean="0"/>
              <a:t>Byl u nás básník, co jiné měl oči,</a:t>
            </a:r>
            <a:br>
              <a:rPr lang="cs-CZ" dirty="0" smtClean="0"/>
            </a:br>
            <a:r>
              <a:rPr lang="cs-CZ" dirty="0" smtClean="0"/>
              <a:t>co měl rád vonné a nádherné růže.</a:t>
            </a:r>
            <a:br>
              <a:rPr lang="cs-CZ" dirty="0" smtClean="0"/>
            </a:br>
            <a:r>
              <a:rPr lang="cs-CZ" dirty="0" smtClean="0"/>
              <a:t>Distichem zvučným</a:t>
            </a:r>
            <a:br>
              <a:rPr lang="cs-CZ" dirty="0" smtClean="0"/>
            </a:br>
            <a:r>
              <a:rPr lang="cs-CZ" dirty="0" smtClean="0"/>
              <a:t>pochválil růži a odsoudil pyšně</a:t>
            </a:r>
            <a:br>
              <a:rPr lang="cs-CZ" dirty="0" smtClean="0"/>
            </a:br>
            <a:r>
              <a:rPr lang="cs-CZ" dirty="0" smtClean="0"/>
              <a:t>ten rudý květ.</a:t>
            </a:r>
          </a:p>
          <a:p>
            <a:pPr indent="0"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cs-CZ" dirty="0" smtClean="0"/>
              <a:t>Jsou duše drsné, co samy šly žitím,</a:t>
            </a:r>
            <a:br>
              <a:rPr lang="cs-CZ" dirty="0" smtClean="0"/>
            </a:br>
            <a:r>
              <a:rPr lang="cs-CZ" dirty="0" smtClean="0"/>
              <a:t>hroty a ostny je zalily vrchem.</a:t>
            </a:r>
            <a:br>
              <a:rPr lang="cs-CZ" dirty="0" smtClean="0"/>
            </a:br>
            <a:r>
              <a:rPr lang="cs-CZ" dirty="0" smtClean="0"/>
              <a:t>Co měly v srdci?</a:t>
            </a:r>
            <a:br>
              <a:rPr lang="cs-CZ" dirty="0" smtClean="0"/>
            </a:br>
            <a:r>
              <a:rPr lang="cs-CZ" dirty="0" smtClean="0"/>
              <a:t>Kvetly-li jednou a kvetly-li v noci,</a:t>
            </a:r>
            <a:br>
              <a:rPr lang="cs-CZ" dirty="0" smtClean="0"/>
            </a:br>
            <a:r>
              <a:rPr lang="cs-CZ" dirty="0" smtClean="0"/>
              <a:t>hleď, rudým květem…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148064" y="1988840"/>
            <a:ext cx="3816424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arenR"/>
            </a:pPr>
            <a:r>
              <a:rPr lang="cs-CZ" dirty="0" smtClean="0"/>
              <a:t>Co je obsahem textu?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cs-CZ" dirty="0" smtClean="0"/>
              <a:t>Osamocenost básníka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cs-CZ" dirty="0" smtClean="0"/>
              <a:t>Drsný kaktus (básník)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cs-CZ" dirty="0" smtClean="0"/>
              <a:t>Vzácnost květu – 1 </a:t>
            </a:r>
            <a:r>
              <a:rPr lang="cs-CZ" dirty="0" err="1" smtClean="0"/>
              <a:t>b</a:t>
            </a:r>
            <a:r>
              <a:rPr lang="cs-CZ" dirty="0" smtClean="0"/>
              <a:t>. sbírka</a:t>
            </a:r>
          </a:p>
          <a:p>
            <a:pPr marL="342900" indent="-342900">
              <a:buFont typeface="+mj-lt"/>
              <a:buAutoNum type="arabicParenR"/>
            </a:pPr>
            <a:r>
              <a:rPr lang="cs-CZ" dirty="0" smtClean="0"/>
              <a:t>Co symbolizuje červená barva?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cs-CZ" dirty="0" smtClean="0"/>
              <a:t>Barva revoluce a vzpoury</a:t>
            </a:r>
          </a:p>
          <a:p>
            <a:pPr marL="342900" indent="-342900">
              <a:buFont typeface="+mj-lt"/>
              <a:buAutoNum type="arabicParenR"/>
            </a:pPr>
            <a:r>
              <a:rPr lang="cs-CZ" dirty="0" smtClean="0"/>
              <a:t>Jakým druhem verše je báseň psána?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cs-CZ" dirty="0" smtClean="0"/>
              <a:t>Volný verš</a:t>
            </a:r>
          </a:p>
          <a:p>
            <a:pPr marL="342900" indent="-342900">
              <a:buFont typeface="+mj-lt"/>
              <a:buAutoNum type="arabicParenR"/>
            </a:pPr>
            <a:r>
              <a:rPr lang="cs-CZ" dirty="0" smtClean="0"/>
              <a:t>Vyhledejte básnické figury.</a:t>
            </a:r>
          </a:p>
        </p:txBody>
      </p:sp>
      <p:sp>
        <p:nvSpPr>
          <p:cNvPr id="5" name="Obdélníkový popisek 4"/>
          <p:cNvSpPr/>
          <p:nvPr/>
        </p:nvSpPr>
        <p:spPr>
          <a:xfrm>
            <a:off x="899592" y="2420888"/>
            <a:ext cx="1296144" cy="360040"/>
          </a:xfrm>
          <a:prstGeom prst="wedgeRectCallout">
            <a:avLst/>
          </a:prstGeom>
          <a:solidFill>
            <a:schemeClr val="accent2">
              <a:lumMod val="5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anafora</a:t>
            </a:r>
            <a:endParaRPr lang="cs-CZ" dirty="0"/>
          </a:p>
        </p:txBody>
      </p:sp>
      <p:sp>
        <p:nvSpPr>
          <p:cNvPr id="6" name="Obdélníkový popisek 5"/>
          <p:cNvSpPr/>
          <p:nvPr/>
        </p:nvSpPr>
        <p:spPr>
          <a:xfrm>
            <a:off x="1835696" y="5157192"/>
            <a:ext cx="1512168" cy="360040"/>
          </a:xfrm>
          <a:prstGeom prst="wedgeRectCallout">
            <a:avLst/>
          </a:prstGeom>
          <a:solidFill>
            <a:schemeClr val="accent2">
              <a:lumMod val="5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Řeč. otázka</a:t>
            </a:r>
            <a:endParaRPr lang="cs-CZ" dirty="0"/>
          </a:p>
        </p:txBody>
      </p:sp>
      <p:sp>
        <p:nvSpPr>
          <p:cNvPr id="7" name="Obdélníkový popisek 6"/>
          <p:cNvSpPr/>
          <p:nvPr/>
        </p:nvSpPr>
        <p:spPr>
          <a:xfrm>
            <a:off x="2987824" y="5445224"/>
            <a:ext cx="1296144" cy="360040"/>
          </a:xfrm>
          <a:prstGeom prst="wedgeRectCallout">
            <a:avLst/>
          </a:prstGeom>
          <a:solidFill>
            <a:schemeClr val="accent2">
              <a:lumMod val="5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epizeuxis</a:t>
            </a:r>
            <a:endParaRPr lang="cs-CZ" dirty="0"/>
          </a:p>
        </p:txBody>
      </p:sp>
      <p:sp>
        <p:nvSpPr>
          <p:cNvPr id="8" name="Obdélníkový popisek 7"/>
          <p:cNvSpPr/>
          <p:nvPr/>
        </p:nvSpPr>
        <p:spPr>
          <a:xfrm>
            <a:off x="2627784" y="5877272"/>
            <a:ext cx="1296144" cy="360040"/>
          </a:xfrm>
          <a:prstGeom prst="wedgeRectCallout">
            <a:avLst/>
          </a:prstGeom>
          <a:solidFill>
            <a:schemeClr val="accent2">
              <a:lumMod val="5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apoziopeze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Obr. 1: NEZNÁMÝ AUTOR. </a:t>
            </a:r>
            <a:r>
              <a:rPr lang="cs-CZ" sz="1600" i="1" dirty="0" err="1" smtClean="0"/>
              <a:t>wikipedia</a:t>
            </a:r>
            <a:r>
              <a:rPr lang="cs-CZ" sz="1600" dirty="0" smtClean="0"/>
              <a:t> [online]. [cit. 11.12.2013]. Dostupný na WWW: http://cs.wikipedia.org/wiki/Petr_Bezru%C4%8D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Obr. 2: NEZNÁMÝ AUTOR. </a:t>
            </a:r>
            <a:r>
              <a:rPr lang="cs-CZ" sz="1600" i="1" dirty="0" smtClean="0"/>
              <a:t>knihy.</a:t>
            </a:r>
            <a:r>
              <a:rPr lang="cs-CZ" sz="1600" i="1" dirty="0" err="1" smtClean="0"/>
              <a:t>abz</a:t>
            </a:r>
            <a:r>
              <a:rPr lang="cs-CZ" sz="1600" dirty="0" smtClean="0"/>
              <a:t> [online]. [cit. 11.12.2013]. Dostupný na WWW: http://knihy.</a:t>
            </a:r>
            <a:r>
              <a:rPr lang="cs-CZ" sz="1600" dirty="0" err="1" smtClean="0"/>
              <a:t>abz.cz</a:t>
            </a:r>
            <a:r>
              <a:rPr lang="cs-CZ" sz="1600" dirty="0" smtClean="0"/>
              <a:t>/prodej/</a:t>
            </a:r>
            <a:r>
              <a:rPr lang="cs-CZ" sz="1600" dirty="0" err="1" smtClean="0"/>
              <a:t>slezske</a:t>
            </a:r>
            <a:r>
              <a:rPr lang="cs-CZ" sz="1600" dirty="0" smtClean="0"/>
              <a:t>-</a:t>
            </a:r>
            <a:r>
              <a:rPr lang="cs-CZ" sz="1600" dirty="0" err="1" smtClean="0"/>
              <a:t>pisne</a:t>
            </a:r>
            <a:endParaRPr lang="cs-CZ" sz="1600" dirty="0" smtClean="0"/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Obr. 3: NEZNÁMÝ AUTOR. </a:t>
            </a:r>
            <a:r>
              <a:rPr lang="cs-CZ" sz="1600" i="1" dirty="0" err="1" smtClean="0"/>
              <a:t>preshranicnispoluprace.cz</a:t>
            </a:r>
            <a:r>
              <a:rPr lang="cs-CZ" sz="1600" dirty="0" smtClean="0"/>
              <a:t> [online]. [cit. 11.12.2013]. Dostupný na WWW: http://www.</a:t>
            </a:r>
            <a:r>
              <a:rPr lang="cs-CZ" sz="1600" dirty="0" err="1" smtClean="0"/>
              <a:t>preshranicnispoluprace.cz</a:t>
            </a:r>
            <a:r>
              <a:rPr lang="cs-CZ" sz="1600" dirty="0" smtClean="0"/>
              <a:t>/</a:t>
            </a:r>
            <a:r>
              <a:rPr lang="cs-CZ" sz="1600" dirty="0" err="1" smtClean="0"/>
              <a:t>cs</a:t>
            </a:r>
            <a:r>
              <a:rPr lang="cs-CZ" sz="1600" dirty="0" smtClean="0"/>
              <a:t>/</a:t>
            </a:r>
            <a:r>
              <a:rPr lang="cs-CZ" sz="1600" dirty="0" err="1" smtClean="0"/>
              <a:t>ceska</a:t>
            </a:r>
            <a:r>
              <a:rPr lang="cs-CZ" sz="1600" dirty="0" smtClean="0"/>
              <a:t>-republika/</a:t>
            </a:r>
            <a:r>
              <a:rPr lang="cs-CZ" sz="1600" dirty="0" err="1" smtClean="0"/>
              <a:t>stare</a:t>
            </a:r>
            <a:r>
              <a:rPr lang="cs-CZ" sz="1600" dirty="0" smtClean="0"/>
              <a:t>-hamry/</a:t>
            </a:r>
            <a:r>
              <a:rPr lang="cs-CZ" sz="1600" dirty="0" err="1" smtClean="0"/>
              <a:t>pamatky</a:t>
            </a:r>
            <a:r>
              <a:rPr lang="cs-CZ" sz="1600" dirty="0" smtClean="0"/>
              <a:t>-a-</a:t>
            </a:r>
            <a:r>
              <a:rPr lang="cs-CZ" sz="1600" dirty="0" err="1" smtClean="0"/>
              <a:t>zajimavosti</a:t>
            </a:r>
            <a:r>
              <a:rPr lang="cs-CZ" sz="1600" dirty="0" smtClean="0"/>
              <a:t>/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BEZRUČ, Petr. </a:t>
            </a:r>
            <a:r>
              <a:rPr lang="cs-CZ" sz="1600" i="1" dirty="0" smtClean="0"/>
              <a:t>Maryčka </a:t>
            </a:r>
            <a:r>
              <a:rPr lang="cs-CZ" sz="1600" i="1" dirty="0" err="1" smtClean="0"/>
              <a:t>Magdonova</a:t>
            </a:r>
            <a:r>
              <a:rPr lang="cs-CZ" sz="1600" dirty="0" smtClean="0"/>
              <a:t> [online]. [cit. 11.12.2013]. Dostupný na WWW: http://www.</a:t>
            </a:r>
            <a:r>
              <a:rPr lang="cs-CZ" sz="1600" dirty="0" err="1" smtClean="0"/>
              <a:t>cesky</a:t>
            </a:r>
            <a:r>
              <a:rPr lang="cs-CZ" sz="1600" dirty="0" smtClean="0"/>
              <a:t>-jazyk.</a:t>
            </a:r>
            <a:r>
              <a:rPr lang="cs-CZ" sz="1600" dirty="0" err="1" smtClean="0"/>
              <a:t>cz</a:t>
            </a:r>
            <a:r>
              <a:rPr lang="cs-CZ" sz="1600" dirty="0" smtClean="0"/>
              <a:t>/</a:t>
            </a:r>
            <a:r>
              <a:rPr lang="cs-CZ" sz="1600" dirty="0" err="1" smtClean="0"/>
              <a:t>citanka</a:t>
            </a:r>
            <a:r>
              <a:rPr lang="cs-CZ" sz="1600" dirty="0" smtClean="0"/>
              <a:t>/</a:t>
            </a:r>
            <a:r>
              <a:rPr lang="cs-CZ" sz="1600" dirty="0" err="1" smtClean="0"/>
              <a:t>petr</a:t>
            </a:r>
            <a:r>
              <a:rPr lang="cs-CZ" sz="1600" dirty="0" smtClean="0"/>
              <a:t>-</a:t>
            </a:r>
            <a:r>
              <a:rPr lang="cs-CZ" sz="1600" dirty="0" err="1" smtClean="0"/>
              <a:t>bezruc</a:t>
            </a:r>
            <a:r>
              <a:rPr lang="cs-CZ" sz="1600" dirty="0" smtClean="0"/>
              <a:t>/</a:t>
            </a:r>
            <a:r>
              <a:rPr lang="cs-CZ" sz="1600" dirty="0" err="1" smtClean="0"/>
              <a:t>marycka</a:t>
            </a:r>
            <a:r>
              <a:rPr lang="cs-CZ" sz="1600" dirty="0" smtClean="0"/>
              <a:t>-</a:t>
            </a:r>
            <a:r>
              <a:rPr lang="cs-CZ" sz="1600" dirty="0" err="1" smtClean="0"/>
              <a:t>magdonova</a:t>
            </a:r>
            <a:r>
              <a:rPr lang="cs-CZ" sz="1600" dirty="0" smtClean="0"/>
              <a:t>-</a:t>
            </a:r>
            <a:r>
              <a:rPr lang="cs-CZ" sz="1600" dirty="0" err="1" smtClean="0"/>
              <a:t>slezske</a:t>
            </a:r>
            <a:r>
              <a:rPr lang="cs-CZ" sz="1600" dirty="0" smtClean="0"/>
              <a:t>-</a:t>
            </a:r>
            <a:r>
              <a:rPr lang="cs-CZ" sz="1600" dirty="0" err="1" smtClean="0"/>
              <a:t>pisne.html</a:t>
            </a:r>
            <a:endParaRPr lang="cs-CZ" sz="1600" dirty="0" smtClean="0"/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BEZRUČ, Petr. </a:t>
            </a:r>
            <a:r>
              <a:rPr lang="cs-CZ" sz="1600" i="1" dirty="0" smtClean="0"/>
              <a:t>Červený květ</a:t>
            </a:r>
            <a:r>
              <a:rPr lang="cs-CZ" sz="1600" dirty="0" smtClean="0"/>
              <a:t> [online]. [cit. 11.12.2013]. Dostupný na WWW: http://www.</a:t>
            </a:r>
            <a:r>
              <a:rPr lang="cs-CZ" sz="1600" dirty="0" err="1" smtClean="0"/>
              <a:t>cesky</a:t>
            </a:r>
            <a:r>
              <a:rPr lang="cs-CZ" sz="1600" dirty="0" smtClean="0"/>
              <a:t>-jazyk.</a:t>
            </a:r>
            <a:r>
              <a:rPr lang="cs-CZ" sz="1600" dirty="0" err="1" smtClean="0"/>
              <a:t>cz</a:t>
            </a:r>
            <a:r>
              <a:rPr lang="cs-CZ" sz="1600" dirty="0" smtClean="0"/>
              <a:t>/</a:t>
            </a:r>
            <a:r>
              <a:rPr lang="cs-CZ" sz="1600" dirty="0" err="1" smtClean="0"/>
              <a:t>citanka</a:t>
            </a:r>
            <a:r>
              <a:rPr lang="cs-CZ" sz="1600" dirty="0" smtClean="0"/>
              <a:t>/</a:t>
            </a:r>
            <a:r>
              <a:rPr lang="cs-CZ" sz="1600" dirty="0" err="1" smtClean="0"/>
              <a:t>petr</a:t>
            </a:r>
            <a:r>
              <a:rPr lang="cs-CZ" sz="1600" dirty="0" smtClean="0"/>
              <a:t>-</a:t>
            </a:r>
            <a:r>
              <a:rPr lang="cs-CZ" sz="1600" dirty="0" err="1" smtClean="0"/>
              <a:t>bezruc</a:t>
            </a:r>
            <a:r>
              <a:rPr lang="cs-CZ" sz="1600" dirty="0" smtClean="0"/>
              <a:t>/</a:t>
            </a:r>
            <a:r>
              <a:rPr lang="cs-CZ" sz="1600" dirty="0" err="1" smtClean="0"/>
              <a:t>cerveny</a:t>
            </a:r>
            <a:r>
              <a:rPr lang="cs-CZ" sz="1600" dirty="0" smtClean="0"/>
              <a:t>-</a:t>
            </a:r>
            <a:r>
              <a:rPr lang="cs-CZ" sz="1600" dirty="0" err="1" smtClean="0"/>
              <a:t>kvet</a:t>
            </a:r>
            <a:r>
              <a:rPr lang="cs-CZ" sz="1600" dirty="0" smtClean="0"/>
              <a:t>-</a:t>
            </a:r>
            <a:r>
              <a:rPr lang="cs-CZ" sz="1600" dirty="0" err="1" smtClean="0"/>
              <a:t>slezske</a:t>
            </a:r>
            <a:r>
              <a:rPr lang="cs-CZ" sz="1600" dirty="0" smtClean="0"/>
              <a:t>-</a:t>
            </a:r>
            <a:r>
              <a:rPr lang="cs-CZ" sz="1600" dirty="0" err="1" smtClean="0"/>
              <a:t>pisne.html</a:t>
            </a:r>
            <a:endParaRPr lang="cs-CZ" sz="1600" dirty="0" smtClean="0"/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KARPATSKÝ, Dušan. </a:t>
            </a:r>
            <a:r>
              <a:rPr lang="cs-CZ" sz="1600" i="1" dirty="0" smtClean="0"/>
              <a:t>Labyrint literatury</a:t>
            </a:r>
            <a:r>
              <a:rPr lang="cs-CZ" sz="1600" dirty="0" smtClean="0"/>
              <a:t>. Praha: Albatros, 2008, ISBN 978-80-00-02154-6.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118</TotalTime>
  <Words>488</Words>
  <Application>Microsoft Office PowerPoint</Application>
  <PresentationFormat>Předvádění na obrazovce (4:3)</PresentationFormat>
  <Paragraphs>81</Paragraphs>
  <Slides>10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5" baseType="lpstr">
      <vt:lpstr>Arial</vt:lpstr>
      <vt:lpstr>Calibri</vt:lpstr>
      <vt:lpstr>Constantia</vt:lpstr>
      <vt:lpstr>Wingdings 2</vt:lpstr>
      <vt:lpstr>Tok</vt:lpstr>
      <vt:lpstr>Petr Bezruč</vt:lpstr>
      <vt:lpstr>Prezentace aplikace PowerPoint</vt:lpstr>
      <vt:lpstr>Anotace</vt:lpstr>
      <vt:lpstr>Životopis</vt:lpstr>
      <vt:lpstr>Tvorba</vt:lpstr>
      <vt:lpstr>Maryčka Magdonova</vt:lpstr>
      <vt:lpstr>Pomník Maryčky Magdonové,  Staré Hamry</vt:lpstr>
      <vt:lpstr>Slezské písně</vt:lpstr>
      <vt:lpstr>Červený květ</vt:lpstr>
      <vt:lpstr>Citace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Petr Bezruč</dc:title>
  <dc:creator>Kate</dc:creator>
  <cp:lastModifiedBy>Benešová Kateřina</cp:lastModifiedBy>
  <cp:revision>23</cp:revision>
  <dcterms:created xsi:type="dcterms:W3CDTF">2013-12-11T16:06:39Z</dcterms:created>
  <dcterms:modified xsi:type="dcterms:W3CDTF">2014-01-06T11:31:44Z</dcterms:modified>
</cp:coreProperties>
</file>