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7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34" d="100"/>
          <a:sy n="34" d="100"/>
        </p:scale>
        <p:origin x="-211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70FCC0-1750-4000-A681-167692E287DB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4274B0-DC20-4940-BBE7-81AFF41DA7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727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4274B0-DC20-4940-BBE7-81AFF41DA7D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3653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4274B0-DC20-4940-BBE7-81AFF41DA7DD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112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57787-5449-482B-8114-D37EF5F4CC71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9E6E6-9579-4FA8-8257-C533F97FF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443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57787-5449-482B-8114-D37EF5F4CC71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9E6E6-9579-4FA8-8257-C533F97FF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899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57787-5449-482B-8114-D37EF5F4CC71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9E6E6-9579-4FA8-8257-C533F97FF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417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57787-5449-482B-8114-D37EF5F4CC71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9E6E6-9579-4FA8-8257-C533F97FF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15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57787-5449-482B-8114-D37EF5F4CC71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9E6E6-9579-4FA8-8257-C533F97FF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825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57787-5449-482B-8114-D37EF5F4CC71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9E6E6-9579-4FA8-8257-C533F97FF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63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57787-5449-482B-8114-D37EF5F4CC71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9E6E6-9579-4FA8-8257-C533F97FF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235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57787-5449-482B-8114-D37EF5F4CC71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9E6E6-9579-4FA8-8257-C533F97FF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412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57787-5449-482B-8114-D37EF5F4CC71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9E6E6-9579-4FA8-8257-C533F97FF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800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57787-5449-482B-8114-D37EF5F4CC71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9E6E6-9579-4FA8-8257-C533F97FF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677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57787-5449-482B-8114-D37EF5F4CC71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9E6E6-9579-4FA8-8257-C533F97FF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808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8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57787-5449-482B-8114-D37EF5F4CC71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99E6E6-9579-4FA8-8257-C533F97FF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979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764704"/>
            <a:ext cx="7772400" cy="3600399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NÁZEV </a:t>
            </a:r>
            <a:r>
              <a:rPr lang="cs-CZ" sz="2000" dirty="0"/>
              <a:t>ŠKOLY</a:t>
            </a:r>
            <a:r>
              <a:rPr lang="cs-CZ" sz="2000" dirty="0" smtClean="0"/>
              <a:t>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SPECIÁLNÍ ZÁKLADNÍ ŠKOLA A MATEŘSKÁ ŠKOLA </a:t>
            </a:r>
            <a:r>
              <a:rPr lang="cs-CZ" sz="2000" dirty="0" smtClean="0"/>
              <a:t>VARNSDORF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JINDRA BENEŠOVÁ, 2011 – 10 – 31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b="1" dirty="0" smtClean="0"/>
              <a:t>VY_12_INOVACE_27_ LIDSKÉ TĚLO</a:t>
            </a:r>
            <a:br>
              <a:rPr lang="cs-CZ" sz="2000" b="1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TÉMA: </a:t>
            </a:r>
            <a:r>
              <a:rPr lang="cs-CZ" sz="2000" dirty="0" smtClean="0"/>
              <a:t>Části lidského těla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CZ.1.07/1.4.00/21.0640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509120"/>
            <a:ext cx="7704856" cy="1656184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/>
              <a:t> 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Anotace: Materiál je určen pro 4. a 5. ročník, slouží k seznámení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 následnému procvičení probrané látky a rozvoji čtenářské a informační gramotnosti v hodinách přírodovědy.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48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dirty="0" smtClean="0">
                <a:solidFill>
                  <a:srgbClr val="FF0000"/>
                </a:solidFill>
              </a:rPr>
              <a:t>ČÁSTI LIDSKÉHO TĚLA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Člověk žije na zemi dlouhou dobu. Ovládl přírodu a svojí prací ji změnil. Na světě žije mnoho lidí. Nejsou všichni stejní. Jejich těla jsou však složena ze stejných částí.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Největší částí těla je </a:t>
            </a:r>
            <a:r>
              <a:rPr lang="cs-CZ" sz="2000" b="1" dirty="0" smtClean="0">
                <a:solidFill>
                  <a:srgbClr val="7030A0"/>
                </a:solidFill>
              </a:rPr>
              <a:t>trup</a:t>
            </a:r>
            <a:r>
              <a:rPr lang="cs-CZ" sz="2000" dirty="0" smtClean="0"/>
              <a:t>, zadní část trupu jsou </a:t>
            </a:r>
            <a:r>
              <a:rPr lang="cs-CZ" sz="2000" b="1" dirty="0" smtClean="0">
                <a:solidFill>
                  <a:srgbClr val="C00000"/>
                </a:solidFill>
              </a:rPr>
              <a:t>záda</a:t>
            </a:r>
            <a:r>
              <a:rPr lang="cs-CZ" sz="2000" dirty="0" smtClean="0"/>
              <a:t>, přední část je </a:t>
            </a:r>
            <a:r>
              <a:rPr lang="cs-CZ" sz="2000" b="1" dirty="0" smtClean="0">
                <a:solidFill>
                  <a:srgbClr val="C00000"/>
                </a:solidFill>
              </a:rPr>
              <a:t>hrudník</a:t>
            </a:r>
            <a:r>
              <a:rPr lang="cs-CZ" sz="2000" dirty="0" smtClean="0"/>
              <a:t>. Na trupu je </a:t>
            </a:r>
            <a:r>
              <a:rPr lang="cs-CZ" sz="2000" b="1" dirty="0" smtClean="0">
                <a:solidFill>
                  <a:srgbClr val="C00000"/>
                </a:solidFill>
              </a:rPr>
              <a:t>krk</a:t>
            </a:r>
            <a:r>
              <a:rPr lang="cs-CZ" sz="2000" dirty="0" smtClean="0"/>
              <a:t> a na  krku </a:t>
            </a:r>
            <a:r>
              <a:rPr lang="cs-CZ" sz="2000" b="1" dirty="0" smtClean="0">
                <a:solidFill>
                  <a:srgbClr val="C00000"/>
                </a:solidFill>
              </a:rPr>
              <a:t>hlava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Na hlavě máme </a:t>
            </a:r>
            <a:r>
              <a:rPr lang="cs-CZ" sz="2000" b="1" dirty="0" smtClean="0">
                <a:solidFill>
                  <a:srgbClr val="C00000"/>
                </a:solidFill>
              </a:rPr>
              <a:t>obličej, čelo , temeno a týl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Horní končetina </a:t>
            </a:r>
            <a:r>
              <a:rPr lang="cs-CZ" sz="2000" dirty="0" smtClean="0"/>
              <a:t>má </a:t>
            </a:r>
            <a:r>
              <a:rPr lang="cs-CZ" sz="2000" b="1" dirty="0" smtClean="0">
                <a:solidFill>
                  <a:srgbClr val="C00000"/>
                </a:solidFill>
              </a:rPr>
              <a:t>rameno, loket a ruku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Ruku tvoří </a:t>
            </a:r>
            <a:r>
              <a:rPr lang="cs-CZ" sz="2000" b="1" dirty="0" smtClean="0">
                <a:solidFill>
                  <a:srgbClr val="C00000"/>
                </a:solidFill>
              </a:rPr>
              <a:t>dlaň, hřbet ruky, prsty a zápěstí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Dolní končetina </a:t>
            </a:r>
            <a:r>
              <a:rPr lang="cs-CZ" sz="2000" dirty="0" smtClean="0"/>
              <a:t>se skládá  ze </a:t>
            </a:r>
            <a:r>
              <a:rPr lang="cs-CZ" sz="2000" b="1" dirty="0" smtClean="0">
                <a:solidFill>
                  <a:srgbClr val="C00000"/>
                </a:solidFill>
              </a:rPr>
              <a:t>stehna, kolena, lýtka , nohy, chodidla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Na noze je </a:t>
            </a:r>
            <a:r>
              <a:rPr lang="cs-CZ" sz="2000" b="1" dirty="0" smtClean="0">
                <a:solidFill>
                  <a:srgbClr val="C00000"/>
                </a:solidFill>
              </a:rPr>
              <a:t>kotník, nárt, prsty a pata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41550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60032" y="332656"/>
            <a:ext cx="3250704" cy="612068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ČÁSTI LIDSKÉHO TĚLA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rgbClr val="FF0000"/>
                </a:solidFill>
              </a:rPr>
              <a:t>- UKAZUJ A POJMENUJ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ČELO</a:t>
            </a:r>
            <a:br>
              <a:rPr lang="cs-CZ" sz="2000" dirty="0" smtClean="0"/>
            </a:br>
            <a:r>
              <a:rPr lang="cs-CZ" sz="2000" dirty="0" smtClean="0"/>
              <a:t>TEMENO</a:t>
            </a:r>
            <a:br>
              <a:rPr lang="cs-CZ" sz="2000" dirty="0" smtClean="0"/>
            </a:br>
            <a:r>
              <a:rPr lang="cs-CZ" sz="2000" dirty="0" smtClean="0"/>
              <a:t>TÝL</a:t>
            </a:r>
            <a:br>
              <a:rPr lang="cs-CZ" sz="2000" dirty="0" smtClean="0"/>
            </a:br>
            <a:r>
              <a:rPr lang="cs-CZ" sz="2000" dirty="0" smtClean="0"/>
              <a:t>KRK</a:t>
            </a:r>
            <a:br>
              <a:rPr lang="cs-CZ" sz="2000" dirty="0" smtClean="0"/>
            </a:br>
            <a:r>
              <a:rPr lang="cs-CZ" sz="2000" dirty="0" smtClean="0"/>
              <a:t>RAMENO</a:t>
            </a:r>
            <a:br>
              <a:rPr lang="cs-CZ" sz="2000" dirty="0" smtClean="0"/>
            </a:br>
            <a:r>
              <a:rPr lang="cs-CZ" sz="2000" dirty="0" smtClean="0"/>
              <a:t>ZÁDA</a:t>
            </a:r>
            <a:br>
              <a:rPr lang="cs-CZ" sz="2000" dirty="0" smtClean="0"/>
            </a:br>
            <a:r>
              <a:rPr lang="cs-CZ" sz="2000" dirty="0" smtClean="0"/>
              <a:t>LOKET</a:t>
            </a:r>
            <a:br>
              <a:rPr lang="cs-CZ" sz="2000" dirty="0" smtClean="0"/>
            </a:br>
            <a:r>
              <a:rPr lang="cs-CZ" sz="2000" dirty="0" smtClean="0"/>
              <a:t>BŘICHO</a:t>
            </a:r>
            <a:br>
              <a:rPr lang="cs-CZ" sz="2000" dirty="0" smtClean="0"/>
            </a:br>
            <a:r>
              <a:rPr lang="cs-CZ" sz="2000" dirty="0" smtClean="0"/>
              <a:t>HÝŽDĚ</a:t>
            </a:r>
            <a:br>
              <a:rPr lang="cs-CZ" sz="2000" dirty="0" smtClean="0"/>
            </a:br>
            <a:r>
              <a:rPr lang="cs-CZ" sz="2000" dirty="0" smtClean="0"/>
              <a:t>KOTNÍK</a:t>
            </a:r>
            <a:br>
              <a:rPr lang="cs-CZ" sz="2000" dirty="0" smtClean="0"/>
            </a:br>
            <a:r>
              <a:rPr lang="cs-CZ" sz="2000" dirty="0" smtClean="0"/>
              <a:t>STEHNO</a:t>
            </a:r>
            <a:br>
              <a:rPr lang="cs-CZ" sz="2000" dirty="0" smtClean="0"/>
            </a:br>
            <a:r>
              <a:rPr lang="cs-CZ" sz="2000" dirty="0" smtClean="0"/>
              <a:t>KOLENO</a:t>
            </a:r>
            <a:br>
              <a:rPr lang="cs-CZ" sz="2000" dirty="0" smtClean="0"/>
            </a:br>
            <a:r>
              <a:rPr lang="cs-CZ" sz="2000" dirty="0" smtClean="0"/>
              <a:t>LÝTKO</a:t>
            </a:r>
            <a:br>
              <a:rPr lang="cs-CZ" sz="2000" dirty="0" smtClean="0"/>
            </a:br>
            <a:r>
              <a:rPr lang="cs-CZ" sz="2000" dirty="0" smtClean="0"/>
              <a:t>PATA</a:t>
            </a:r>
            <a:br>
              <a:rPr lang="cs-CZ" sz="2000" dirty="0" smtClean="0"/>
            </a:br>
            <a:r>
              <a:rPr lang="cs-CZ" sz="2000" dirty="0" smtClean="0"/>
              <a:t>CHODIDLO</a:t>
            </a:r>
            <a:br>
              <a:rPr lang="cs-CZ" sz="2000" dirty="0" smtClean="0"/>
            </a:br>
            <a:r>
              <a:rPr lang="cs-CZ" sz="2000" dirty="0" smtClean="0"/>
              <a:t>NÁRT</a:t>
            </a:r>
            <a:br>
              <a:rPr lang="cs-CZ" sz="2000" dirty="0" smtClean="0"/>
            </a:br>
            <a:r>
              <a:rPr lang="cs-CZ" sz="2000" dirty="0" smtClean="0"/>
              <a:t>DLAŇ</a:t>
            </a:r>
            <a:br>
              <a:rPr lang="cs-CZ" sz="2000" dirty="0" smtClean="0"/>
            </a:br>
            <a:r>
              <a:rPr lang="cs-CZ" sz="2000" dirty="0" smtClean="0"/>
              <a:t>PRSTY</a:t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4" name="Obrázek 3" descr="P1100338 kopi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1487080"/>
            <a:ext cx="2845746" cy="3260412"/>
          </a:xfrm>
          <a:prstGeom prst="rect">
            <a:avLst/>
          </a:prstGeom>
        </p:spPr>
      </p:pic>
      <p:pic>
        <p:nvPicPr>
          <p:cNvPr id="1026" name="Picture 2" descr="C:\Users\benesova\Desktop\Z-kostra\235.pn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48680"/>
            <a:ext cx="2020426" cy="561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609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7469" y="38740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OPAKUJEME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Částí trupu jsou</a:t>
            </a:r>
          </a:p>
          <a:p>
            <a:pPr marL="0" indent="0">
              <a:buNone/>
            </a:pPr>
            <a:endParaRPr lang="cs-CZ" sz="2000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236296" y="332656"/>
            <a:ext cx="15063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záda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16216" y="1397329"/>
            <a:ext cx="24208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rgbClr val="00B050"/>
                </a:solidFill>
                <a:effectLst/>
              </a:rPr>
              <a:t>hrudník</a:t>
            </a:r>
            <a:endParaRPr lang="cs-CZ" sz="5400" b="1" cap="none" spc="0" dirty="0">
              <a:ln w="50800"/>
              <a:solidFill>
                <a:srgbClr val="00B050"/>
              </a:soli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441897" y="2358529"/>
            <a:ext cx="10951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krk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31267" y="3455078"/>
            <a:ext cx="17164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hlava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Obrázek 8" descr="P110035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060848"/>
            <a:ext cx="2450756" cy="4101022"/>
          </a:xfrm>
          <a:prstGeom prst="rect">
            <a:avLst/>
          </a:prstGeom>
        </p:spPr>
      </p:pic>
      <p:pic>
        <p:nvPicPr>
          <p:cNvPr id="1026" name="Picture 2" descr="C:\Users\benesova\Desktop\Z-kostra\235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77947"/>
            <a:ext cx="2592288" cy="615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21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OPAKUJEME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rgbClr val="7030A0"/>
                </a:solidFill>
              </a:rPr>
              <a:t>	</a:t>
            </a:r>
            <a:r>
              <a:rPr lang="cs-CZ" sz="2800" b="1" dirty="0" smtClean="0">
                <a:solidFill>
                  <a:srgbClr val="7030A0"/>
                </a:solidFill>
              </a:rPr>
              <a:t>	Horní končetina má</a:t>
            </a:r>
          </a:p>
          <a:p>
            <a:pPr marL="0" indent="0">
              <a:buNone/>
            </a:pPr>
            <a:endParaRPr lang="cs-CZ" sz="28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7030A0"/>
                </a:solidFill>
              </a:rPr>
              <a:t>	</a:t>
            </a:r>
            <a:r>
              <a:rPr lang="cs-CZ" sz="2800" b="1" dirty="0" smtClean="0">
                <a:solidFill>
                  <a:srgbClr val="7030A0"/>
                </a:solidFill>
              </a:rPr>
              <a:t>	Dolní končetina má</a:t>
            </a:r>
          </a:p>
          <a:p>
            <a:pPr marL="0" indent="0">
              <a:buNone/>
            </a:pP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50953" y="2406929"/>
            <a:ext cx="150451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rameno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83567" y="2406929"/>
            <a:ext cx="103945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l</a:t>
            </a:r>
            <a:r>
              <a:rPr lang="cs-CZ" sz="32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oket</a:t>
            </a:r>
            <a:endParaRPr lang="cs-CZ" sz="32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79880" y="2382557"/>
            <a:ext cx="9619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ruku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07022" y="5021877"/>
            <a:ext cx="134844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tehno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79292" y="4794351"/>
            <a:ext cx="13400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</a:t>
            </a:r>
            <a:r>
              <a:rPr lang="cs-CZ" sz="32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oleno</a:t>
            </a:r>
            <a:endParaRPr lang="cs-CZ" sz="32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93910" y="5021875"/>
            <a:ext cx="103105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lýtko</a:t>
            </a:r>
            <a:endParaRPr lang="cs-CZ" sz="32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33626" y="4794350"/>
            <a:ext cx="106471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nohu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206456" y="5021873"/>
            <a:ext cx="162897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chodidlo</a:t>
            </a:r>
            <a:endParaRPr lang="cs-CZ" sz="32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 descr="C:\Users\benesova\Desktop\Z-kostra\127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93923"/>
            <a:ext cx="1392726" cy="426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enesova\Desktop\Z-kostra\123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46" y="1052736"/>
            <a:ext cx="1395396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2680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OPAKUJEME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Ruku tvoří</a:t>
            </a:r>
          </a:p>
          <a:p>
            <a:pPr marL="0" indent="0">
              <a:buNone/>
            </a:pPr>
            <a:endParaRPr lang="cs-CZ" sz="28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Na noze je</a:t>
            </a:r>
          </a:p>
          <a:p>
            <a:pPr marL="0" indent="0">
              <a:buNone/>
            </a:pPr>
            <a:endParaRPr lang="cs-CZ" sz="28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2366063"/>
            <a:ext cx="95250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dlaň</a:t>
            </a:r>
            <a:endParaRPr lang="cs-CZ" sz="32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27741" y="2366062"/>
            <a:ext cx="203010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h</a:t>
            </a:r>
            <a:r>
              <a:rPr lang="cs-CZ" sz="32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řbet ruky</a:t>
            </a:r>
            <a:endParaRPr lang="cs-CZ" sz="32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11960" y="2366061"/>
            <a:ext cx="10727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prsty</a:t>
            </a:r>
            <a:endParaRPr lang="cs-CZ" sz="32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24128" y="2349870"/>
            <a:ext cx="14187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zápěstí</a:t>
            </a:r>
            <a:endParaRPr lang="cs-CZ" sz="32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4437112"/>
            <a:ext cx="12518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kotník</a:t>
            </a:r>
            <a:endParaRPr lang="cs-CZ" sz="32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4437111"/>
            <a:ext cx="89479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nárt</a:t>
            </a:r>
            <a:endParaRPr lang="cs-CZ" sz="32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95222" y="4437110"/>
            <a:ext cx="104067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prsty</a:t>
            </a:r>
            <a:endParaRPr lang="cs-CZ" sz="32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13150" y="4436050"/>
            <a:ext cx="9430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pata</a:t>
            </a:r>
            <a:endParaRPr lang="cs-CZ" sz="32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2" name="Obrázek 11" descr="P110035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7950" y="3571876"/>
            <a:ext cx="2013453" cy="2857520"/>
          </a:xfrm>
          <a:prstGeom prst="rect">
            <a:avLst/>
          </a:prstGeom>
        </p:spPr>
      </p:pic>
      <p:pic>
        <p:nvPicPr>
          <p:cNvPr id="13" name="Obrázek 12" descr="P110034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5617699" y="-545656"/>
            <a:ext cx="2026348" cy="3689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21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VYLUŠTI HÁDANKU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Po chodníku, po stráni,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Jedna druhou prohání,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Vždycky všude chodí spolu,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Mají rády hopsání.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11960" y="3827856"/>
            <a:ext cx="107593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NOHY</a:t>
            </a:r>
            <a:endParaRPr lang="cs-CZ" sz="2800" b="1" cap="none" spc="0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2603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dirty="0" smtClean="0">
                <a:solidFill>
                  <a:srgbClr val="FF0000"/>
                </a:solidFill>
              </a:rPr>
              <a:t>POUŽITÉ </a:t>
            </a:r>
            <a:r>
              <a:rPr lang="cs-CZ" sz="2000" b="1" dirty="0" smtClean="0">
                <a:solidFill>
                  <a:srgbClr val="FF0000"/>
                </a:solidFill>
              </a:rPr>
              <a:t>ZDROJE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Snímek č. 1	</a:t>
            </a:r>
            <a:r>
              <a:rPr lang="en-US" sz="2000" dirty="0" smtClean="0"/>
              <a:t>[cit. 2011 – 10 – 31]	PS P</a:t>
            </a:r>
            <a:r>
              <a:rPr lang="cs-CZ" sz="2000" dirty="0" err="1" smtClean="0"/>
              <a:t>řírodovědy</a:t>
            </a:r>
            <a:r>
              <a:rPr lang="cs-CZ" sz="2000" smtClean="0"/>
              <a:t> 4, COMPAKTA 					Brno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Snímek č. 3 – 6 	</a:t>
            </a:r>
            <a:r>
              <a:rPr lang="en-US" sz="2000" dirty="0" smtClean="0"/>
              <a:t>[cit.2011 – 10 – 31]	</a:t>
            </a:r>
            <a:r>
              <a:rPr lang="cs-CZ" sz="2000" dirty="0"/>
              <a:t>F</a:t>
            </a:r>
            <a:r>
              <a:rPr lang="cs-CZ" sz="2000" dirty="0" smtClean="0"/>
              <a:t>otogalerie autora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28399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185</Words>
  <Application>Microsoft Office PowerPoint</Application>
  <PresentationFormat>Předvádění na obrazovce (4:3)</PresentationFormat>
  <Paragraphs>66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NÁZEV ŠKOLY:  SPECIÁLNÍ ZÁKLADNÍ ŠKOLA A MATEŘSKÁ ŠKOLA VARNSDORF  AUTOR: MGR. JINDRA BENEŠOVÁ, 2011 – 10 – 31  NÁZEV: VY_12_INOVACE_27_ LIDSKÉ TĚLO  TÉMA: Části lidského těla  ČÍSLO PROJEKTU: CZ.1.07/1.4.00/21.0640  </vt:lpstr>
      <vt:lpstr>ČÁSTI LIDSKÉHO TĚLA</vt:lpstr>
      <vt:lpstr>ČÁSTI LIDSKÉHO TĚLA - UKAZUJ A POJMENUJ ČELO TEMENO TÝL KRK RAMENO ZÁDA LOKET BŘICHO HÝŽDĚ KOTNÍK STEHNO KOLENO LÝTKO PATA CHODIDLO NÁRT DLAŇ PRSTY </vt:lpstr>
      <vt:lpstr>OPAKUJEME</vt:lpstr>
      <vt:lpstr>OPAKUJEME</vt:lpstr>
      <vt:lpstr>OPAKUJEME</vt:lpstr>
      <vt:lpstr>VYLUŠTI HÁDANKU</vt:lpstr>
      <vt:lpstr>POUŽITÉ ZDROJE</vt:lpstr>
    </vt:vector>
  </TitlesOfParts>
  <Company>Speciální školy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SPECIÁLNÍ ZÁKLADNÍ ŠKOLA A MATEŘSKÁ ŠKOLA VARNSDORF  AUTOR: MGR. JINDRA BENEŠOVÁ  NÁZEV: VY_32_INOVACE_27_ LIDSKÉ TĚLO  TÉMA: Části lidského těla  ČÍSLO PROJEKTU: CZ.1.07/1.4.00/21.0640</dc:title>
  <dc:creator>benesova</dc:creator>
  <cp:lastModifiedBy>benesova</cp:lastModifiedBy>
  <cp:revision>28</cp:revision>
  <dcterms:created xsi:type="dcterms:W3CDTF">2011-10-21T17:06:26Z</dcterms:created>
  <dcterms:modified xsi:type="dcterms:W3CDTF">2011-11-05T16:44:12Z</dcterms:modified>
</cp:coreProperties>
</file>