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2" r:id="rId5"/>
    <p:sldId id="26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5" Type="http://schemas.openxmlformats.org/officeDocument/2006/relationships/image" Target="../media/image8.wmf"/><Relationship Id="rId4" Type="http://schemas.openxmlformats.org/officeDocument/2006/relationships/image" Target="../media/image7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2E1268-23EF-4BFB-8281-EC90F67727FD}" type="datetimeFigureOut">
              <a:rPr lang="cs-CZ" smtClean="0"/>
              <a:pPr/>
              <a:t>9.1.2014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E5436BF-6468-409C-8199-256B382E0FE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3" Type="http://schemas.openxmlformats.org/officeDocument/2006/relationships/oleObject" Target="../embeddings/oleObject1.bin"/><Relationship Id="rId7" Type="http://schemas.openxmlformats.org/officeDocument/2006/relationships/oleObject" Target="../embeddings/oleObject3.bin"/><Relationship Id="rId12" Type="http://schemas.openxmlformats.org/officeDocument/2006/relationships/image" Target="../media/image8.wmf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5.wmf"/><Relationship Id="rId11" Type="http://schemas.openxmlformats.org/officeDocument/2006/relationships/oleObject" Target="../embeddings/oleObject5.bin"/><Relationship Id="rId5" Type="http://schemas.openxmlformats.org/officeDocument/2006/relationships/oleObject" Target="../embeddings/oleObject2.bin"/><Relationship Id="rId10" Type="http://schemas.openxmlformats.org/officeDocument/2006/relationships/image" Target="../media/image7.wmf"/><Relationship Id="rId4" Type="http://schemas.openxmlformats.org/officeDocument/2006/relationships/image" Target="../media/image4.wmf"/><Relationship Id="rId9" Type="http://schemas.openxmlformats.org/officeDocument/2006/relationships/oleObject" Target="../embeddings/oleObject4.bin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5" y="404664"/>
            <a:ext cx="1800199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2286000" y="548680"/>
            <a:ext cx="653447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 </a:t>
            </a:r>
            <a:r>
              <a:rPr lang="cs-CZ" b="1" dirty="0"/>
              <a:t>Základní škola a mateřská škola </a:t>
            </a:r>
            <a:r>
              <a:rPr lang="cs-CZ" b="1" dirty="0" err="1"/>
              <a:t>J.A.Komenského</a:t>
            </a:r>
            <a:r>
              <a:rPr lang="cs-CZ" b="1" dirty="0"/>
              <a:t> </a:t>
            </a:r>
          </a:p>
          <a:p>
            <a:pPr algn="ctr"/>
            <a:r>
              <a:rPr lang="cs-CZ" b="1" dirty="0"/>
              <a:t>v Novém </a:t>
            </a:r>
            <a:r>
              <a:rPr lang="cs-CZ" b="1" dirty="0" err="1"/>
              <a:t>Strašecí</a:t>
            </a:r>
            <a:r>
              <a:rPr lang="cs-CZ" b="1" dirty="0"/>
              <a:t> </a:t>
            </a:r>
          </a:p>
          <a:p>
            <a:pPr algn="ctr"/>
            <a:r>
              <a:rPr lang="cs-CZ" dirty="0"/>
              <a:t>Komenského nám. 209, 271 01 Nové </a:t>
            </a:r>
            <a:r>
              <a:rPr lang="cs-CZ" dirty="0" err="1"/>
              <a:t>Strašecí</a:t>
            </a:r>
            <a:r>
              <a:rPr lang="cs-CZ" dirty="0"/>
              <a:t> </a:t>
            </a:r>
          </a:p>
          <a:p>
            <a:pPr algn="ctr"/>
            <a:r>
              <a:rPr lang="fr-FR" dirty="0"/>
              <a:t>tel. 311 240 401, 311 240 400, email: zsnovstra@email.cz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467544" y="889844"/>
            <a:ext cx="770485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  <a:p>
            <a:endParaRPr lang="cs-CZ" dirty="0"/>
          </a:p>
          <a:p>
            <a:r>
              <a:rPr lang="cs-CZ" dirty="0"/>
              <a:t> </a:t>
            </a:r>
          </a:p>
          <a:p>
            <a:r>
              <a:rPr lang="da-DK" dirty="0" smtClean="0"/>
              <a:t>ČÍSLO </a:t>
            </a:r>
            <a:r>
              <a:rPr lang="da-DK" dirty="0"/>
              <a:t>PROJEKTU: 1.4 OP VK </a:t>
            </a:r>
          </a:p>
          <a:p>
            <a:r>
              <a:rPr lang="cs-CZ" dirty="0" smtClean="0"/>
              <a:t>NÁZEV</a:t>
            </a:r>
            <a:r>
              <a:rPr lang="cs-CZ" dirty="0"/>
              <a:t>: </a:t>
            </a:r>
            <a:r>
              <a:rPr lang="cs-CZ" dirty="0" smtClean="0"/>
              <a:t>VY_42_INOVACE_08 </a:t>
            </a:r>
            <a:endParaRPr lang="cs-CZ" dirty="0"/>
          </a:p>
          <a:p>
            <a:r>
              <a:rPr lang="pl-PL" dirty="0" smtClean="0"/>
              <a:t>AUTOR</a:t>
            </a:r>
            <a:r>
              <a:rPr lang="pl-PL" dirty="0"/>
              <a:t>: </a:t>
            </a:r>
            <a:r>
              <a:rPr lang="pl-PL" dirty="0" smtClean="0"/>
              <a:t>Mgr. Stanislav Hajný </a:t>
            </a:r>
            <a:endParaRPr lang="pl-PL" dirty="0"/>
          </a:p>
          <a:p>
            <a:r>
              <a:rPr lang="cs-CZ" dirty="0" smtClean="0"/>
              <a:t>OBDOBÍ</a:t>
            </a:r>
            <a:r>
              <a:rPr lang="cs-CZ" dirty="0"/>
              <a:t>: </a:t>
            </a:r>
            <a:r>
              <a:rPr lang="cs-CZ" dirty="0" smtClean="0"/>
              <a:t>2013 </a:t>
            </a:r>
            <a:endParaRPr lang="cs-CZ" dirty="0"/>
          </a:p>
          <a:p>
            <a:r>
              <a:rPr lang="cs-CZ" dirty="0" smtClean="0"/>
              <a:t>ROČNÍK</a:t>
            </a:r>
            <a:r>
              <a:rPr lang="cs-CZ" dirty="0"/>
              <a:t>: </a:t>
            </a:r>
            <a:r>
              <a:rPr lang="cs-CZ" dirty="0" smtClean="0"/>
              <a:t> 9.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VZDĚLÁVACÍ </a:t>
            </a:r>
            <a:r>
              <a:rPr lang="cs-CZ" dirty="0"/>
              <a:t>OBLAST: Matematika a její aplikace </a:t>
            </a:r>
          </a:p>
          <a:p>
            <a:r>
              <a:rPr lang="cs-CZ" dirty="0" smtClean="0"/>
              <a:t>VZDĚLÁVACÍ </a:t>
            </a:r>
            <a:r>
              <a:rPr lang="cs-CZ" dirty="0"/>
              <a:t>OBOR: Matematika a její aplikace </a:t>
            </a:r>
          </a:p>
          <a:p>
            <a:r>
              <a:rPr lang="cs-CZ" dirty="0" smtClean="0"/>
              <a:t>TÉMATICKÝ </a:t>
            </a:r>
            <a:r>
              <a:rPr lang="cs-CZ" dirty="0"/>
              <a:t>OKRUH: Geometrie v rovině a prostoru </a:t>
            </a:r>
          </a:p>
          <a:p>
            <a:r>
              <a:rPr lang="cs-CZ" dirty="0" smtClean="0"/>
              <a:t>TÉMA</a:t>
            </a:r>
            <a:r>
              <a:rPr lang="cs-CZ" dirty="0"/>
              <a:t>: </a:t>
            </a:r>
            <a:r>
              <a:rPr lang="cs-CZ" dirty="0" smtClean="0"/>
              <a:t>Podobnost geometrických útvarů v rovině-podobnost trojúhelníků (</a:t>
            </a:r>
            <a:r>
              <a:rPr lang="cs-CZ" dirty="0" err="1" smtClean="0"/>
              <a:t>uu</a:t>
            </a:r>
            <a:r>
              <a:rPr lang="cs-CZ" dirty="0" smtClean="0"/>
              <a:t>).  </a:t>
            </a:r>
            <a:endParaRPr lang="cs-CZ" dirty="0"/>
          </a:p>
          <a:p>
            <a:endParaRPr lang="cs-CZ" dirty="0"/>
          </a:p>
          <a:p>
            <a:r>
              <a:rPr lang="cs-CZ" dirty="0" smtClean="0"/>
              <a:t>ANOTACE</a:t>
            </a:r>
            <a:r>
              <a:rPr lang="cs-CZ" dirty="0"/>
              <a:t>:  </a:t>
            </a:r>
            <a:r>
              <a:rPr lang="cs-CZ" dirty="0" smtClean="0"/>
              <a:t>Vymezení pojmu podobnost geometrických útvarů v rovině, věta </a:t>
            </a:r>
            <a:r>
              <a:rPr lang="cs-CZ" dirty="0" err="1" smtClean="0"/>
              <a:t>uu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5301208"/>
            <a:ext cx="7992888" cy="13681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" name="Přímá spojovací čára 4"/>
          <p:cNvCxnSpPr>
            <a:stCxn id="20" idx="2"/>
          </p:cNvCxnSpPr>
          <p:nvPr/>
        </p:nvCxnSpPr>
        <p:spPr>
          <a:xfrm>
            <a:off x="1291305" y="1154361"/>
            <a:ext cx="2272583" cy="14105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>
            <a:stCxn id="20" idx="2"/>
          </p:cNvCxnSpPr>
          <p:nvPr/>
        </p:nvCxnSpPr>
        <p:spPr>
          <a:xfrm>
            <a:off x="1291305" y="1154361"/>
            <a:ext cx="112343" cy="141054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403648" y="2564904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>
            <a:off x="4860032" y="620688"/>
            <a:ext cx="3096344" cy="19442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4860032" y="620688"/>
            <a:ext cx="144016" cy="18722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>
            <a:off x="5004048" y="2492896"/>
            <a:ext cx="28803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ovéPole 18"/>
          <p:cNvSpPr txBox="1"/>
          <p:nvPr/>
        </p:nvSpPr>
        <p:spPr>
          <a:xfrm>
            <a:off x="3491880" y="2420888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1115616" y="692696"/>
            <a:ext cx="35137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B</a:t>
            </a:r>
            <a:endParaRPr lang="cs-CZ" sz="2400" dirty="0"/>
          </a:p>
        </p:txBody>
      </p:sp>
      <p:sp>
        <p:nvSpPr>
          <p:cNvPr id="21" name="Obdélník 20"/>
          <p:cNvSpPr/>
          <p:nvPr/>
        </p:nvSpPr>
        <p:spPr>
          <a:xfrm>
            <a:off x="1115616" y="2564904"/>
            <a:ext cx="3481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C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7956376" y="2276872"/>
            <a:ext cx="3353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E</a:t>
            </a:r>
            <a:endParaRPr lang="cs-CZ" sz="2400" dirty="0"/>
          </a:p>
        </p:txBody>
      </p:sp>
      <p:sp>
        <p:nvSpPr>
          <p:cNvPr id="23" name="Obdélník 22"/>
          <p:cNvSpPr/>
          <p:nvPr/>
        </p:nvSpPr>
        <p:spPr>
          <a:xfrm>
            <a:off x="4644008" y="2420888"/>
            <a:ext cx="3738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24" name="Obdélník 23"/>
          <p:cNvSpPr/>
          <p:nvPr/>
        </p:nvSpPr>
        <p:spPr>
          <a:xfrm>
            <a:off x="4572000" y="0"/>
            <a:ext cx="3257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F</a:t>
            </a:r>
            <a:endParaRPr lang="cs-CZ" sz="24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827584" y="4005064"/>
            <a:ext cx="712879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i="1" u="sng" dirty="0" smtClean="0">
                <a:solidFill>
                  <a:srgbClr val="FF0000"/>
                </a:solidFill>
              </a:rPr>
              <a:t>Opakujme :</a:t>
            </a:r>
          </a:p>
          <a:p>
            <a:r>
              <a:rPr lang="cs-CZ" sz="2400" i="1" u="sng" dirty="0" smtClean="0">
                <a:solidFill>
                  <a:srgbClr val="FF0000"/>
                </a:solidFill>
              </a:rPr>
              <a:t>Součet vnitřních úhlů trojúhelníka je roven 180</a:t>
            </a:r>
            <a:r>
              <a:rPr lang="cs-CZ" sz="2400" i="1" u="sng" baseline="30000" dirty="0" smtClean="0">
                <a:solidFill>
                  <a:srgbClr val="FF0000"/>
                </a:solidFill>
              </a:rPr>
              <a:t>o </a:t>
            </a:r>
            <a:r>
              <a:rPr lang="cs-CZ" sz="2400" i="1" u="sng" dirty="0" smtClean="0">
                <a:solidFill>
                  <a:srgbClr val="FF0000"/>
                </a:solidFill>
              </a:rPr>
              <a:t>.</a:t>
            </a:r>
          </a:p>
          <a:p>
            <a:r>
              <a:rPr lang="cs-CZ" sz="2400" i="1" u="sng" dirty="0" smtClean="0">
                <a:solidFill>
                  <a:srgbClr val="FF0000"/>
                </a:solidFill>
              </a:rPr>
              <a:t>Proto úhel ACB = úhlu EDF = 105</a:t>
            </a:r>
            <a:r>
              <a:rPr lang="cs-CZ" sz="2400" i="1" u="sng" baseline="30000" dirty="0" smtClean="0">
                <a:solidFill>
                  <a:srgbClr val="FF0000"/>
                </a:solidFill>
              </a:rPr>
              <a:t>o </a:t>
            </a:r>
            <a:r>
              <a:rPr lang="cs-CZ" sz="2400" i="1" u="sng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400" i="1" u="sng" dirty="0" smtClean="0">
                <a:solidFill>
                  <a:srgbClr val="FF0000"/>
                </a:solidFill>
              </a:rPr>
              <a:t>( 180</a:t>
            </a:r>
            <a:r>
              <a:rPr lang="cs-CZ" sz="2400" i="1" u="sng" baseline="30000" dirty="0" smtClean="0">
                <a:solidFill>
                  <a:srgbClr val="FF0000"/>
                </a:solidFill>
              </a:rPr>
              <a:t>o</a:t>
            </a:r>
            <a:r>
              <a:rPr lang="cs-CZ" sz="2400" i="1" u="sng" dirty="0" smtClean="0">
                <a:solidFill>
                  <a:srgbClr val="FF0000"/>
                </a:solidFill>
              </a:rPr>
              <a:t> – 48</a:t>
            </a:r>
            <a:r>
              <a:rPr lang="cs-CZ" sz="2400" i="1" u="sng" baseline="30000" dirty="0" smtClean="0">
                <a:solidFill>
                  <a:srgbClr val="FF0000"/>
                </a:solidFill>
              </a:rPr>
              <a:t>o</a:t>
            </a:r>
            <a:r>
              <a:rPr lang="cs-CZ" sz="2400" i="1" u="sng" dirty="0" smtClean="0">
                <a:solidFill>
                  <a:srgbClr val="FF0000"/>
                </a:solidFill>
              </a:rPr>
              <a:t> – 37</a:t>
            </a:r>
            <a:r>
              <a:rPr lang="cs-CZ" sz="2400" i="1" u="sng" baseline="30000" dirty="0" smtClean="0">
                <a:solidFill>
                  <a:srgbClr val="FF0000"/>
                </a:solidFill>
              </a:rPr>
              <a:t>o</a:t>
            </a:r>
            <a:r>
              <a:rPr lang="cs-CZ" sz="2400" i="1" u="sng" dirty="0" smtClean="0">
                <a:solidFill>
                  <a:srgbClr val="FF0000"/>
                </a:solidFill>
              </a:rPr>
              <a:t> = 105</a:t>
            </a:r>
            <a:r>
              <a:rPr lang="cs-CZ" sz="2400" i="1" u="sng" baseline="30000" dirty="0" smtClean="0">
                <a:solidFill>
                  <a:srgbClr val="FF0000"/>
                </a:solidFill>
              </a:rPr>
              <a:t>o</a:t>
            </a:r>
            <a:r>
              <a:rPr lang="cs-CZ" sz="2400" i="1" u="sng" dirty="0" smtClean="0">
                <a:solidFill>
                  <a:srgbClr val="FF0000"/>
                </a:solidFill>
              </a:rPr>
              <a:t> )</a:t>
            </a:r>
            <a:endParaRPr lang="cs-CZ" sz="2400" i="1" u="sng" dirty="0">
              <a:solidFill>
                <a:srgbClr val="FF0000"/>
              </a:solidFill>
            </a:endParaRPr>
          </a:p>
        </p:txBody>
      </p:sp>
      <p:sp>
        <p:nvSpPr>
          <p:cNvPr id="33" name="Oblouk 32"/>
          <p:cNvSpPr/>
          <p:nvPr/>
        </p:nvSpPr>
        <p:spPr>
          <a:xfrm>
            <a:off x="1331640" y="1052736"/>
            <a:ext cx="432048" cy="576064"/>
          </a:xfrm>
          <a:prstGeom prst="arc">
            <a:avLst>
              <a:gd name="adj1" fmla="val 1139331"/>
              <a:gd name="adj2" fmla="val 8193122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TextovéPole 34"/>
          <p:cNvSpPr txBox="1"/>
          <p:nvPr/>
        </p:nvSpPr>
        <p:spPr>
          <a:xfrm>
            <a:off x="1547664" y="1628800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β</a:t>
            </a:r>
            <a:r>
              <a:rPr lang="cs-CZ" sz="2400" dirty="0" smtClean="0"/>
              <a:t>=37</a:t>
            </a:r>
            <a:r>
              <a:rPr lang="cs-CZ" sz="2400" baseline="30000" dirty="0" smtClean="0"/>
              <a:t>o</a:t>
            </a:r>
            <a:endParaRPr lang="cs-CZ" sz="2400" dirty="0"/>
          </a:p>
        </p:txBody>
      </p:sp>
      <p:sp>
        <p:nvSpPr>
          <p:cNvPr id="41" name="Oblouk 40"/>
          <p:cNvSpPr/>
          <p:nvPr/>
        </p:nvSpPr>
        <p:spPr>
          <a:xfrm rot="8417639">
            <a:off x="4848529" y="634848"/>
            <a:ext cx="648072" cy="423416"/>
          </a:xfrm>
          <a:prstGeom prst="arc">
            <a:avLst>
              <a:gd name="adj1" fmla="val 14585373"/>
              <a:gd name="adj2" fmla="val 2145743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899592" y="3140968"/>
            <a:ext cx="6912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 1 : Rozhodněte, zda trojúhelníky na obrázku jsou podobné. Případnou podobnost napište.</a:t>
            </a:r>
            <a:endParaRPr lang="cs-CZ" sz="2400" dirty="0"/>
          </a:p>
        </p:txBody>
      </p:sp>
      <p:sp>
        <p:nvSpPr>
          <p:cNvPr id="18434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8433" name="Picture 1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076056" y="980727"/>
            <a:ext cx="288032" cy="542179"/>
          </a:xfrm>
          <a:prstGeom prst="rect">
            <a:avLst/>
          </a:prstGeom>
          <a:noFill/>
        </p:spPr>
      </p:pic>
      <p:sp>
        <p:nvSpPr>
          <p:cNvPr id="29" name="TextovéPole 28"/>
          <p:cNvSpPr txBox="1"/>
          <p:nvPr/>
        </p:nvSpPr>
        <p:spPr>
          <a:xfrm>
            <a:off x="5364088" y="1052736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=37</a:t>
            </a:r>
            <a:r>
              <a:rPr lang="cs-CZ" sz="2400" baseline="30000" dirty="0" smtClean="0"/>
              <a:t>o</a:t>
            </a:r>
            <a:endParaRPr lang="cs-CZ" sz="2400" dirty="0"/>
          </a:p>
        </p:txBody>
      </p:sp>
      <p:sp>
        <p:nvSpPr>
          <p:cNvPr id="32" name="Oblouk 31"/>
          <p:cNvSpPr/>
          <p:nvPr/>
        </p:nvSpPr>
        <p:spPr>
          <a:xfrm rot="15602264">
            <a:off x="6771781" y="2224090"/>
            <a:ext cx="936104" cy="720080"/>
          </a:xfrm>
          <a:prstGeom prst="arc">
            <a:avLst>
              <a:gd name="adj1" fmla="val 17545740"/>
              <a:gd name="adj2" fmla="val 85825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TextovéPole 33"/>
          <p:cNvSpPr txBox="1"/>
          <p:nvPr/>
        </p:nvSpPr>
        <p:spPr>
          <a:xfrm>
            <a:off x="5940152" y="1844824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ε</a:t>
            </a:r>
            <a:r>
              <a:rPr lang="cs-CZ" sz="2400" dirty="0" smtClean="0"/>
              <a:t>=48</a:t>
            </a:r>
            <a:r>
              <a:rPr lang="cs-CZ" sz="2400" baseline="30000" dirty="0" smtClean="0"/>
              <a:t>o</a:t>
            </a:r>
            <a:endParaRPr lang="cs-CZ" sz="2400" dirty="0"/>
          </a:p>
        </p:txBody>
      </p:sp>
      <p:sp>
        <p:nvSpPr>
          <p:cNvPr id="50" name="Oblouk 49"/>
          <p:cNvSpPr/>
          <p:nvPr/>
        </p:nvSpPr>
        <p:spPr>
          <a:xfrm>
            <a:off x="1331640" y="2276872"/>
            <a:ext cx="504056" cy="432048"/>
          </a:xfrm>
          <a:prstGeom prst="arc">
            <a:avLst>
              <a:gd name="adj1" fmla="val 13003288"/>
              <a:gd name="adj2" fmla="val 1659056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TextovéPole 50"/>
          <p:cNvSpPr txBox="1"/>
          <p:nvPr/>
        </p:nvSpPr>
        <p:spPr>
          <a:xfrm>
            <a:off x="1907704" y="2132856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γ</a:t>
            </a:r>
            <a:r>
              <a:rPr lang="cs-CZ" sz="2400" dirty="0" smtClean="0"/>
              <a:t> = 105</a:t>
            </a:r>
            <a:r>
              <a:rPr lang="cs-CZ" sz="2400" baseline="30000" dirty="0" smtClean="0"/>
              <a:t>o</a:t>
            </a:r>
            <a:endParaRPr lang="cs-CZ" sz="24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251520" y="162880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a=4cm</a:t>
            </a:r>
            <a:endParaRPr lang="cs-CZ" sz="2400" dirty="0"/>
          </a:p>
        </p:txBody>
      </p:sp>
      <p:sp>
        <p:nvSpPr>
          <p:cNvPr id="53" name="Obdélník 52"/>
          <p:cNvSpPr/>
          <p:nvPr/>
        </p:nvSpPr>
        <p:spPr>
          <a:xfrm>
            <a:off x="2627784" y="1268760"/>
            <a:ext cx="9989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c=6cm</a:t>
            </a:r>
            <a:endParaRPr lang="cs-CZ" sz="2400" dirty="0"/>
          </a:p>
        </p:txBody>
      </p:sp>
      <p:sp>
        <p:nvSpPr>
          <p:cNvPr id="54" name="Obdélník 53"/>
          <p:cNvSpPr/>
          <p:nvPr/>
        </p:nvSpPr>
        <p:spPr>
          <a:xfrm>
            <a:off x="2195736" y="2636912"/>
            <a:ext cx="103105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b=5cm</a:t>
            </a:r>
            <a:endParaRPr lang="cs-CZ" sz="2400" dirty="0"/>
          </a:p>
        </p:txBody>
      </p:sp>
      <p:sp>
        <p:nvSpPr>
          <p:cNvPr id="55" name="Obdélník 54"/>
          <p:cNvSpPr/>
          <p:nvPr/>
        </p:nvSpPr>
        <p:spPr>
          <a:xfrm>
            <a:off x="6516216" y="1124744"/>
            <a:ext cx="118654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d=12cm</a:t>
            </a:r>
            <a:endParaRPr lang="cs-CZ" sz="2400" dirty="0"/>
          </a:p>
        </p:txBody>
      </p:sp>
      <p:sp>
        <p:nvSpPr>
          <p:cNvPr id="56" name="Obdélník 55"/>
          <p:cNvSpPr/>
          <p:nvPr/>
        </p:nvSpPr>
        <p:spPr>
          <a:xfrm>
            <a:off x="3851920" y="1556792"/>
            <a:ext cx="10230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e=8cm</a:t>
            </a:r>
            <a:endParaRPr lang="cs-CZ" sz="2400" dirty="0"/>
          </a:p>
        </p:txBody>
      </p:sp>
      <p:sp>
        <p:nvSpPr>
          <p:cNvPr id="57" name="Obdélník 56"/>
          <p:cNvSpPr/>
          <p:nvPr/>
        </p:nvSpPr>
        <p:spPr>
          <a:xfrm>
            <a:off x="6012160" y="2564904"/>
            <a:ext cx="111921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f=10cm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0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2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2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3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5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0" dur="2000"/>
                                        <p:tgtEl>
                                          <p:spTgt spid="184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1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8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1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2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4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9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4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9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  <p:bldP spid="21" grpId="0"/>
      <p:bldP spid="22" grpId="0"/>
      <p:bldP spid="23" grpId="0"/>
      <p:bldP spid="24" grpId="0"/>
      <p:bldP spid="31" grpId="0"/>
      <p:bldP spid="33" grpId="0" animBg="1"/>
      <p:bldP spid="35" grpId="0"/>
      <p:bldP spid="41" grpId="0" animBg="1"/>
      <p:bldP spid="27" grpId="0"/>
      <p:bldP spid="29" grpId="0"/>
      <p:bldP spid="32" grpId="0" animBg="1"/>
      <p:bldP spid="34" grpId="0"/>
      <p:bldP spid="50" grpId="0" animBg="1"/>
      <p:bldP spid="51" grpId="0"/>
      <p:bldP spid="52" grpId="0"/>
      <p:bldP spid="53" grpId="0"/>
      <p:bldP spid="54" grpId="0"/>
      <p:bldP spid="55" grpId="0"/>
      <p:bldP spid="56" grpId="0"/>
      <p:bldP spid="5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3707904" y="2060848"/>
            <a:ext cx="4320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^</a:t>
            </a:r>
            <a:endParaRPr lang="cs-CZ" sz="2400" dirty="0"/>
          </a:p>
        </p:txBody>
      </p:sp>
      <p:cxnSp>
        <p:nvCxnSpPr>
          <p:cNvPr id="22" name="Přímá spojovací čára 21"/>
          <p:cNvCxnSpPr/>
          <p:nvPr/>
        </p:nvCxnSpPr>
        <p:spPr>
          <a:xfrm flipH="1">
            <a:off x="4788024" y="1556792"/>
            <a:ext cx="432048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4788024" y="1715617"/>
            <a:ext cx="432048" cy="423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Oblouk 23"/>
          <p:cNvSpPr/>
          <p:nvPr/>
        </p:nvSpPr>
        <p:spPr>
          <a:xfrm>
            <a:off x="4644008" y="1484784"/>
            <a:ext cx="504056" cy="360040"/>
          </a:xfrm>
          <a:prstGeom prst="arc">
            <a:avLst>
              <a:gd name="adj1" fmla="val 16200000"/>
              <a:gd name="adj2" fmla="val 513991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TextovéPole 30"/>
          <p:cNvSpPr txBox="1"/>
          <p:nvPr/>
        </p:nvSpPr>
        <p:spPr>
          <a:xfrm>
            <a:off x="3707904" y="1556792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=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915816" y="407707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∆ EFD~ ∆ ABC</a:t>
            </a:r>
            <a:endParaRPr lang="cs-CZ" sz="2800" i="1" dirty="0"/>
          </a:p>
        </p:txBody>
      </p:sp>
      <p:sp>
        <p:nvSpPr>
          <p:cNvPr id="17417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18" name="Objekt 17"/>
          <p:cNvGraphicFramePr>
            <a:graphicFrameLocks noChangeAspect="1"/>
          </p:cNvGraphicFramePr>
          <p:nvPr/>
        </p:nvGraphicFramePr>
        <p:xfrm>
          <a:off x="2435225" y="1574800"/>
          <a:ext cx="676275" cy="3556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26" name="Rovnice" r:id="rId3" imgW="355320" imgH="177480" progId="Equation.3">
                  <p:embed/>
                </p:oleObj>
              </mc:Choice>
              <mc:Fallback>
                <p:oleObj name="Rovnice" r:id="rId3" imgW="355320" imgH="177480" progId="Equation.3">
                  <p:embed/>
                  <p:pic>
                    <p:nvPicPr>
                      <p:cNvPr id="0" name="Picture 1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5225" y="1574800"/>
                        <a:ext cx="676275" cy="3556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" name="Object 9"/>
          <p:cNvGraphicFramePr>
            <a:graphicFrameLocks noChangeAspect="1"/>
          </p:cNvGraphicFramePr>
          <p:nvPr/>
        </p:nvGraphicFramePr>
        <p:xfrm>
          <a:off x="5292080" y="1484784"/>
          <a:ext cx="633412" cy="3381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27" name="Rovnice" r:id="rId5" imgW="330120" imgH="164880" progId="Equation.3">
                  <p:embed/>
                </p:oleObj>
              </mc:Choice>
              <mc:Fallback>
                <p:oleObj name="Rovnice" r:id="rId5" imgW="330120" imgH="164880" progId="Equation.3">
                  <p:embed/>
                  <p:pic>
                    <p:nvPicPr>
                      <p:cNvPr id="0" name="Picture 1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92080" y="1484784"/>
                        <a:ext cx="633412" cy="3381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cxnSp>
        <p:nvCxnSpPr>
          <p:cNvPr id="33" name="Přímá spojovací čára 32"/>
          <p:cNvCxnSpPr/>
          <p:nvPr/>
        </p:nvCxnSpPr>
        <p:spPr>
          <a:xfrm flipH="1">
            <a:off x="4572000" y="2708920"/>
            <a:ext cx="504056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4572000" y="2780928"/>
            <a:ext cx="504056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Oblouk 34"/>
          <p:cNvSpPr/>
          <p:nvPr/>
        </p:nvSpPr>
        <p:spPr>
          <a:xfrm>
            <a:off x="4644008" y="2636912"/>
            <a:ext cx="360040" cy="504056"/>
          </a:xfrm>
          <a:prstGeom prst="arc">
            <a:avLst>
              <a:gd name="adj1" fmla="val 16200000"/>
              <a:gd name="adj2" fmla="val 513991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8" name="Přímá spojovací čára 37"/>
          <p:cNvCxnSpPr/>
          <p:nvPr/>
        </p:nvCxnSpPr>
        <p:spPr>
          <a:xfrm flipH="1" flipV="1">
            <a:off x="1763688" y="2852936"/>
            <a:ext cx="576064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 flipV="1">
            <a:off x="1619672" y="2708920"/>
            <a:ext cx="792088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0" name="Oblouk 39"/>
          <p:cNvSpPr/>
          <p:nvPr/>
        </p:nvSpPr>
        <p:spPr>
          <a:xfrm>
            <a:off x="1763688" y="2564904"/>
            <a:ext cx="360040" cy="504056"/>
          </a:xfrm>
          <a:prstGeom prst="arc">
            <a:avLst>
              <a:gd name="adj1" fmla="val 16200000"/>
              <a:gd name="adj2" fmla="val 513991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aphicFrame>
        <p:nvGraphicFramePr>
          <p:cNvPr id="17418" name="Object 10"/>
          <p:cNvGraphicFramePr>
            <a:graphicFrameLocks noChangeAspect="1"/>
          </p:cNvGraphicFramePr>
          <p:nvPr/>
        </p:nvGraphicFramePr>
        <p:xfrm>
          <a:off x="2557463" y="2636838"/>
          <a:ext cx="700087" cy="3635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28" name="Rovnice" r:id="rId7" imgW="368280" imgH="177480" progId="Equation.3">
                  <p:embed/>
                </p:oleObj>
              </mc:Choice>
              <mc:Fallback>
                <p:oleObj name="Rovnice" r:id="rId7" imgW="368280" imgH="177480" progId="Equation.3">
                  <p:embed/>
                  <p:pic>
                    <p:nvPicPr>
                      <p:cNvPr id="0" name="Picture 1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557463" y="2636838"/>
                        <a:ext cx="700087" cy="363537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419" name="Object 11"/>
          <p:cNvGraphicFramePr>
            <a:graphicFrameLocks noChangeAspect="1"/>
          </p:cNvGraphicFramePr>
          <p:nvPr/>
        </p:nvGraphicFramePr>
        <p:xfrm>
          <a:off x="5220072" y="2636912"/>
          <a:ext cx="627063" cy="3349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29" name="Rovnice" r:id="rId9" imgW="330120" imgH="164880" progId="Equation.3">
                  <p:embed/>
                </p:oleObj>
              </mc:Choice>
              <mc:Fallback>
                <p:oleObj name="Rovnice" r:id="rId9" imgW="330120" imgH="164880" progId="Equation.3">
                  <p:embed/>
                  <p:pic>
                    <p:nvPicPr>
                      <p:cNvPr id="0" name="Picture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220072" y="2636912"/>
                        <a:ext cx="627063" cy="334962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420" name="Object 12"/>
          <p:cNvGraphicFramePr>
            <a:graphicFrameLocks noChangeAspect="1"/>
          </p:cNvGraphicFramePr>
          <p:nvPr/>
        </p:nvGraphicFramePr>
        <p:xfrm>
          <a:off x="1835696" y="188640"/>
          <a:ext cx="5184576" cy="80486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7430" name="Rovnice" r:id="rId11" imgW="2476500" imgH="393700" progId="Equation.3">
                  <p:embed/>
                </p:oleObj>
              </mc:Choice>
              <mc:Fallback>
                <p:oleObj name="Rovnice" r:id="rId11" imgW="2476500" imgH="393700" progId="Equation.3">
                  <p:embed/>
                  <p:pic>
                    <p:nvPicPr>
                      <p:cNvPr id="0" name="Picture 17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835696" y="188640"/>
                        <a:ext cx="5184576" cy="804863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44" name="TextovéPole 43"/>
          <p:cNvSpPr txBox="1"/>
          <p:nvPr/>
        </p:nvSpPr>
        <p:spPr>
          <a:xfrm>
            <a:off x="1475656" y="4941168"/>
            <a:ext cx="698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Věta </a:t>
            </a:r>
            <a:r>
              <a:rPr lang="cs-CZ" sz="2400" b="1" u="sng" dirty="0" err="1" smtClean="0"/>
              <a:t>uu</a:t>
            </a:r>
            <a:r>
              <a:rPr lang="cs-CZ" sz="2400" b="1" u="sng" dirty="0" smtClean="0"/>
              <a:t> : Jestliže mají dva trojúhelníky dva vnitřní úhly shodné, jsou tyto trojúhelníky podobné.</a:t>
            </a:r>
            <a:endParaRPr lang="cs-CZ" sz="2400" b="1" u="sng" dirty="0"/>
          </a:p>
        </p:txBody>
      </p:sp>
      <p:cxnSp>
        <p:nvCxnSpPr>
          <p:cNvPr id="26" name="Přímá spojovací čára 25"/>
          <p:cNvCxnSpPr/>
          <p:nvPr/>
        </p:nvCxnSpPr>
        <p:spPr>
          <a:xfrm flipH="1">
            <a:off x="1979712" y="1628800"/>
            <a:ext cx="432048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>
            <a:off x="1979712" y="1787625"/>
            <a:ext cx="432048" cy="423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Oblouk 27"/>
          <p:cNvSpPr/>
          <p:nvPr/>
        </p:nvSpPr>
        <p:spPr>
          <a:xfrm>
            <a:off x="1835696" y="1556792"/>
            <a:ext cx="504056" cy="504056"/>
          </a:xfrm>
          <a:prstGeom prst="arc">
            <a:avLst>
              <a:gd name="adj1" fmla="val 16200000"/>
              <a:gd name="adj2" fmla="val 513991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TextovéPole 28"/>
          <p:cNvSpPr txBox="1"/>
          <p:nvPr/>
        </p:nvSpPr>
        <p:spPr>
          <a:xfrm>
            <a:off x="1691680" y="148478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z-Cyrl-AZ" sz="2400" dirty="0" smtClean="0"/>
              <a:t>|</a:t>
            </a:r>
            <a:endParaRPr lang="cs-CZ" sz="2400" dirty="0"/>
          </a:p>
        </p:txBody>
      </p:sp>
      <p:sp>
        <p:nvSpPr>
          <p:cNvPr id="37" name="TextovéPole 36"/>
          <p:cNvSpPr txBox="1"/>
          <p:nvPr/>
        </p:nvSpPr>
        <p:spPr>
          <a:xfrm flipV="1">
            <a:off x="4355976" y="1484784"/>
            <a:ext cx="423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z-Cyrl-AZ" sz="2400" dirty="0" smtClean="0"/>
              <a:t>|</a:t>
            </a:r>
            <a:endParaRPr lang="cs-CZ" sz="24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868144" y="1412776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z-Cyrl-AZ" sz="2400" dirty="0" smtClean="0"/>
              <a:t>|</a:t>
            </a:r>
            <a:endParaRPr lang="cs-CZ" sz="24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1403648" y="25649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z-Cyrl-AZ" sz="2400" dirty="0" smtClean="0"/>
              <a:t>|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5868144" y="256490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z-Cyrl-AZ" sz="2400" dirty="0" smtClean="0"/>
              <a:t>|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131840" y="148478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z-Cyrl-AZ" sz="2400" dirty="0" smtClean="0"/>
              <a:t>|</a:t>
            </a:r>
            <a:endParaRPr lang="cs-CZ" sz="2400" dirty="0"/>
          </a:p>
        </p:txBody>
      </p:sp>
      <p:sp>
        <p:nvSpPr>
          <p:cNvPr id="48" name="Obdélník 47"/>
          <p:cNvSpPr/>
          <p:nvPr/>
        </p:nvSpPr>
        <p:spPr>
          <a:xfrm>
            <a:off x="4355976" y="2564904"/>
            <a:ext cx="3257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2400" dirty="0" smtClean="0"/>
              <a:t>|</a:t>
            </a:r>
            <a:endParaRPr lang="cs-CZ" sz="2400" dirty="0"/>
          </a:p>
        </p:txBody>
      </p:sp>
      <p:sp>
        <p:nvSpPr>
          <p:cNvPr id="49" name="Obdélník 48"/>
          <p:cNvSpPr/>
          <p:nvPr/>
        </p:nvSpPr>
        <p:spPr>
          <a:xfrm>
            <a:off x="3275856" y="2564904"/>
            <a:ext cx="43204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az-Cyrl-AZ" sz="2400" dirty="0" smtClean="0"/>
              <a:t>|</a:t>
            </a:r>
            <a:endParaRPr lang="cs-CZ" sz="2400" dirty="0"/>
          </a:p>
        </p:txBody>
      </p:sp>
      <p:sp>
        <p:nvSpPr>
          <p:cNvPr id="51" name="Obdélník 50"/>
          <p:cNvSpPr/>
          <p:nvPr/>
        </p:nvSpPr>
        <p:spPr>
          <a:xfrm>
            <a:off x="3779912" y="2564904"/>
            <a:ext cx="33855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2000"/>
                                        <p:tgtEl>
                                          <p:spTgt spid="174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9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1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4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5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0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3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4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6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1" dur="2000"/>
                                        <p:tgtEl>
                                          <p:spTgt spid="174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6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1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6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1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4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7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2" dur="2000"/>
                                        <p:tgtEl>
                                          <p:spTgt spid="174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7" dur="2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8" fill="hold">
                      <p:stCondLst>
                        <p:cond delay="indefinite"/>
                      </p:stCondLst>
                      <p:childTnLst>
                        <p:par>
                          <p:cTn id="129" fill="hold">
                            <p:stCondLst>
                              <p:cond delay="0"/>
                            </p:stCondLst>
                            <p:childTnLst>
                              <p:par>
                                <p:cTn id="1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7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24" grpId="0" animBg="1"/>
      <p:bldP spid="31" grpId="0"/>
      <p:bldP spid="19" grpId="0"/>
      <p:bldP spid="35" grpId="0" animBg="1"/>
      <p:bldP spid="40" grpId="0" animBg="1"/>
      <p:bldP spid="44" grpId="0"/>
      <p:bldP spid="28" grpId="0" animBg="1"/>
      <p:bldP spid="29" grpId="0"/>
      <p:bldP spid="37" grpId="0"/>
      <p:bldP spid="41" grpId="0"/>
      <p:bldP spid="42" grpId="0"/>
      <p:bldP spid="45" grpId="0"/>
      <p:bldP spid="48" grpId="0"/>
      <p:bldP spid="49" grpId="0"/>
      <p:bldP spid="5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30" name="Přímá spojovací čára 29"/>
          <p:cNvCxnSpPr/>
          <p:nvPr/>
        </p:nvCxnSpPr>
        <p:spPr>
          <a:xfrm>
            <a:off x="1403648" y="1844824"/>
            <a:ext cx="1152128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Přímá spojovací čára 31"/>
          <p:cNvCxnSpPr/>
          <p:nvPr/>
        </p:nvCxnSpPr>
        <p:spPr>
          <a:xfrm flipH="1">
            <a:off x="323528" y="1844824"/>
            <a:ext cx="1080120" cy="72008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395536" y="2564904"/>
            <a:ext cx="216024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Přímá spojovací čára 33"/>
          <p:cNvCxnSpPr/>
          <p:nvPr/>
        </p:nvCxnSpPr>
        <p:spPr>
          <a:xfrm>
            <a:off x="6372200" y="1412776"/>
            <a:ext cx="1512168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 flipH="1">
            <a:off x="5004048" y="1412776"/>
            <a:ext cx="1368152" cy="108012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Přímá spojovací čára 35"/>
          <p:cNvCxnSpPr/>
          <p:nvPr/>
        </p:nvCxnSpPr>
        <p:spPr>
          <a:xfrm>
            <a:off x="5004048" y="2492896"/>
            <a:ext cx="288032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7" name="TextovéPole 36"/>
          <p:cNvSpPr txBox="1"/>
          <p:nvPr/>
        </p:nvSpPr>
        <p:spPr>
          <a:xfrm>
            <a:off x="2627784" y="2492896"/>
            <a:ext cx="3600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</a:t>
            </a:r>
            <a:endParaRPr lang="cs-CZ" sz="2400" dirty="0"/>
          </a:p>
        </p:txBody>
      </p:sp>
      <p:sp>
        <p:nvSpPr>
          <p:cNvPr id="38" name="Obdélník 37"/>
          <p:cNvSpPr/>
          <p:nvPr/>
        </p:nvSpPr>
        <p:spPr>
          <a:xfrm>
            <a:off x="1331640" y="1412776"/>
            <a:ext cx="36004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N</a:t>
            </a:r>
            <a:endParaRPr lang="cs-CZ" sz="2400" dirty="0"/>
          </a:p>
        </p:txBody>
      </p:sp>
      <p:sp>
        <p:nvSpPr>
          <p:cNvPr id="40" name="Obdélník 39"/>
          <p:cNvSpPr/>
          <p:nvPr/>
        </p:nvSpPr>
        <p:spPr>
          <a:xfrm>
            <a:off x="7956376" y="2276872"/>
            <a:ext cx="37382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D</a:t>
            </a:r>
            <a:endParaRPr lang="cs-CZ" sz="2400" dirty="0"/>
          </a:p>
        </p:txBody>
      </p:sp>
      <p:sp>
        <p:nvSpPr>
          <p:cNvPr id="41" name="Obdélník 40"/>
          <p:cNvSpPr/>
          <p:nvPr/>
        </p:nvSpPr>
        <p:spPr>
          <a:xfrm>
            <a:off x="4644008" y="2420888"/>
            <a:ext cx="325730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F</a:t>
            </a:r>
            <a:endParaRPr lang="cs-CZ" sz="2400" dirty="0"/>
          </a:p>
        </p:txBody>
      </p:sp>
      <p:sp>
        <p:nvSpPr>
          <p:cNvPr id="42" name="Obdélník 41"/>
          <p:cNvSpPr/>
          <p:nvPr/>
        </p:nvSpPr>
        <p:spPr>
          <a:xfrm>
            <a:off x="6228184" y="836712"/>
            <a:ext cx="3353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E</a:t>
            </a:r>
            <a:endParaRPr lang="cs-CZ" sz="2400" dirty="0"/>
          </a:p>
        </p:txBody>
      </p:sp>
      <p:sp>
        <p:nvSpPr>
          <p:cNvPr id="49" name="Oblouk 48"/>
          <p:cNvSpPr/>
          <p:nvPr/>
        </p:nvSpPr>
        <p:spPr>
          <a:xfrm rot="1356198">
            <a:off x="1118602" y="1672133"/>
            <a:ext cx="597085" cy="509565"/>
          </a:xfrm>
          <a:prstGeom prst="arc">
            <a:avLst>
              <a:gd name="adj1" fmla="val 21064737"/>
              <a:gd name="adj2" fmla="val 8726631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TextovéPole 49"/>
          <p:cNvSpPr txBox="1"/>
          <p:nvPr/>
        </p:nvSpPr>
        <p:spPr>
          <a:xfrm>
            <a:off x="0" y="1196752"/>
            <a:ext cx="12241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ν</a:t>
            </a:r>
            <a:r>
              <a:rPr lang="cs-CZ" sz="2400" dirty="0" smtClean="0"/>
              <a:t>=115</a:t>
            </a:r>
            <a:r>
              <a:rPr lang="cs-CZ" sz="2400" baseline="30000" dirty="0" smtClean="0"/>
              <a:t>o</a:t>
            </a:r>
            <a:endParaRPr lang="cs-CZ" sz="2400" dirty="0"/>
          </a:p>
        </p:txBody>
      </p:sp>
      <p:sp>
        <p:nvSpPr>
          <p:cNvPr id="51" name="Oblouk 50"/>
          <p:cNvSpPr/>
          <p:nvPr/>
        </p:nvSpPr>
        <p:spPr>
          <a:xfrm rot="9923975">
            <a:off x="6055405" y="1336172"/>
            <a:ext cx="588466" cy="418493"/>
          </a:xfrm>
          <a:prstGeom prst="arc">
            <a:avLst>
              <a:gd name="adj1" fmla="val 12724047"/>
              <a:gd name="adj2" fmla="val 21009898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TextovéPole 51"/>
          <p:cNvSpPr txBox="1"/>
          <p:nvPr/>
        </p:nvSpPr>
        <p:spPr>
          <a:xfrm>
            <a:off x="1043608" y="3356992"/>
            <a:ext cx="69127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 2 : Rozhodněte, zda trojúhelníky na obrázku jsou podobné. Případnou podobnost napište.</a:t>
            </a:r>
            <a:endParaRPr lang="cs-CZ" sz="2400" dirty="0"/>
          </a:p>
        </p:txBody>
      </p:sp>
      <p:sp>
        <p:nvSpPr>
          <p:cNvPr id="53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9" name="TextovéPole 58"/>
          <p:cNvSpPr txBox="1"/>
          <p:nvPr/>
        </p:nvSpPr>
        <p:spPr>
          <a:xfrm>
            <a:off x="6156176" y="1628800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ε</a:t>
            </a:r>
            <a:r>
              <a:rPr lang="cs-CZ" sz="2400" dirty="0" smtClean="0"/>
              <a:t>=115</a:t>
            </a:r>
            <a:r>
              <a:rPr lang="cs-CZ" sz="2400" baseline="30000" dirty="0" smtClean="0"/>
              <a:t>o</a:t>
            </a:r>
            <a:endParaRPr lang="cs-CZ" sz="2400" dirty="0"/>
          </a:p>
        </p:txBody>
      </p:sp>
      <p:sp>
        <p:nvSpPr>
          <p:cNvPr id="81" name="Obdélník 80"/>
          <p:cNvSpPr/>
          <p:nvPr/>
        </p:nvSpPr>
        <p:spPr>
          <a:xfrm>
            <a:off x="0" y="2564904"/>
            <a:ext cx="388248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O</a:t>
            </a:r>
            <a:endParaRPr lang="cs-CZ" sz="2400" dirty="0"/>
          </a:p>
        </p:txBody>
      </p:sp>
      <p:sp>
        <p:nvSpPr>
          <p:cNvPr id="24" name="Oblouk 23"/>
          <p:cNvSpPr/>
          <p:nvPr/>
        </p:nvSpPr>
        <p:spPr>
          <a:xfrm rot="13618957">
            <a:off x="2026879" y="2132856"/>
            <a:ext cx="432048" cy="50405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TextovéPole 24"/>
          <p:cNvSpPr txBox="1"/>
          <p:nvPr/>
        </p:nvSpPr>
        <p:spPr>
          <a:xfrm>
            <a:off x="2339752" y="162880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μ</a:t>
            </a:r>
            <a:r>
              <a:rPr lang="cs-CZ" sz="2400" dirty="0" smtClean="0"/>
              <a:t>= 30</a:t>
            </a:r>
            <a:r>
              <a:rPr lang="cs-CZ" sz="2400" baseline="30000" dirty="0" smtClean="0"/>
              <a:t>o</a:t>
            </a:r>
            <a:endParaRPr lang="cs-CZ" sz="2400" dirty="0"/>
          </a:p>
        </p:txBody>
      </p:sp>
      <p:sp>
        <p:nvSpPr>
          <p:cNvPr id="26" name="Oblouk 25"/>
          <p:cNvSpPr/>
          <p:nvPr/>
        </p:nvSpPr>
        <p:spPr>
          <a:xfrm>
            <a:off x="5220072" y="2204864"/>
            <a:ext cx="360040" cy="504056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5868144" y="1988840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=35</a:t>
            </a:r>
            <a:r>
              <a:rPr lang="cs-CZ" sz="2400" baseline="30000" dirty="0" smtClean="0"/>
              <a:t>o</a:t>
            </a:r>
            <a:endParaRPr lang="cs-CZ" sz="2400" dirty="0"/>
          </a:p>
        </p:txBody>
      </p:sp>
      <p:pic>
        <p:nvPicPr>
          <p:cNvPr id="28" name="Picture 8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5724128" y="1988840"/>
            <a:ext cx="267780" cy="504056"/>
          </a:xfrm>
          <a:prstGeom prst="rect">
            <a:avLst/>
          </a:prstGeom>
          <a:noFill/>
        </p:spPr>
      </p:pic>
      <p:sp>
        <p:nvSpPr>
          <p:cNvPr id="39" name="Oblouk 38"/>
          <p:cNvSpPr/>
          <p:nvPr/>
        </p:nvSpPr>
        <p:spPr>
          <a:xfrm rot="13396213">
            <a:off x="7137348" y="1817885"/>
            <a:ext cx="914400" cy="914400"/>
          </a:xfrm>
          <a:prstGeom prst="arc">
            <a:avLst>
              <a:gd name="adj1" fmla="val 17081866"/>
              <a:gd name="adj2" fmla="val 21091445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8" name="Přímá spojovací čára 47"/>
          <p:cNvCxnSpPr/>
          <p:nvPr/>
        </p:nvCxnSpPr>
        <p:spPr>
          <a:xfrm flipV="1">
            <a:off x="7164288" y="1484784"/>
            <a:ext cx="648072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5" name="TextovéPole 54"/>
          <p:cNvSpPr txBox="1"/>
          <p:nvPr/>
        </p:nvSpPr>
        <p:spPr>
          <a:xfrm>
            <a:off x="7884368" y="119675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δ</a:t>
            </a:r>
            <a:r>
              <a:rPr lang="cs-CZ" sz="2400" dirty="0" smtClean="0"/>
              <a:t>=30</a:t>
            </a:r>
            <a:r>
              <a:rPr lang="cs-CZ" sz="2400" baseline="30000" dirty="0" smtClean="0"/>
              <a:t>o</a:t>
            </a:r>
            <a:endParaRPr lang="cs-CZ" sz="2400" dirty="0"/>
          </a:p>
        </p:txBody>
      </p:sp>
      <p:cxnSp>
        <p:nvCxnSpPr>
          <p:cNvPr id="57" name="Přímá spojovací čára 56"/>
          <p:cNvCxnSpPr/>
          <p:nvPr/>
        </p:nvCxnSpPr>
        <p:spPr>
          <a:xfrm flipH="1" flipV="1">
            <a:off x="827584" y="1628800"/>
            <a:ext cx="720080" cy="5760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8" name="Oblouk 57"/>
          <p:cNvSpPr/>
          <p:nvPr/>
        </p:nvSpPr>
        <p:spPr>
          <a:xfrm>
            <a:off x="755576" y="2204864"/>
            <a:ext cx="360040" cy="648072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TextovéPole 65"/>
          <p:cNvSpPr txBox="1"/>
          <p:nvPr/>
        </p:nvSpPr>
        <p:spPr>
          <a:xfrm>
            <a:off x="395536" y="2780928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ω</a:t>
            </a:r>
            <a:r>
              <a:rPr lang="cs-CZ" sz="2400" dirty="0" smtClean="0"/>
              <a:t>= 35</a:t>
            </a:r>
            <a:r>
              <a:rPr lang="cs-CZ" sz="2400" baseline="30000" dirty="0" smtClean="0"/>
              <a:t>o</a:t>
            </a:r>
            <a:endParaRPr lang="cs-CZ" sz="2400" dirty="0"/>
          </a:p>
        </p:txBody>
      </p:sp>
      <p:cxnSp>
        <p:nvCxnSpPr>
          <p:cNvPr id="68" name="Přímá spojovací čára 67"/>
          <p:cNvCxnSpPr/>
          <p:nvPr/>
        </p:nvCxnSpPr>
        <p:spPr>
          <a:xfrm flipV="1">
            <a:off x="1979712" y="2060848"/>
            <a:ext cx="360040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0" name="Přímá spojovací čára 69"/>
          <p:cNvCxnSpPr/>
          <p:nvPr/>
        </p:nvCxnSpPr>
        <p:spPr>
          <a:xfrm flipH="1">
            <a:off x="683568" y="2492896"/>
            <a:ext cx="28803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1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2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5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1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4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0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6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1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6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9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90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5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9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1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6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7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9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4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5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7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8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0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1" fill="hold">
                      <p:stCondLst>
                        <p:cond delay="indefinite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5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38" grpId="0"/>
      <p:bldP spid="40" grpId="0"/>
      <p:bldP spid="41" grpId="0"/>
      <p:bldP spid="42" grpId="0"/>
      <p:bldP spid="49" grpId="0" animBg="1"/>
      <p:bldP spid="50" grpId="0"/>
      <p:bldP spid="51" grpId="0" animBg="1"/>
      <p:bldP spid="52" grpId="0"/>
      <p:bldP spid="59" grpId="0"/>
      <p:bldP spid="81" grpId="0"/>
      <p:bldP spid="24" grpId="0" animBg="1"/>
      <p:bldP spid="25" grpId="0"/>
      <p:bldP spid="26" grpId="0" animBg="1"/>
      <p:bldP spid="27" grpId="0"/>
      <p:bldP spid="39" grpId="0" animBg="1"/>
      <p:bldP spid="55" grpId="0"/>
      <p:bldP spid="58" grpId="0" animBg="1"/>
      <p:bldP spid="6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/>
          <p:nvPr/>
        </p:nvSpPr>
        <p:spPr>
          <a:xfrm>
            <a:off x="3203848" y="2132856"/>
            <a:ext cx="43204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^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771800" y="1484784"/>
            <a:ext cx="43204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 smtClean="0"/>
              <a:t>ε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3419872" y="1484784"/>
            <a:ext cx="43204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</a:t>
            </a:r>
            <a:endParaRPr lang="cs-CZ" sz="24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2915816" y="4077072"/>
            <a:ext cx="32403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dirty="0" smtClean="0"/>
              <a:t>∆ MNO~ ∆DFE </a:t>
            </a:r>
            <a:endParaRPr lang="cs-CZ" sz="2800" i="1" dirty="0"/>
          </a:p>
        </p:txBody>
      </p:sp>
      <p:sp>
        <p:nvSpPr>
          <p:cNvPr id="25" name="Rectangle 9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4067944" y="1484784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800" dirty="0" smtClean="0"/>
              <a:t>ν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1619672" y="476672"/>
            <a:ext cx="54006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Protože platí   180</a:t>
            </a:r>
            <a:r>
              <a:rPr lang="cs-CZ" sz="2400" baseline="30000" dirty="0" smtClean="0"/>
              <a:t>o</a:t>
            </a:r>
            <a:r>
              <a:rPr lang="cs-CZ" sz="2400" dirty="0" smtClean="0"/>
              <a:t> – 115</a:t>
            </a:r>
            <a:r>
              <a:rPr lang="cs-CZ" sz="2400" baseline="30000" dirty="0" smtClean="0"/>
              <a:t>o </a:t>
            </a:r>
            <a:r>
              <a:rPr lang="cs-CZ" sz="2400" dirty="0" smtClean="0"/>
              <a:t> - 35</a:t>
            </a:r>
            <a:r>
              <a:rPr lang="cs-CZ" sz="2400" baseline="30000" dirty="0" smtClean="0"/>
              <a:t>o</a:t>
            </a:r>
            <a:r>
              <a:rPr lang="cs-CZ" sz="2400" dirty="0" smtClean="0"/>
              <a:t> = 30</a:t>
            </a:r>
            <a:r>
              <a:rPr lang="cs-CZ" sz="2400" baseline="30000" dirty="0" smtClean="0"/>
              <a:t>o</a:t>
            </a:r>
          </a:p>
          <a:p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771800" y="2564904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μ</a:t>
            </a:r>
            <a:r>
              <a:rPr lang="cs-CZ" sz="2400" dirty="0" smtClean="0"/>
              <a:t>    =</a:t>
            </a:r>
            <a:endParaRPr lang="cs-CZ" sz="24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923928" y="2564904"/>
            <a:ext cx="28803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l-GR" sz="2400" dirty="0" smtClean="0"/>
              <a:t>δ</a:t>
            </a:r>
            <a:endParaRPr lang="cs-CZ" sz="24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1763688" y="3140968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Podle věty o shodnosti </a:t>
            </a:r>
            <a:r>
              <a:rPr lang="cs-CZ" sz="2400" dirty="0" err="1" smtClean="0"/>
              <a:t>uu</a:t>
            </a:r>
            <a:r>
              <a:rPr lang="cs-CZ" sz="2400" dirty="0" smtClean="0"/>
              <a:t> jsou shodné.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3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3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4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22" grpId="0"/>
      <p:bldP spid="24" grpId="0"/>
      <p:bldP spid="27" grpId="0"/>
      <p:bldP spid="33" grpId="0"/>
      <p:bldP spid="34" grpId="0"/>
      <p:bldP spid="35" grpId="0"/>
      <p:bldP spid="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87865" y="476672"/>
            <a:ext cx="8229600" cy="1143000"/>
          </a:xfrm>
        </p:spPr>
        <p:txBody>
          <a:bodyPr>
            <a:normAutofit/>
          </a:bodyPr>
          <a:lstStyle/>
          <a:p>
            <a:pPr algn="l"/>
            <a:r>
              <a:rPr lang="cs-CZ" sz="2800" dirty="0" smtClean="0"/>
              <a:t>Použitá literatura:</a:t>
            </a:r>
            <a:endParaRPr lang="cs-CZ" sz="28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2476872"/>
          </a:xfrm>
        </p:spPr>
        <p:txBody>
          <a:bodyPr>
            <a:normAutofit/>
          </a:bodyPr>
          <a:lstStyle/>
          <a:p>
            <a:r>
              <a:rPr lang="cs-CZ" sz="1800" dirty="0"/>
              <a:t>PŮLPÁN, Zdeněk, Michal ČIHÁK a Josef TREJBAL. </a:t>
            </a:r>
            <a:r>
              <a:rPr lang="cs-CZ" sz="1800" i="1" dirty="0"/>
              <a:t>Matematika 9 pro základní školy</a:t>
            </a:r>
            <a:r>
              <a:rPr lang="cs-CZ" sz="1800" dirty="0"/>
              <a:t>. 1. vyd. Praha: SPN - pedagogické nakladatelství, 2010, 102 s. ISBN 978-807-2354-894.</a:t>
            </a:r>
          </a:p>
          <a:p>
            <a:r>
              <a:rPr lang="cs-CZ" sz="1800" dirty="0"/>
              <a:t>PŮLPÁN, Zdeněk, Michal ČIHÁK, Josef TREJBAL, Jitka BOUŠKOVÁ a Milena BRZOŇOVÁ. </a:t>
            </a:r>
            <a:r>
              <a:rPr lang="cs-CZ" sz="1800" i="1" dirty="0"/>
              <a:t>Matematika 9 pro základní školy</a:t>
            </a:r>
            <a:r>
              <a:rPr lang="cs-CZ" sz="1800" dirty="0"/>
              <a:t>. 1. vyd. Praha: SPN - pedagogické nakladatelství, 2010, 2 sv. ISBN 978-80-7235-490-0</a:t>
            </a:r>
            <a:r>
              <a:rPr lang="cs-CZ" sz="1800"/>
              <a:t>.  </a:t>
            </a:r>
            <a:endParaRPr lang="cs-CZ" sz="1800" dirty="0"/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502752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549</TotalTime>
  <Words>346</Words>
  <Application>Microsoft Office PowerPoint</Application>
  <PresentationFormat>Předvádění na obrazovce (4:3)</PresentationFormat>
  <Paragraphs>79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Motiv sady Office</vt:lpstr>
      <vt:lpstr>Rovnice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Použitá literatura: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pc</cp:lastModifiedBy>
  <cp:revision>66</cp:revision>
  <dcterms:created xsi:type="dcterms:W3CDTF">2013-10-07T18:50:03Z</dcterms:created>
  <dcterms:modified xsi:type="dcterms:W3CDTF">2014-01-09T14:44:22Z</dcterms:modified>
</cp:coreProperties>
</file>