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0" r:id="rId2"/>
    <p:sldId id="277" r:id="rId3"/>
    <p:sldId id="265" r:id="rId4"/>
    <p:sldId id="276" r:id="rId5"/>
    <p:sldId id="296" r:id="rId6"/>
    <p:sldId id="295" r:id="rId7"/>
    <p:sldId id="297" r:id="rId8"/>
    <p:sldId id="298" r:id="rId9"/>
    <p:sldId id="299" r:id="rId10"/>
    <p:sldId id="300" r:id="rId11"/>
    <p:sldId id="302" r:id="rId12"/>
    <p:sldId id="301" r:id="rId13"/>
    <p:sldId id="291" r:id="rId14"/>
    <p:sldId id="26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71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4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98715A2-9828-4615-B73E-FF2A25DD4870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300E06-1F51-446A-8947-15BFD86B9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E42ED33-D3F6-482C-86B3-3F98E77365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C12E3F83-949E-474C-8071-543FDEC045E1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7BE147CD-E16B-4908-ACCF-6C2DFC466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B7C63-554B-4729-8E64-4CB5184FD5A2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51084-DBC3-490E-A14C-BE1E73159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A46B8-7608-43BD-A28B-9B30605DE350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1B687-584A-4993-A334-D3419E862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2736A-4896-4F6C-ADE1-7DBC5EE6A4AA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DA772-6560-439D-8ACC-2903AF270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09997-3737-4B1C-96C4-931CF708A0E6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68B6B-6FC3-46AE-B831-76D41DFC7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C39F8-9850-4258-ACD2-0104269B2EB0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A991B-86A9-4AD4-B19A-2B454D9DC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8E9CB-4DD6-43DB-843A-030788CC8ED1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713A6-43FA-43F6-9339-785CA76C6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472E7-A10A-494E-BFA5-787440E247C1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F278F-0238-4195-93A0-E378B1A31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3CA85-7AFD-4324-8DCA-1EBB2BAE9BC6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ECD2F-F657-467D-A944-F8352BB9A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6B538-ADE5-4FC4-8B42-BBD2A312A8C3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97240-B04D-4FDD-B153-AE8013916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CF13F-3A02-4FDF-A117-56CECBD43E1A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8F017-1210-4775-8E50-C3F2B8D04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F4A651-B14F-412D-9731-5602FAC3288A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C30A3A-00D5-456A-97C3-52F923C3D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ChangeArrowheads="1"/>
          </p:cNvSpPr>
          <p:nvPr/>
        </p:nvSpPr>
        <p:spPr bwMode="auto">
          <a:xfrm>
            <a:off x="611188" y="2349500"/>
            <a:ext cx="792162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46800" rIns="90000" bIns="46800"/>
          <a:lstStyle/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ČÍSLO ŠABLONY:	VI/2 Vytváření podmínek pro rozvoj znalosti, schopností a 			dovedností v oblasti 	finanční gramotnosti.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TEMATICKÁ OBLAST:	Finanční gramotnost matematika II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NÁZEV DUMu:	Pojištění II</a:t>
            </a:r>
            <a:endParaRPr lang="cs-CZ" altLang="cs-CZ" sz="1200" b="1">
              <a:solidFill>
                <a:schemeClr val="tx2"/>
              </a:solidFill>
            </a:endParaRP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POŘADOVÉ ČÍSLO DUMu: 20 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KÓD DUMu:	JM_VI/2_FIN_GRAM_MAT_II_20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altLang="cs-CZ" sz="1200" b="1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DATUM TVORBY:	11.1.2014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ANOTACE (ROČNÍK):	Prezentace je určena pro žáky 7.ročníku ZŠ nebo sekundy 			 víceletých gymnázií.  Informuje žáky o pojištění. V oblasti 			matematiky procvičuje procenta a zlomky.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chemeClr val="tx2"/>
                </a:solidFill>
                <a:latin typeface="Verdana" pitchFamily="34" charset="0"/>
              </a:rPr>
              <a:t>METODICKÝ POKYN: </a:t>
            </a:r>
          </a:p>
        </p:txBody>
      </p:sp>
      <p:pic>
        <p:nvPicPr>
          <p:cNvPr id="14338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815975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39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9950" y="11969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539552" y="608330"/>
            <a:ext cx="8424936" cy="926976"/>
          </a:xfrm>
          <a:prstGeom prst="rect">
            <a:avLst/>
          </a:prstGeom>
        </p:spPr>
        <p:txBody>
          <a:bodyPr lIns="45720" tIns="0" rIns="45720" bIns="0" anchor="b"/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sz="4000" dirty="0" smtClean="0">
                <a:solidFill>
                  <a:srgbClr val="C00000"/>
                </a:solidFill>
              </a:rPr>
              <a:t>Rodina Kropá</a:t>
            </a:r>
            <a:r>
              <a:rPr lang="cs-CZ" altLang="cs-CZ" sz="4000" dirty="0" smtClean="0">
                <a:solidFill>
                  <a:schemeClr val="bg1"/>
                </a:solidFill>
              </a:rPr>
              <a:t>čkova se vra</a:t>
            </a:r>
            <a:r>
              <a:rPr lang="cs-CZ" altLang="cs-CZ" sz="4000" dirty="0" smtClean="0">
                <a:solidFill>
                  <a:srgbClr val="C00000"/>
                </a:solidFill>
              </a:rPr>
              <a:t>cí</a:t>
            </a:r>
            <a:r>
              <a:rPr lang="cs-CZ" altLang="cs-CZ" sz="4000" dirty="0" smtClean="0"/>
              <a:t>:</a:t>
            </a:r>
            <a:endParaRPr lang="cs-CZ" altLang="cs-CZ" sz="4000" dirty="0"/>
          </a:p>
        </p:txBody>
      </p:sp>
      <p:sp>
        <p:nvSpPr>
          <p:cNvPr id="5" name="Text Box 9"/>
          <p:cNvSpPr txBox="1">
            <a:spLocks noChangeArrowheads="1"/>
          </p:cNvSpPr>
          <p:nvPr/>
        </p:nvSpPr>
        <p:spPr bwMode="auto">
          <a:xfrm>
            <a:off x="900113" y="2636838"/>
            <a:ext cx="244792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600" b="1">
                <a:latin typeface="Edwardian Script ITC" pitchFamily="66" charset="0"/>
              </a:rPr>
              <a:t>     </a:t>
            </a:r>
            <a:r>
              <a:rPr lang="cs-CZ" altLang="cs-CZ" sz="3200" b="1" i="1">
                <a:solidFill>
                  <a:srgbClr val="C00000"/>
                </a:solidFill>
                <a:latin typeface="Trebuchet MS" pitchFamily="34" charset="0"/>
              </a:rPr>
              <a:t>Maminka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>
                <a:solidFill>
                  <a:srgbClr val="C00000"/>
                </a:solidFill>
                <a:latin typeface="Trebuchet MS" pitchFamily="34" charset="0"/>
              </a:rPr>
              <a:t>   Tatínek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>
                <a:solidFill>
                  <a:srgbClr val="C00000"/>
                </a:solidFill>
                <a:latin typeface="Trebuchet MS" pitchFamily="34" charset="0"/>
              </a:rPr>
              <a:t>   Eliška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>
                <a:solidFill>
                  <a:srgbClr val="C00000"/>
                </a:solidFill>
                <a:latin typeface="Trebuchet MS" pitchFamily="34" charset="0"/>
              </a:rPr>
              <a:t>   Davídek</a:t>
            </a:r>
          </a:p>
        </p:txBody>
      </p:sp>
      <p:pic>
        <p:nvPicPr>
          <p:cNvPr id="6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2189163"/>
            <a:ext cx="4608513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7559675" cy="792162"/>
          </a:xfrm>
        </p:spPr>
        <p:txBody>
          <a:bodyPr/>
          <a:lstStyle/>
          <a:p>
            <a:r>
              <a:rPr lang="cs-CZ" sz="3600" b="1" smtClean="0">
                <a:solidFill>
                  <a:schemeClr val="tx1"/>
                </a:solidFill>
              </a:rPr>
              <a:t>Co nás dnes čeká?</a:t>
            </a:r>
            <a:r>
              <a:rPr lang="cs-CZ" sz="3600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989138"/>
            <a:ext cx="8135937" cy="3122612"/>
          </a:xfrm>
        </p:spPr>
        <p:txBody>
          <a:bodyPr/>
          <a:lstStyle/>
          <a:p>
            <a:pPr>
              <a:buClrTx/>
              <a:buSzPct val="59000"/>
              <a:buFont typeface="Wingdings" pitchFamily="2" charset="2"/>
              <a:buChar char="q"/>
            </a:pPr>
            <a:r>
              <a:rPr lang="cs-CZ" sz="3600" b="1" i="1" smtClean="0"/>
              <a:t>   </a:t>
            </a:r>
            <a:r>
              <a:rPr lang="cs-CZ" sz="2800" b="1" i="1" smtClean="0"/>
              <a:t>tatínek vysvětluje pojištění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b="1" i="1" smtClean="0"/>
              <a:t>   odpoví na dotazy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b="1" i="1" smtClean="0"/>
              <a:t>   počítáme příklady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b="1" i="1" smtClean="0"/>
              <a:t>   co je důležité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b="1" i="1" smtClean="0"/>
              <a:t>   shrnutí</a:t>
            </a:r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3284538"/>
            <a:ext cx="1492250" cy="154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0825" y="692150"/>
            <a:ext cx="6192838" cy="1368425"/>
          </a:xfrm>
          <a:solidFill>
            <a:schemeClr val="bg1"/>
          </a:solidFill>
        </p:spPr>
        <p:txBody>
          <a:bodyPr/>
          <a:lstStyle/>
          <a:p>
            <a:r>
              <a:rPr lang="cs-CZ" sz="8800" b="1" smtClean="0">
                <a:solidFill>
                  <a:srgbClr val="C00000"/>
                </a:solidFill>
              </a:rPr>
              <a:t>POJIŠTĚNÍ</a:t>
            </a: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771775" y="2420938"/>
            <a:ext cx="5832475" cy="3455987"/>
          </a:xfrm>
        </p:spPr>
        <p:txBody>
          <a:bodyPr rtlCol="0">
            <a:normAutofit lnSpcReduction="10000"/>
          </a:bodyPr>
          <a:lstStyle/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ŽIVOTNÍ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ÚRAZOVÉ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DOMÁCNOSTI A NEMOVITOSTI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CESTOVNÍ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ODPOVĚDNOSTI  ZA ŠKODU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POJIŠTĚNÍ PRO PODNIKATELE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r>
              <a:rPr lang="cs-CZ" sz="2800" b="1" i="1" dirty="0" smtClean="0">
                <a:solidFill>
                  <a:schemeClr val="tx1"/>
                </a:solidFill>
              </a:rPr>
              <a:t>POJIŠTĚNÍ  ÚVĚRU A JINÉ</a:t>
            </a:r>
          </a:p>
          <a:p>
            <a:pPr marL="285750" indent="-285750" fontAlgn="auto">
              <a:spcAft>
                <a:spcPts val="0"/>
              </a:spcAft>
              <a:buClrTx/>
              <a:buSzPct val="81000"/>
              <a:buFont typeface="Wingdings" panose="05000000000000000000" pitchFamily="2" charset="2"/>
              <a:buChar char="ü"/>
              <a:defRPr/>
            </a:pPr>
            <a:endParaRPr lang="cs-CZ" sz="28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68300"/>
            <a:ext cx="4041775" cy="647700"/>
          </a:xfrm>
        </p:spPr>
        <p:txBody>
          <a:bodyPr/>
          <a:lstStyle/>
          <a:p>
            <a:r>
              <a:rPr lang="cs-CZ" sz="3600" b="1" smtClean="0">
                <a:solidFill>
                  <a:schemeClr val="tx1"/>
                </a:solidFill>
              </a:rPr>
              <a:t>Davídek se ptá:</a:t>
            </a:r>
            <a:r>
              <a:rPr lang="cs-CZ" sz="3600" smtClean="0"/>
              <a:t> </a:t>
            </a:r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4843463"/>
            <a:ext cx="1493837" cy="154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moravcova.GYMTANVALD\AppData\Local\Microsoft\Windows\Temporary Internet Files\Content.IE5\PIKXYXPV\MC900279676[1].wmf"/>
          <p:cNvPicPr>
            <a:picLocks noChangeAspect="1" noChangeArrowheads="1"/>
          </p:cNvPicPr>
          <p:nvPr/>
        </p:nvPicPr>
        <p:blipFill>
          <a:blip r:embed="rId3"/>
          <a:srcRect l="-3" t="-2" r="42104" b="-8379"/>
          <a:stretch>
            <a:fillRect/>
          </a:stretch>
        </p:blipFill>
        <p:spPr bwMode="auto">
          <a:xfrm>
            <a:off x="468313" y="1484313"/>
            <a:ext cx="151130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2298700" y="765175"/>
            <a:ext cx="6359525" cy="2951163"/>
          </a:xfrm>
          <a:prstGeom prst="wedgeEllipseCallout">
            <a:avLst>
              <a:gd name="adj1" fmla="val -58857"/>
              <a:gd name="adj2" fmla="val 13134"/>
            </a:avLst>
          </a:prstGeom>
          <a:solidFill>
            <a:schemeClr val="bg2">
              <a:lumMod val="60000"/>
              <a:lumOff val="4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chemeClr val="tx2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2"/>
                </a:solidFill>
              </a:rPr>
              <a:t>Alenka mi říkala, že na návštěvě u přátel shodila ze stolu hodně drahou vázu, ale že ji nemusí platit, protože jejich rodina má pojištění na blbost. To přeci neexistuje!</a:t>
            </a:r>
            <a:endParaRPr lang="cs-CZ" sz="2400" b="1" i="1" dirty="0">
              <a:solidFill>
                <a:schemeClr val="tx2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/>
          </a:p>
        </p:txBody>
      </p:sp>
      <p:sp>
        <p:nvSpPr>
          <p:cNvPr id="7" name="Oválný popisek 6"/>
          <p:cNvSpPr/>
          <p:nvPr/>
        </p:nvSpPr>
        <p:spPr>
          <a:xfrm>
            <a:off x="1476375" y="3887788"/>
            <a:ext cx="5468938" cy="2278062"/>
          </a:xfrm>
          <a:prstGeom prst="wedgeEllipseCallout">
            <a:avLst>
              <a:gd name="adj1" fmla="val 59392"/>
              <a:gd name="adj2" fmla="val 16574"/>
            </a:avLst>
          </a:prstGeom>
          <a:solidFill>
            <a:srgbClr val="FFFF99"/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2"/>
                </a:solidFill>
              </a:rPr>
              <a:t>Ale existuje, ale říká se mu pojištění odpovědnosti za škodu.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68300"/>
            <a:ext cx="4041775" cy="647700"/>
          </a:xfrm>
        </p:spPr>
        <p:txBody>
          <a:bodyPr/>
          <a:lstStyle/>
          <a:p>
            <a:r>
              <a:rPr lang="cs-CZ" sz="3600" b="1" smtClean="0">
                <a:solidFill>
                  <a:schemeClr val="tx1"/>
                </a:solidFill>
              </a:rPr>
              <a:t>Davídek se ptá:</a:t>
            </a:r>
            <a:r>
              <a:rPr lang="cs-CZ" sz="3600" smtClean="0"/>
              <a:t> </a:t>
            </a:r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4843463"/>
            <a:ext cx="1493837" cy="154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moravcova.GYMTANVALD\AppData\Local\Microsoft\Windows\Temporary Internet Files\Content.IE5\PIKXYXPV\MC900279676[1].wmf"/>
          <p:cNvPicPr>
            <a:picLocks noChangeAspect="1" noChangeArrowheads="1"/>
          </p:cNvPicPr>
          <p:nvPr/>
        </p:nvPicPr>
        <p:blipFill>
          <a:blip r:embed="rId3"/>
          <a:srcRect l="-3" t="-2" r="42104" b="-8379"/>
          <a:stretch>
            <a:fillRect/>
          </a:stretch>
        </p:blipFill>
        <p:spPr bwMode="auto">
          <a:xfrm>
            <a:off x="468313" y="1484313"/>
            <a:ext cx="151130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2268538" y="836613"/>
            <a:ext cx="6389687" cy="2052637"/>
          </a:xfrm>
          <a:prstGeom prst="wedgeEllipseCallout">
            <a:avLst>
              <a:gd name="adj1" fmla="val -55226"/>
              <a:gd name="adj2" fmla="val 45031"/>
            </a:avLst>
          </a:prstGeom>
          <a:solidFill>
            <a:schemeClr val="bg2">
              <a:lumMod val="60000"/>
              <a:lumOff val="4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chemeClr val="tx2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2"/>
                </a:solidFill>
              </a:rPr>
              <a:t>Můj </a:t>
            </a:r>
            <a:r>
              <a:rPr lang="cs-CZ" sz="2400" b="1" i="1" dirty="0">
                <a:solidFill>
                  <a:schemeClr val="tx2"/>
                </a:solidFill>
              </a:rPr>
              <a:t>kamarád Aleš si na tělocviku zlomil ruku a pan učitel s ním vyplňoval nějaké papíry pro pojišťovnu. Jaké to bylo pojištění</a:t>
            </a:r>
            <a:r>
              <a:rPr lang="cs-CZ" sz="2400" b="1" i="1" dirty="0">
                <a:solidFill>
                  <a:schemeClr val="tx2"/>
                </a:solidFill>
              </a:rPr>
              <a:t>?</a:t>
            </a:r>
            <a:endParaRPr lang="cs-CZ" sz="2400" b="1" i="1" dirty="0">
              <a:solidFill>
                <a:schemeClr val="tx2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/>
          </a:p>
        </p:txBody>
      </p:sp>
      <p:sp>
        <p:nvSpPr>
          <p:cNvPr id="7" name="Oválný popisek 6"/>
          <p:cNvSpPr/>
          <p:nvPr/>
        </p:nvSpPr>
        <p:spPr>
          <a:xfrm>
            <a:off x="1692275" y="3213100"/>
            <a:ext cx="5688013" cy="3455988"/>
          </a:xfrm>
          <a:prstGeom prst="wedgeEllipseCallout">
            <a:avLst>
              <a:gd name="adj1" fmla="val 56897"/>
              <a:gd name="adj2" fmla="val 20170"/>
            </a:avLst>
          </a:prstGeom>
          <a:solidFill>
            <a:srgbClr val="FFFF99"/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2"/>
                </a:solidFill>
              </a:rPr>
              <a:t>Škola jako veřejná     instituce má jistě svoje pojištění pro případ úrazu svých žáků nebo zaměstnanců. Také je možné, že Aleš má ještě vlastní úrazové pojištění sjednané rodiči.</a:t>
            </a:r>
            <a:endParaRPr lang="cs-CZ" sz="2400" b="1" i="1" dirty="0">
              <a:solidFill>
                <a:schemeClr val="tx2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5688012" cy="647700"/>
          </a:xfrm>
        </p:spPr>
        <p:txBody>
          <a:bodyPr/>
          <a:lstStyle/>
          <a:p>
            <a:r>
              <a:rPr lang="cs-CZ" sz="3600" b="1" smtClean="0">
                <a:solidFill>
                  <a:schemeClr val="tx1"/>
                </a:solidFill>
              </a:rPr>
              <a:t> Alešova zlomená ruka:</a:t>
            </a:r>
            <a:r>
              <a:rPr lang="cs-CZ" sz="3600" smtClean="0"/>
              <a:t> </a:t>
            </a:r>
          </a:p>
        </p:txBody>
      </p:sp>
      <p:pic>
        <p:nvPicPr>
          <p:cNvPr id="5" name="Picture 4" descr="C:\Users\moravcova.GYMTANVALD\AppData\Local\Microsoft\Windows\Temporary Internet Files\Content.IE5\H6SHIFBY\MC900413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990600"/>
            <a:ext cx="1800225" cy="221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539750" y="1454150"/>
            <a:ext cx="8064500" cy="5070475"/>
          </a:xfrm>
        </p:spPr>
        <p:txBody>
          <a:bodyPr/>
          <a:lstStyle/>
          <a:p>
            <a:pPr marL="68263" indent="0">
              <a:buFont typeface="Wingdings 2" pitchFamily="18" charset="2"/>
              <a:buNone/>
            </a:pPr>
            <a:r>
              <a:rPr lang="cs-CZ" b="1" i="1" smtClean="0"/>
              <a:t>Kamarád Aleš dostal od své pojišťovny    jednorázové bolestné 2 200 Kč a za                    každý den, kdy měl ruku v sádře                                 a maminka ho musela vozit do školy                             i ze školy, dalších 120 Kč. Tyto peníze               dostával i za dny volna, kdy ho maminka do školy vozit nemusela. </a:t>
            </a:r>
          </a:p>
          <a:p>
            <a:pPr marL="68263" indent="0">
              <a:buFont typeface="Wingdings 2" pitchFamily="18" charset="2"/>
              <a:buNone/>
            </a:pPr>
            <a:r>
              <a:rPr lang="cs-CZ" b="1" i="1" smtClean="0"/>
              <a:t>AlešovI rodiče použili peníze z pojistky především na náhradu svých nákladů, ale protože ho ruka bolela, slíbili mu také část peněz, aby si koupil nějaký dárek.</a:t>
            </a:r>
          </a:p>
          <a:p>
            <a:pPr marL="68263" indent="0">
              <a:buFont typeface="Wingdings 2" pitchFamily="18" charset="2"/>
              <a:buNone/>
            </a:pPr>
            <a:r>
              <a:rPr lang="cs-CZ" b="1" i="1" smtClean="0"/>
              <a:t> Aleš měl ruku v sádře celkem 5 týdnů a 2 dny. Tatínek Alešovi nabídl 2 možnosti: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25463" y="476250"/>
            <a:ext cx="4303712" cy="1081088"/>
          </a:xfrm>
          <a:prstGeom prst="rect">
            <a:avLst/>
          </a:prstGeom>
        </p:spPr>
        <p:txBody>
          <a:bodyPr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Co si Aleš vybere?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Pomozte mu!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273175" y="1844675"/>
            <a:ext cx="2808288" cy="1584325"/>
          </a:xfrm>
          <a:solidFill>
            <a:srgbClr val="FFFF99"/>
          </a:solidFill>
          <a:ln w="38100">
            <a:solidFill>
              <a:schemeClr val="tx2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i="1" dirty="0" smtClean="0">
                <a:solidFill>
                  <a:srgbClr val="FF0000"/>
                </a:solidFill>
                <a:hlinkClick r:id="rId2" action="ppaction://hlinksldjump"/>
              </a:rPr>
              <a:t>A</a:t>
            </a:r>
            <a:r>
              <a:rPr lang="cs-CZ" sz="3600" b="1" dirty="0" smtClean="0">
                <a:solidFill>
                  <a:schemeClr val="tx1"/>
                </a:solidFill>
                <a:hlinkClick r:id="rId2" action="ppaction://hlinksldjump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/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3100" b="1" dirty="0" smtClean="0">
                <a:solidFill>
                  <a:schemeClr val="tx1"/>
                </a:solidFill>
              </a:rPr>
              <a:t>27% z celkové částky</a:t>
            </a:r>
            <a:r>
              <a:rPr lang="cs-CZ" sz="3100" dirty="0" smtClean="0"/>
              <a:t> </a:t>
            </a:r>
            <a:endParaRPr lang="cs-CZ" sz="3100" dirty="0"/>
          </a:p>
        </p:txBody>
      </p:sp>
      <p:sp>
        <p:nvSpPr>
          <p:cNvPr id="6" name="Nadpis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80112" y="1268760"/>
            <a:ext cx="2540094" cy="1728192"/>
          </a:xfrm>
          <a:prstGeom prst="rect">
            <a:avLst/>
          </a:prstGeom>
          <a:blipFill rotWithShape="1">
            <a:blip r:embed="rId3"/>
            <a:stretch>
              <a:fillRect l="-5437" b="-9655"/>
            </a:stretch>
          </a:blipFill>
          <a:ln w="38100">
            <a:solidFill>
              <a:schemeClr val="tx2"/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36575" y="3500438"/>
            <a:ext cx="8150225" cy="2305050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Jistě jste vybrali správně.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 Pro zajímavost spočítejte obě částky.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Kliknutím na </a:t>
            </a:r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smtClean="0">
                <a:solidFill>
                  <a:schemeClr val="tx1"/>
                </a:solidFill>
              </a:rPr>
              <a:t>nebo </a:t>
            </a:r>
            <a:r>
              <a:rPr lang="cs-CZ" sz="2800" b="1" dirty="0" smtClean="0">
                <a:solidFill>
                  <a:srgbClr val="FF0000"/>
                </a:solidFill>
              </a:rPr>
              <a:t>B </a:t>
            </a:r>
            <a:r>
              <a:rPr lang="cs-CZ" sz="2800" b="1" dirty="0" smtClean="0">
                <a:solidFill>
                  <a:schemeClr val="tx1"/>
                </a:solidFill>
              </a:rPr>
              <a:t>vybereme možnost, kterou chceme spočítat první.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Pro návrat použijte tlačítko zpět.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9" name="Šipka doprava 8"/>
          <p:cNvSpPr/>
          <p:nvPr/>
        </p:nvSpPr>
        <p:spPr>
          <a:xfrm>
            <a:off x="6459538" y="5740400"/>
            <a:ext cx="1571625" cy="719138"/>
          </a:xfrm>
          <a:prstGeom prst="righ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hlinkClick r:id="rId4" action="ppaction://hlinksldjump"/>
              </a:rPr>
              <a:t>KONEC</a:t>
            </a:r>
            <a:endParaRPr lang="cs-CZ" b="1" dirty="0"/>
          </a:p>
        </p:txBody>
      </p:sp>
      <p:sp>
        <p:nvSpPr>
          <p:cNvPr id="10" name="Šipka doleva 9">
            <a:hlinkClick r:id="rId5" action="ppaction://hlinksldjump"/>
          </p:cNvPr>
          <p:cNvSpPr/>
          <p:nvPr/>
        </p:nvSpPr>
        <p:spPr>
          <a:xfrm>
            <a:off x="1331913" y="5768975"/>
            <a:ext cx="3279775" cy="792163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accent3"/>
                </a:solidFill>
              </a:rPr>
              <a:t>POZNÁMKA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790575" cy="7921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i="1" dirty="0" smtClean="0">
                <a:solidFill>
                  <a:srgbClr val="FF0000"/>
                </a:solidFill>
              </a:rPr>
              <a:t>A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7920037" cy="3455988"/>
          </a:xfrm>
        </p:spPr>
        <p:txBody>
          <a:bodyPr/>
          <a:lstStyle/>
          <a:p>
            <a:pPr marL="68263" indent="0">
              <a:buFont typeface="Wingdings 2" pitchFamily="18" charset="2"/>
              <a:buNone/>
            </a:pPr>
            <a:r>
              <a:rPr lang="cs-CZ" sz="2800" b="1" i="1" smtClean="0"/>
              <a:t>Celková částka od pojišťovny:</a:t>
            </a:r>
          </a:p>
          <a:p>
            <a:pPr marL="68263" indent="0">
              <a:buFont typeface="Wingdings 2" pitchFamily="18" charset="2"/>
              <a:buNone/>
            </a:pPr>
            <a:r>
              <a:rPr lang="cs-CZ" sz="2800" b="1" i="1" smtClean="0"/>
              <a:t>2 200 Kč + ( 35 + 2 ) . 120 Kč = 6 640 Kč</a:t>
            </a:r>
          </a:p>
          <a:p>
            <a:pPr marL="68263" indent="0">
              <a:buFont typeface="Wingdings 2" pitchFamily="18" charset="2"/>
              <a:buNone/>
            </a:pPr>
            <a:endParaRPr lang="cs-CZ" sz="2800" b="1" i="1" smtClean="0"/>
          </a:p>
          <a:p>
            <a:pPr marL="68263" indent="0">
              <a:buFont typeface="Wingdings 2" pitchFamily="18" charset="2"/>
              <a:buNone/>
            </a:pPr>
            <a:r>
              <a:rPr lang="cs-CZ" sz="2800" b="1" i="1" smtClean="0">
                <a:solidFill>
                  <a:schemeClr val="tx1"/>
                </a:solidFill>
              </a:rPr>
              <a:t>27% z 6 640 Kč = 0,27 . 6 640 Kč = 1 793 Kč</a:t>
            </a:r>
          </a:p>
          <a:p>
            <a:pPr marL="68263" indent="0">
              <a:buFont typeface="Wingdings 2" pitchFamily="18" charset="2"/>
              <a:buNone/>
            </a:pPr>
            <a:endParaRPr lang="cs-CZ" sz="2800" b="1" i="1" smtClean="0">
              <a:solidFill>
                <a:schemeClr val="tx1"/>
              </a:solidFill>
            </a:endParaRPr>
          </a:p>
          <a:p>
            <a:pPr marL="68263" indent="0">
              <a:buFont typeface="Wingdings 2" pitchFamily="18" charset="2"/>
              <a:buNone/>
            </a:pPr>
            <a:r>
              <a:rPr lang="cs-CZ" sz="2800" b="1" i="1" smtClean="0">
                <a:solidFill>
                  <a:schemeClr val="tx1"/>
                </a:solidFill>
              </a:rPr>
              <a:t>V případě 27 % dostane Aleš asi 1 793 Kč.</a:t>
            </a:r>
            <a:endParaRPr lang="cs-CZ" sz="2800" b="1" i="1" smtClean="0"/>
          </a:p>
          <a:p>
            <a:pPr marL="68263" indent="0">
              <a:buFont typeface="Wingdings 2" pitchFamily="18" charset="2"/>
              <a:buNone/>
            </a:pPr>
            <a:endParaRPr lang="cs-CZ" smtClean="0"/>
          </a:p>
          <a:p>
            <a:pPr marL="68263" indent="0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651500" y="5229225"/>
            <a:ext cx="2006600" cy="798513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accent3"/>
                </a:solidFill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1511300" cy="1008063"/>
          </a:xfrm>
        </p:spPr>
        <p:txBody>
          <a:bodyPr/>
          <a:lstStyle/>
          <a:p>
            <a:r>
              <a:rPr lang="cs-CZ" sz="4800" b="1" i="1" smtClean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4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67544" y="1412776"/>
            <a:ext cx="7920880" cy="3687361"/>
          </a:xfrm>
          <a:blipFill rotWithShape="1">
            <a:blip r:embed="rId2"/>
            <a:stretch>
              <a:fillRect l="-770" t="-1653" b="-2479"/>
            </a:stretch>
          </a:blipFill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5795963" y="5229225"/>
            <a:ext cx="1789112" cy="647700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accent3"/>
                </a:solidFill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827584" y="1484785"/>
            <a:ext cx="6777317" cy="2880320"/>
          </a:xfrm>
          <a:blipFill rotWithShape="1">
            <a:blip r:embed="rId2"/>
            <a:stretch>
              <a:fillRect l="-450" t="-1695"/>
            </a:stretch>
          </a:blipFill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93713" y="404813"/>
            <a:ext cx="4041775" cy="647700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Poznámka: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Šipka doleva 4"/>
          <p:cNvSpPr/>
          <p:nvPr/>
        </p:nvSpPr>
        <p:spPr>
          <a:xfrm>
            <a:off x="5292725" y="4767263"/>
            <a:ext cx="1789113" cy="647700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accent3"/>
                </a:solidFill>
                <a:hlinkClick r:id="rId3" action="ppaction://hlinksldjump"/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8000" y="1268413"/>
            <a:ext cx="8167688" cy="5184775"/>
          </a:xfrm>
        </p:spPr>
        <p:txBody>
          <a:bodyPr/>
          <a:lstStyle/>
          <a:p>
            <a:r>
              <a:rPr lang="cs-CZ" sz="2600" b="1" i="1" smtClean="0"/>
              <a:t>Davídkův kamarád Aleš dostal s rodiči od pojišťovny za svůj úraz celkem 6 640 Kč.</a:t>
            </a:r>
          </a:p>
          <a:p>
            <a:r>
              <a:rPr lang="cs-CZ" sz="2600" b="1" i="1" smtClean="0"/>
              <a:t>Z  nabídky   od tatínka si vybere možnost </a:t>
            </a:r>
            <a:r>
              <a:rPr lang="cs-CZ" sz="2600" b="1" i="1" smtClean="0">
                <a:solidFill>
                  <a:srgbClr val="FF0000"/>
                </a:solidFill>
              </a:rPr>
              <a:t>A</a:t>
            </a:r>
            <a:r>
              <a:rPr lang="cs-CZ" sz="2600" b="1" i="1" smtClean="0"/>
              <a:t>        a získá tak </a:t>
            </a:r>
            <a:r>
              <a:rPr lang="cs-CZ" b="1" smtClean="0">
                <a:solidFill>
                  <a:schemeClr val="tx1"/>
                </a:solidFill>
              </a:rPr>
              <a:t>27%  </a:t>
            </a:r>
            <a:r>
              <a:rPr lang="cs-CZ" sz="2600" b="1" i="1" smtClean="0"/>
              <a:t>z celkové částky, což je zaokrouhleno 1 793 Kč.</a:t>
            </a:r>
          </a:p>
          <a:p>
            <a:r>
              <a:rPr lang="cs-CZ" sz="2600" b="1" i="1" smtClean="0"/>
              <a:t>Úrazové pojištění je důležité především u závažnějších a dlouhodobějších úrazů a případů, kdy je nemocný člen rodiny, který vydělává a zajišťuje tak obživu ostatních.</a:t>
            </a:r>
          </a:p>
          <a:p>
            <a:r>
              <a:rPr lang="cs-CZ" sz="2600" b="1" i="1" smtClean="0"/>
              <a:t>Je dobré být opatrný a úrazům předcházet, ale nikdy nevíme, kdy budeme pojištění potřebovat.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8000" y="333375"/>
            <a:ext cx="3127375" cy="647700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Shrnutí :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088" y="981075"/>
            <a:ext cx="7239000" cy="841375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Kropáčkovi se dneska loučí</a:t>
            </a:r>
          </a:p>
        </p:txBody>
      </p:sp>
      <p:pic>
        <p:nvPicPr>
          <p:cNvPr id="5" name="Picture 3" descr="C:\Users\moravcova.GYMTANVALD\AppData\Local\Microsoft\Windows\Temporary Internet Files\Content.IE5\H6SHIFBY\MC9002857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349500"/>
            <a:ext cx="3816350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3016250" cy="676275"/>
          </a:xfrm>
          <a:extLst>
            <a:ext uri="{91240B29-F687-4F45-9708-019B960494DF}"/>
          </a:extLst>
        </p:spPr>
        <p:txBody>
          <a:bodyPr lIns="90000" tIns="46800" rIns="90000" bIns="46800" rtlCol="0">
            <a:normAutofit fontScale="90000"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altLang="cs-CZ" sz="2800" b="1" smtClean="0">
                <a:solidFill>
                  <a:srgbClr val="C00000"/>
                </a:solidFill>
              </a:rPr>
              <a:t>použité zdroje:</a:t>
            </a:r>
            <a:br>
              <a:rPr lang="cs-CZ" altLang="cs-CZ" sz="2800" b="1" smtClean="0">
                <a:solidFill>
                  <a:srgbClr val="C00000"/>
                </a:solidFill>
              </a:rPr>
            </a:br>
            <a:endParaRPr lang="cs-CZ" altLang="cs-CZ" sz="2800" b="1" dirty="0">
              <a:solidFill>
                <a:schemeClr val="tx1"/>
              </a:solidFill>
            </a:endParaRPr>
          </a:p>
        </p:txBody>
      </p:sp>
      <p:sp>
        <p:nvSpPr>
          <p:cNvPr id="28674" name="Rectangle 2"/>
          <p:cNvSpPr txBox="1">
            <a:spLocks noChangeArrowheads="1"/>
          </p:cNvSpPr>
          <p:nvPr/>
        </p:nvSpPr>
        <p:spPr bwMode="auto">
          <a:xfrm>
            <a:off x="468313" y="1773238"/>
            <a:ext cx="82073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46800" rIns="90000" bIns="46800" anchor="b"/>
          <a:lstStyle/>
          <a:p>
            <a:pPr>
              <a:spcBef>
                <a:spcPts val="475"/>
              </a:spcBef>
              <a:buSzPct val="6500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 b="1">
                <a:solidFill>
                  <a:schemeClr val="tx2"/>
                </a:solidFill>
                <a:latin typeface="Century Gothic" pitchFamily="34" charset="0"/>
              </a:rPr>
              <a:t>Obrázky:</a:t>
            </a:r>
            <a:br>
              <a:rPr lang="cs-CZ" altLang="cs-CZ" sz="3200" b="1">
                <a:solidFill>
                  <a:schemeClr val="tx2"/>
                </a:solidFill>
                <a:latin typeface="Century Gothic" pitchFamily="34" charset="0"/>
              </a:rPr>
            </a:br>
            <a:r>
              <a:rPr lang="cs-CZ" altLang="cs-CZ" sz="2000" b="1">
                <a:solidFill>
                  <a:schemeClr val="tx2"/>
                </a:solidFill>
                <a:latin typeface="Century Gothic" pitchFamily="34" charset="0"/>
              </a:rPr>
              <a:t/>
            </a:r>
            <a:br>
              <a:rPr lang="cs-CZ" altLang="cs-CZ" sz="2000" b="1">
                <a:solidFill>
                  <a:schemeClr val="tx2"/>
                </a:solidFill>
                <a:latin typeface="Century Gothic" pitchFamily="34" charset="0"/>
              </a:rPr>
            </a:br>
            <a:r>
              <a:rPr lang="cs-CZ" altLang="cs-CZ" sz="2800" b="1">
                <a:solidFill>
                  <a:schemeClr val="tx2"/>
                </a:solidFill>
                <a:latin typeface="Century Gothic" pitchFamily="34" charset="0"/>
              </a:rPr>
              <a:t>AUTOR NEUVEDEN. </a:t>
            </a:r>
            <a:r>
              <a:rPr lang="cs-CZ" altLang="cs-CZ" sz="2800" b="1" i="1">
                <a:solidFill>
                  <a:schemeClr val="tx2"/>
                </a:solidFill>
                <a:latin typeface="Century Gothic" pitchFamily="34" charset="0"/>
              </a:rPr>
              <a:t>Kliparty Microsoft Office</a:t>
            </a:r>
            <a:r>
              <a:rPr lang="cs-CZ" altLang="cs-CZ" sz="2800" b="1">
                <a:solidFill>
                  <a:schemeClr val="tx2"/>
                </a:solidFill>
                <a:latin typeface="Century Gothic" pitchFamily="34" charset="0"/>
              </a:rPr>
              <a:t> [online]. [cit. 28.11.2012]. Dostupný na WWW</a:t>
            </a:r>
            <a:r>
              <a:rPr lang="cs-CZ" altLang="cs-CZ" sz="2800" b="1">
                <a:solidFill>
                  <a:schemeClr val="accent1"/>
                </a:solidFill>
                <a:latin typeface="Century Gothic" pitchFamily="34" charset="0"/>
              </a:rPr>
              <a:t>: </a:t>
            </a:r>
            <a:r>
              <a:rPr lang="cs-CZ" altLang="cs-CZ" sz="2800" b="1">
                <a:solidFill>
                  <a:srgbClr val="336699"/>
                </a:solidFill>
                <a:latin typeface="Century Gothic" pitchFamily="34" charset="0"/>
                <a:hlinkClick r:id="rId2"/>
              </a:rPr>
              <a:t>http://office.microsoft.com/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1479</TotalTime>
  <Words>477</Words>
  <Application>Microsoft Office PowerPoint</Application>
  <PresentationFormat>On-screen Show (4:3)</PresentationFormat>
  <Paragraphs>73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14</vt:i4>
      </vt:variant>
    </vt:vector>
  </HeadingPairs>
  <TitlesOfParts>
    <vt:vector size="26" baseType="lpstr">
      <vt:lpstr>Century Gothic</vt:lpstr>
      <vt:lpstr>Arial</vt:lpstr>
      <vt:lpstr>Wingdings 2</vt:lpstr>
      <vt:lpstr>Calibri</vt:lpstr>
      <vt:lpstr>Verdana</vt:lpstr>
      <vt:lpstr>Edwardian Script ITC</vt:lpstr>
      <vt:lpstr>Trebuchet MS</vt:lpstr>
      <vt:lpstr>Wingdings</vt:lpstr>
      <vt:lpstr>Austin</vt:lpstr>
      <vt:lpstr>Austin</vt:lpstr>
      <vt:lpstr>Austin</vt:lpstr>
      <vt:lpstr>Austin</vt:lpstr>
      <vt:lpstr>Snímek 1</vt:lpstr>
      <vt:lpstr>Snímek 2</vt:lpstr>
      <vt:lpstr>Co nás dnes čeká? </vt:lpstr>
      <vt:lpstr>POJIŠTĚNÍ</vt:lpstr>
      <vt:lpstr>Davídek se ptá: </vt:lpstr>
      <vt:lpstr>Davídek se ptá: </vt:lpstr>
      <vt:lpstr> Alešova zlomená ruka: </vt:lpstr>
      <vt:lpstr>A  27% z celkové částky </vt:lpstr>
      <vt:lpstr>A</vt:lpstr>
      <vt:lpstr>B</vt:lpstr>
      <vt:lpstr>Snímek 11</vt:lpstr>
      <vt:lpstr>Snímek 12</vt:lpstr>
      <vt:lpstr>Kropáčkovi se dneska loučí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92</cp:revision>
  <dcterms:created xsi:type="dcterms:W3CDTF">2013-12-30T17:55:22Z</dcterms:created>
  <dcterms:modified xsi:type="dcterms:W3CDTF">2014-01-11T19:30:47Z</dcterms:modified>
</cp:coreProperties>
</file>