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ags/tag4.xml" ContentType="application/vnd.openxmlformats-officedocument.presentationml.tag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56" r:id="rId2"/>
    <p:sldId id="261" r:id="rId3"/>
    <p:sldId id="262" r:id="rId4"/>
    <p:sldId id="263" r:id="rId5"/>
    <p:sldId id="264" r:id="rId6"/>
    <p:sldId id="265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A7B659-C81D-4D89-A58D-E2D47C97448C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6EC7A4-7CCB-4DC5-8F83-2447F5A9E9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D39C5C2-4B22-4EDE-9CF9-CCE4E5FFCDF4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76F5E31-A779-49A0-8526-729AEB3B49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5C2-4B22-4EDE-9CF9-CCE4E5FFCDF4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F5E31-A779-49A0-8526-729AEB3B4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5C2-4B22-4EDE-9CF9-CCE4E5FFCDF4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F5E31-A779-49A0-8526-729AEB3B4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5C2-4B22-4EDE-9CF9-CCE4E5FFCDF4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F5E31-A779-49A0-8526-729AEB3B49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5C2-4B22-4EDE-9CF9-CCE4E5FFCDF4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F5E31-A779-49A0-8526-729AEB3B4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5C2-4B22-4EDE-9CF9-CCE4E5FFCDF4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F5E31-A779-49A0-8526-729AEB3B4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5C2-4B22-4EDE-9CF9-CCE4E5FFCDF4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F5E31-A779-49A0-8526-729AEB3B4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5C2-4B22-4EDE-9CF9-CCE4E5FFCDF4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F5E31-A779-49A0-8526-729AEB3B49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5C2-4B22-4EDE-9CF9-CCE4E5FFCDF4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F5E31-A779-49A0-8526-729AEB3B4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5C2-4B22-4EDE-9CF9-CCE4E5FFCDF4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F5E31-A779-49A0-8526-729AEB3B4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9C5C2-4B22-4EDE-9CF9-CCE4E5FFCDF4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6F5E31-A779-49A0-8526-729AEB3B4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D39C5C2-4B22-4EDE-9CF9-CCE4E5FFCDF4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76F5E31-A779-49A0-8526-729AEB3B4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 dir="u"/>
  </p:transition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0992" y="714356"/>
            <a:ext cx="9073008" cy="1470025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VY_32_INOVACE_01_ČESKÝ JAZYK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143248"/>
            <a:ext cx="6400800" cy="321520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Název školy : </a:t>
            </a:r>
            <a:r>
              <a:rPr lang="cs-CZ" sz="2000" b="1" dirty="0" smtClean="0"/>
              <a:t>SPECIÁLNÍ  ZÁKLADNÍ A MATEŘSKÁ       </a:t>
            </a:r>
          </a:p>
          <a:p>
            <a:r>
              <a:rPr lang="cs-CZ" sz="2000" b="1" dirty="0" smtClean="0"/>
              <a:t>                       ŠKOLA VARNSDORF</a:t>
            </a:r>
          </a:p>
          <a:p>
            <a:r>
              <a:rPr lang="cs-CZ" sz="2000" dirty="0" smtClean="0"/>
              <a:t>Autor :  Jaroslav Bezděk, </a:t>
            </a:r>
            <a:r>
              <a:rPr lang="cs-CZ" sz="2000" dirty="0" smtClean="0"/>
              <a:t>2011 – </a:t>
            </a:r>
            <a:r>
              <a:rPr lang="cs-CZ" sz="2000" dirty="0" smtClean="0"/>
              <a:t>10 </a:t>
            </a:r>
            <a:r>
              <a:rPr lang="cs-CZ" sz="2000" dirty="0" smtClean="0"/>
              <a:t>– </a:t>
            </a:r>
            <a:r>
              <a:rPr lang="cs-CZ" sz="2000" dirty="0" smtClean="0"/>
              <a:t>17</a:t>
            </a:r>
            <a:endParaRPr lang="cs-CZ" sz="2000" dirty="0" smtClean="0"/>
          </a:p>
          <a:p>
            <a:r>
              <a:rPr lang="cs-CZ" sz="2000" dirty="0" smtClean="0"/>
              <a:t>Název :  VY_32_INOVACE_01_Český jazyk</a:t>
            </a:r>
          </a:p>
          <a:p>
            <a:r>
              <a:rPr lang="cs-CZ" sz="2000" dirty="0" smtClean="0"/>
              <a:t>Téma :   Vyjmenovaná slova po –p-</a:t>
            </a:r>
          </a:p>
          <a:p>
            <a:r>
              <a:rPr lang="cs-CZ" sz="2000" dirty="0" smtClean="0"/>
              <a:t>Číslo projektu: CZ.1.07/1.4.00/21.0640</a:t>
            </a:r>
          </a:p>
          <a:p>
            <a:r>
              <a:rPr lang="cs-CZ" sz="2000" dirty="0" smtClean="0"/>
              <a:t>Anotace: Materiál je určen pro 6.třídu, slouží k procvičení probrané látky</a:t>
            </a:r>
          </a:p>
        </p:txBody>
      </p:sp>
    </p:spTree>
    <p:extLst>
      <p:ext uri="{BB962C8B-B14F-4D97-AF65-F5344CB8AC3E}">
        <p14:creationId xmlns="" xmlns:p14="http://schemas.microsoft.com/office/powerpoint/2010/main" val="5497030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>
                  <a:prstDash val="solid"/>
                </a:ln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Vyjmenovaná slova po –p-</a:t>
            </a:r>
            <a:br>
              <a:rPr lang="cs-CZ" b="1" dirty="0" smtClean="0">
                <a:ln>
                  <a:prstDash val="solid"/>
                </a:ln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600" b="1" dirty="0" smtClean="0">
              <a:ln>
                <a:prstDash val="solid"/>
              </a:ln>
              <a:solidFill>
                <a:srgbClr val="FF000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pýcha-pytel-pysk-                          </a:t>
            </a:r>
          </a:p>
          <a:p>
            <a:pPr>
              <a:buNone/>
            </a:pPr>
            <a:endParaRPr lang="cs-CZ" b="1" dirty="0" smtClean="0">
              <a:ln>
                <a:prstDash val="solid"/>
              </a:ln>
              <a:solidFill>
                <a:srgbClr val="FF000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netopýr-slepýš-pyl</a:t>
            </a:r>
          </a:p>
          <a:p>
            <a:pPr>
              <a:buNone/>
            </a:pPr>
            <a:endParaRPr lang="cs-CZ" b="1" dirty="0" smtClean="0">
              <a:ln>
                <a:prstDash val="solid"/>
              </a:ln>
              <a:solidFill>
                <a:srgbClr val="FF000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kopyto-klopýtat-třpytit se</a:t>
            </a:r>
          </a:p>
          <a:p>
            <a:pPr>
              <a:buNone/>
            </a:pPr>
            <a:endParaRPr lang="cs-CZ" b="1" dirty="0" smtClean="0">
              <a:ln>
                <a:prstDash val="solid"/>
              </a:ln>
              <a:solidFill>
                <a:srgbClr val="FF000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  <a:p>
            <a:pPr>
              <a:buNone/>
            </a:pPr>
            <a:r>
              <a:rPr lang="cs-CZ" b="1" dirty="0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zpytovat-pykat-pýr-pýřit se-čepýřit se</a:t>
            </a:r>
          </a:p>
          <a:p>
            <a:endParaRPr lang="cs-CZ" dirty="0"/>
          </a:p>
        </p:txBody>
      </p:sp>
    </p:spTree>
    <p:custDataLst>
      <p:tags r:id="rId1"/>
    </p:custData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>
                  <a:prstDash val="solid"/>
                </a:ln>
                <a:solidFill>
                  <a:srgbClr val="00B0F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POZOR  na význam slov!    </a:t>
            </a:r>
            <a:br>
              <a:rPr lang="cs-CZ" b="1" dirty="0" smtClean="0">
                <a:ln>
                  <a:prstDash val="solid"/>
                </a:ln>
                <a:solidFill>
                  <a:srgbClr val="00B0F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ln>
                  <a:prstDash val="solid"/>
                </a:ln>
                <a:solidFill>
                  <a:srgbClr val="00206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pil</a:t>
            </a:r>
            <a:r>
              <a:rPr lang="cs-CZ" b="1" dirty="0" smtClean="0">
                <a:ln>
                  <a:prstDash val="solid"/>
                </a:ln>
                <a:solidFill>
                  <a:schemeClr val="bg1">
                    <a:lumMod val="50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        - </a:t>
            </a:r>
            <a:r>
              <a:rPr lang="cs-CZ" b="1" dirty="0" err="1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pil</a:t>
            </a:r>
            <a:r>
              <a:rPr lang="cs-CZ" b="1" dirty="0" smtClean="0">
                <a:ln>
                  <a:prstDash val="solid"/>
                </a:ln>
                <a:solidFill>
                  <a:schemeClr val="bg1">
                    <a:lumMod val="50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 jsem celý den vodu </a:t>
            </a:r>
          </a:p>
          <a:p>
            <a:pPr>
              <a:buNone/>
            </a:pPr>
            <a:r>
              <a:rPr lang="cs-CZ" b="1" dirty="0" smtClean="0">
                <a:ln>
                  <a:prstDash val="solid"/>
                </a:ln>
                <a:solidFill>
                  <a:srgbClr val="00206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pyl </a:t>
            </a:r>
            <a:r>
              <a:rPr lang="cs-CZ" b="1" dirty="0" smtClean="0">
                <a:ln>
                  <a:prstDash val="solid"/>
                </a:ln>
                <a:solidFill>
                  <a:schemeClr val="bg1">
                    <a:lumMod val="50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      - včelička sbírá na květu </a:t>
            </a:r>
            <a:r>
              <a:rPr lang="cs-CZ" b="1" dirty="0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pyl </a:t>
            </a:r>
          </a:p>
          <a:p>
            <a:pPr>
              <a:buNone/>
            </a:pPr>
            <a:r>
              <a:rPr lang="cs-CZ" b="1" dirty="0" smtClean="0">
                <a:ln>
                  <a:prstDash val="solid"/>
                </a:ln>
                <a:solidFill>
                  <a:srgbClr val="00206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slepíš </a:t>
            </a:r>
            <a:r>
              <a:rPr lang="cs-CZ" b="1" dirty="0" smtClean="0">
                <a:ln>
                  <a:prstDash val="solid"/>
                </a:ln>
                <a:solidFill>
                  <a:schemeClr val="bg1">
                    <a:lumMod val="50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  - letadlo</a:t>
            </a:r>
            <a:r>
              <a:rPr lang="cs-CZ" b="1" dirty="0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 slepíš </a:t>
            </a:r>
            <a:r>
              <a:rPr lang="cs-CZ" b="1" dirty="0" smtClean="0">
                <a:ln>
                  <a:prstDash val="solid"/>
                </a:ln>
                <a:solidFill>
                  <a:schemeClr val="bg1">
                    <a:lumMod val="50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lepidlem</a:t>
            </a:r>
          </a:p>
          <a:p>
            <a:pPr>
              <a:buNone/>
            </a:pPr>
            <a:r>
              <a:rPr lang="cs-CZ" b="1" dirty="0" smtClean="0">
                <a:ln>
                  <a:prstDash val="solid"/>
                </a:ln>
                <a:solidFill>
                  <a:srgbClr val="00206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slepýš</a:t>
            </a:r>
            <a:r>
              <a:rPr lang="cs-CZ" b="1" dirty="0" smtClean="0">
                <a:ln>
                  <a:prstDash val="solid"/>
                </a:ln>
                <a:solidFill>
                  <a:schemeClr val="bg1">
                    <a:lumMod val="50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  - </a:t>
            </a:r>
            <a:r>
              <a:rPr lang="cs-CZ" b="1" dirty="0" err="1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slepýš</a:t>
            </a:r>
            <a:r>
              <a:rPr lang="cs-CZ" b="1" dirty="0" smtClean="0">
                <a:ln>
                  <a:prstDash val="solid"/>
                </a:ln>
                <a:solidFill>
                  <a:schemeClr val="bg1">
                    <a:lumMod val="50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 není jedovatý</a:t>
            </a:r>
          </a:p>
          <a:p>
            <a:endParaRPr lang="cs-CZ" dirty="0"/>
          </a:p>
        </p:txBody>
      </p:sp>
      <p:pic>
        <p:nvPicPr>
          <p:cNvPr id="4" name="Picture 2" descr="C:\Documents and Settings\jaroslav.bezdek\Local Settings\Temporary Internet Files\Content.IE5\NAPNMP6K\MC90043804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2198" y="4214818"/>
            <a:ext cx="2144402" cy="210525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1071538" y="1000108"/>
            <a:ext cx="7024744" cy="11430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 fontScale="90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prstDash val="solid"/>
                </a:ln>
                <a:solidFill>
                  <a:schemeClr val="dk1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POZOR</a:t>
            </a:r>
            <a:r>
              <a:rPr kumimoji="0" lang="cs-CZ" sz="4000" b="1" i="0" u="none" strike="noStrike" kern="1200" cap="none" spc="0" normalizeH="0" noProof="0" dirty="0" smtClean="0">
                <a:ln>
                  <a:prstDash val="solid"/>
                </a:ln>
                <a:solidFill>
                  <a:schemeClr val="dk1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 !!!   Na význam slov</a:t>
            </a:r>
            <a:r>
              <a:rPr kumimoji="0" lang="cs-CZ" sz="4000" b="1" i="0" u="none" strike="noStrike" kern="1200" cap="none" spc="0" normalizeH="0" baseline="0" noProof="0" dirty="0" smtClean="0">
                <a:ln>
                  <a:prstDash val="solid"/>
                </a:ln>
                <a:solidFill>
                  <a:schemeClr val="dk1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4000" b="1" i="0" u="none" strike="noStrike" kern="1200" cap="none" spc="0" normalizeH="0" baseline="0" noProof="0" dirty="0" smtClean="0">
                <a:ln>
                  <a:prstDash val="solid"/>
                </a:ln>
                <a:solidFill>
                  <a:schemeClr val="dk1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custDataLst>
      <p:tags r:id="rId1"/>
    </p:custData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22 -0.14802 C -0.05608 -0.15519 -0.06372 -0.1642 -0.07257 -0.17184 C -0.07882 -0.17739 -0.07899 -0.17484 -0.08594 -0.17993 C -0.09861 -0.18941 -0.10226 -0.1982 -0.11736 -0.20167 C -0.13368 -0.21069 -0.14948 -0.21693 -0.16649 -0.22364 C -0.17378 -0.22665 -0.18021 -0.23266 -0.1875 -0.23544 C -0.19097 -0.23682 -0.19444 -0.23798 -0.19792 -0.23937 C -0.21372 -0.25162 -0.20451 -0.24584 -0.22622 -0.25532 C -0.23003 -0.25694 -0.23316 -0.26087 -0.23663 -0.26342 C -0.24444 -0.2692 -0.2441 -0.26781 -0.25469 -0.27128 C -0.26806 -0.28354 -0.28594 -0.28701 -0.30087 -0.2951 C -0.32066 -0.3062 -0.34392 -0.32355 -0.3651 -0.32887 C -0.37951 -0.33627 -0.4224 -0.21416 -0.42778 -0.21647 C -0.43889 -0.15125 -0.42847 0.08233 -0.43194 0.06197 C -0.43872 0.06244 -0.44288 -0.33974 -0.45017 -0.33881 C -0.46719 -0.3365 -0.44236 -0.33742 -0.45903 -0.33488 C -0.46649 -0.33372 -0.47396 -0.33349 -0.48142 -0.3328 C -0.52413 -0.31037 -0.57031 -0.30736 -0.6158 -0.30343 C -0.61962 -0.30135 -0.62396 -0.30112 -0.62778 -0.29903 C -0.63299 -0.29626 -0.63733 -0.29117 -0.64271 -0.28909 C -0.65642 -0.28354 -0.67014 -0.28123 -0.68437 -0.27914 C -0.68941 -0.27452 -0.69219 -0.26966 -0.69792 -0.26735 C -0.70937 -0.25209 -0.70365 -0.25556 -0.71285 -0.25139 C -0.71736 -0.24538 -0.72344 -0.24122 -0.72778 -0.23544 C -0.73299 -0.2285 -0.73594 -0.2204 -0.74115 -0.2137 C -0.7434 -0.20213 -0.74913 -0.19612 -0.75608 -0.18964 C -0.76163 -0.17877 -0.7566 -0.17161 -0.75156 -0.16189 C -0.74965 -0.14755 -0.74618 -0.13275 -0.73819 -0.12211 C -0.72812 -0.1087 -0.71389 -0.10269 -0.70243 -0.09228 C -0.68524 -0.07655 -0.66927 -0.06083 -0.64861 -0.05458 C -0.64601 -0.05204 -0.63507 -0.0421 -0.63229 -0.04071 C -0.62795 -0.0384 -0.62309 -0.03863 -0.61875 -0.03678 C -0.60712 -0.03192 -0.59826 -0.02683 -0.58594 -0.02475 C -0.55955 -0.01481 -0.54948 -0.01249 -0.52031 -0.01087 C -0.49774 -0.00602 -0.475 4.94912E-6 -0.45312 0.00901 C -0.42587 0.02035 -0.45625 0.01133 -0.43524 0.01711 C -0.41927 0.01526 -0.40347 0.01318 -0.3875 0.0111 C -0.38264 0.01133 -0.34705 0.01549 -0.33368 0.0111 C -0.32656 0.00878 -0.31997 0.0037 -0.31302 0.00115 L -0.31302 0.00138 C -0.27639 -0.00741 -0.24358 -0.01481 -0.20677 -0.01689 C -0.20139 -0.02406 -0.19878 -0.0303 -0.19184 -0.0347 C -0.18819 -0.0421 -0.18316 -0.04441 -0.17847 -0.05065 C -0.17569 -0.06684 -0.17187 -0.08442 -0.1651 -0.09829 C -0.16562 -0.10223 -0.16562 -0.10639 -0.16649 -0.11032 C -0.16719 -0.11309 -0.16892 -0.11541 -0.16962 -0.11818 C -0.17274 -0.13229 -0.17344 -0.14478 -0.17847 -0.15796 C -0.17917 -0.15981 -0.17899 -0.16259 -0.18003 -0.16397 C -0.18108 -0.16536 -0.18299 -0.16536 -0.18437 -0.16582 C -0.19444 -0.16906 -0.19722 -0.1686 -0.2099 -0.16999 C -0.20139 -0.17253 -0.19878 -0.17993 -0.19045 -0.18386 C -0.18941 -0.18571 -0.18872 -0.18779 -0.1875 -0.18964 C -0.18524 -0.19311 -0.18003 -0.19959 -0.18003 -0.19936 C -0.17951 -0.20167 -0.17951 -0.20398 -0.17847 -0.2056 C -0.17726 -0.20745 -0.17535 -0.20815 -0.17396 -0.20953 C -0.16788 -0.21531 -0.16233 -0.22202 -0.15608 -0.22757 C -0.15226 -0.23567 -0.14462 -0.24445 -0.13819 -0.24931 C -0.12951 -0.25579 -0.13785 -0.24561 -0.12778 -0.25532 C -0.11788 -0.26481 -0.12847 -0.25902 -0.11875 -0.26342 C -0.11337 -0.27059 -0.11024 -0.27336 -0.10677 -0.28123 C -0.10122 -0.29371 -0.09844 -0.30736 -0.09184 -0.31892 C -0.08993 -0.32956 -0.0849 -0.33997 -0.08003 -0.34876 C -0.0783 -0.35778 -0.07483 -0.36309 -0.07101 -0.37073 C -0.07049 -0.37281 -0.07049 -0.37489 -0.06962 -0.37674 C -0.06892 -0.37836 -0.06719 -0.37905 -0.06649 -0.38067 C -0.06233 -0.39177 -0.06111 -0.40241 -0.05608 -0.41235 C -0.05295 -0.426 -0.05729 -0.41027 -0.05017 -0.42438 C -0.04687 -0.43109 -0.04931 -0.43571 -0.0441 -0.44219 C -0.04323 -0.44635 -0.04236 -0.45028 -0.04115 -0.45421 C -0.03924 -0.46092 -0.03524 -0.4741 -0.03524 -0.47387 C -0.03663 -0.49769 -0.03715 -0.50024 -0.04566 -0.51781 C -0.04809 -0.52984 -0.05139 -0.54186 -0.05903 -0.54973 C -0.06181 -0.55273 -0.06545 -0.55412 -0.06806 -0.55759 C -0.07431 -0.56592 -0.07049 -0.56314 -0.08003 -0.56545 C -0.08559 -0.57077 -0.09149 -0.57285 -0.09792 -0.5754 C -0.10885 -0.59089 -0.0901 -0.56592 -0.10677 -0.58141 C -0.12483 -0.59806 -0.10885 -0.59066 -0.12049 -0.59529 C -0.12639 -0.60061 -0.12986 -0.60801 -0.13663 -0.61124 C -0.13924 -0.62119 -0.14497 -0.6235 -0.15156 -0.6272 C -0.16372 -0.63414 -0.17431 -0.64339 -0.1875 -0.64709 C -0.19809 -0.6568 -0.2125 -0.65727 -0.22483 -0.65889 C -0.24132 -0.66467 -0.2566 -0.66721 -0.27396 -0.66883 C -0.28247 -0.67346 -0.2908 -0.67276 -0.29931 -0.67692 C -0.30677 -0.67623 -0.31424 -0.67646 -0.3217 -0.67484 C -0.33038 -0.67299 -0.3342 -0.66027 -0.33976 -0.6531 C -0.34028 -0.65033 -0.34028 -0.64755 -0.34115 -0.64501 C -0.34184 -0.6427 -0.3434 -0.64131 -0.3441 -0.639 C -0.34653 -0.63021 -0.34618 -0.62327 -0.35017 -0.61518 C -0.35295 -0.59945 -0.35712 -0.57147 -0.3441 -0.56545 C -0.34201 -0.5532 -0.34028 -0.54718 -0.3441 -0.53169 C -0.34479 -0.52961 -0.35017 -0.53377 -0.34861 -0.53377 C -0.33212 -0.53308 -0.29931 -0.52984 -0.29931 -0.52961 C -0.29236 -0.53053 -0.28524 -0.52938 -0.27847 -0.53169 C -0.27708 -0.53215 -0.27812 -0.53608 -0.27708 -0.5377 C -0.27517 -0.54094 -0.26701 -0.54464 -0.2651 -0.54556 C -0.25399 -0.55042 -0.24219 -0.5488 -0.23073 -0.54973 C -0.15781 -0.54834 -0.12917 -0.54603 -0.06649 -0.54371 C -0.05816 -0.53816 -0.06215 -0.54025 -0.05156 -0.53562 C -0.05017 -0.53493 -0.04722 -0.53377 -0.04722 -0.53354 C -0.04167 -0.52891 -0.04045 -0.52591 -0.03368 -0.52383 C -0.02656 -0.50949 -0.03038 -0.51527 -0.02326 -0.50579 C -0.02031 -0.49469 -0.02396 -0.50463 -0.01736 -0.49584 C -0.01319 -0.49029 -0.01024 -0.48335 -0.00833 -0.47595 C -0.0092 -0.44473 -0.00816 -0.40056 -0.0217 -0.37073 C -0.02413 -0.36541 -0.04288 -0.35477 -0.04722 -0.35269 C -0.05382 -0.34621 -0.06024 -0.34344 -0.06806 -0.34089 C -0.07535 -0.33511 -0.07986 -0.33442 -0.0875 -0.33095 C -0.09149 -0.3291 -0.09931 -0.32517 -0.09931 -0.3247 C -0.1099 -0.32517 -0.16042 -0.32563 -0.18299 -0.32887 C -0.20503 -0.3321 -0.22656 -0.33974 -0.24861 -0.34274 C -0.28212 -0.34506 -0.38264 -0.05875 -0.40937 -0.00186 " pathEditMode="relative" rAng="0" ptsTypes="ffffffffffffafffffffffffffffffffffffffFfffffffffffffffffffffffffffffffffffffffffffffffffffffffffffffffffffffffa">
                                      <p:cBhvr>
                                        <p:cTn id="6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8" y="-1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smtClean="0"/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b="1" dirty="0" smtClean="0"/>
              <a:t>cha předchází pád.</a:t>
            </a:r>
          </a:p>
          <a:p>
            <a:r>
              <a:rPr lang="cs-CZ" sz="2800" b="1" dirty="0" smtClean="0"/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tel plný  odpadků.                     </a:t>
            </a:r>
          </a:p>
          <a:p>
            <a:r>
              <a:rPr lang="cs-CZ" sz="2800" b="1" dirty="0" smtClean="0"/>
              <a:t>Zajíc má rozpůlený p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sk.</a:t>
            </a:r>
          </a:p>
          <a:p>
            <a:r>
              <a:rPr lang="cs-CZ" sz="2800" b="1" dirty="0" smtClean="0"/>
              <a:t>Netop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b="1" dirty="0" smtClean="0"/>
              <a:t>r létá v noci.</a:t>
            </a:r>
          </a:p>
          <a:p>
            <a:r>
              <a:rPr lang="cs-CZ" sz="2800" b="1" dirty="0" smtClean="0"/>
              <a:t>Slep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b="1" dirty="0" smtClean="0"/>
              <a:t>š se živý hmyzem.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  <p:sp>
        <p:nvSpPr>
          <p:cNvPr id="4" name="Šipka doleva 3"/>
          <p:cNvSpPr/>
          <p:nvPr/>
        </p:nvSpPr>
        <p:spPr>
          <a:xfrm>
            <a:off x="7072330" y="2428868"/>
            <a:ext cx="714380" cy="2703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7072330" y="2928934"/>
            <a:ext cx="714380" cy="2703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7072330" y="3500438"/>
            <a:ext cx="714380" cy="2703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7072330" y="4000504"/>
            <a:ext cx="714380" cy="2703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Šipka doleva 7"/>
          <p:cNvSpPr/>
          <p:nvPr/>
        </p:nvSpPr>
        <p:spPr>
          <a:xfrm>
            <a:off x="7072330" y="4500570"/>
            <a:ext cx="714380" cy="2703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071538" y="1000108"/>
            <a:ext cx="7024744" cy="11430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 fontScale="90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prstDash val="solid"/>
                </a:ln>
                <a:solidFill>
                  <a:schemeClr val="dk1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Vyjmenovaná slova ve větě</a:t>
            </a:r>
            <a:br>
              <a:rPr kumimoji="0" lang="cs-CZ" sz="4000" b="1" i="0" u="none" strike="noStrike" kern="1200" cap="none" spc="0" normalizeH="0" baseline="0" noProof="0" dirty="0" smtClean="0">
                <a:ln>
                  <a:prstDash val="solid"/>
                </a:ln>
                <a:solidFill>
                  <a:schemeClr val="dk1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custDataLst>
      <p:tags r:id="rId1"/>
    </p:custData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smtClean="0"/>
              <a:t>Včely přenášejí p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l.</a:t>
            </a:r>
          </a:p>
          <a:p>
            <a:r>
              <a:rPr lang="cs-CZ" sz="2800" b="1" dirty="0" smtClean="0"/>
              <a:t>Čert má kop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to.</a:t>
            </a:r>
          </a:p>
          <a:p>
            <a:r>
              <a:rPr lang="cs-CZ" sz="2800" b="1" dirty="0" smtClean="0"/>
              <a:t>Klop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b="1" dirty="0" smtClean="0"/>
              <a:t>tl jsem o kámen.</a:t>
            </a:r>
          </a:p>
          <a:p>
            <a:r>
              <a:rPr lang="cs-CZ" sz="2800" b="1" dirty="0" smtClean="0"/>
              <a:t>Není všechno zlato, co se třp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tí.</a:t>
            </a:r>
          </a:p>
          <a:p>
            <a:r>
              <a:rPr lang="cs-CZ" sz="2800" b="1" dirty="0" smtClean="0"/>
              <a:t>Zp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tuj své svědomí.</a:t>
            </a:r>
          </a:p>
          <a:p>
            <a:endParaRPr lang="cs-CZ" b="1" dirty="0" smtClean="0"/>
          </a:p>
          <a:p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071538" y="1000108"/>
            <a:ext cx="7024744" cy="11430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 fontScale="90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prstDash val="solid"/>
                </a:ln>
                <a:solidFill>
                  <a:schemeClr val="dk1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Vyjmenovaná slova ve větě</a:t>
            </a:r>
            <a:br>
              <a:rPr kumimoji="0" lang="cs-CZ" sz="4000" b="1" i="0" u="none" strike="noStrike" kern="1200" cap="none" spc="0" normalizeH="0" baseline="0" noProof="0" dirty="0" smtClean="0">
                <a:ln>
                  <a:prstDash val="solid"/>
                </a:ln>
                <a:solidFill>
                  <a:schemeClr val="dk1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Šipka doleva 5"/>
          <p:cNvSpPr/>
          <p:nvPr/>
        </p:nvSpPr>
        <p:spPr>
          <a:xfrm>
            <a:off x="7072330" y="2428868"/>
            <a:ext cx="714380" cy="2703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7072330" y="2928934"/>
            <a:ext cx="714380" cy="2703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Šipka doleva 7"/>
          <p:cNvSpPr/>
          <p:nvPr/>
        </p:nvSpPr>
        <p:spPr>
          <a:xfrm>
            <a:off x="7072330" y="3500438"/>
            <a:ext cx="714380" cy="2703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Šipka doleva 8"/>
          <p:cNvSpPr/>
          <p:nvPr/>
        </p:nvSpPr>
        <p:spPr>
          <a:xfrm>
            <a:off x="7072330" y="4000504"/>
            <a:ext cx="714380" cy="2703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Šipka doleva 9"/>
          <p:cNvSpPr/>
          <p:nvPr/>
        </p:nvSpPr>
        <p:spPr>
          <a:xfrm>
            <a:off x="7072330" y="4500570"/>
            <a:ext cx="714380" cy="2703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custDataLst>
      <p:tags r:id="rId1"/>
    </p:custData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Za špatné činy se musí p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kat.</a:t>
            </a:r>
          </a:p>
          <a:p>
            <a:r>
              <a:rPr lang="cs-CZ" sz="2800" b="1" dirty="0" smtClean="0"/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b="1" dirty="0" smtClean="0"/>
              <a:t>r nám roste na záhoně.</a:t>
            </a:r>
          </a:p>
          <a:p>
            <a:r>
              <a:rPr lang="cs-CZ" sz="2800" b="1" dirty="0" smtClean="0"/>
              <a:t>Dívka se p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b="1" dirty="0" smtClean="0"/>
              <a:t>řila studem.</a:t>
            </a:r>
          </a:p>
          <a:p>
            <a:r>
              <a:rPr lang="cs-CZ" sz="2800" b="1" dirty="0" smtClean="0"/>
              <a:t>Vrabci se čep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b="1" dirty="0" smtClean="0"/>
              <a:t>řili.</a:t>
            </a:r>
            <a:endParaRPr lang="cs-CZ" sz="2800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000100" y="1000108"/>
            <a:ext cx="7024744" cy="11430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 fontScale="90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prstDash val="solid"/>
                </a:ln>
                <a:solidFill>
                  <a:schemeClr val="dk1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Vyjmenovaná slova ve vět</a:t>
            </a:r>
            <a:r>
              <a:rPr lang="cs-CZ" sz="4000" b="1" dirty="0" smtClean="0">
                <a:ln>
                  <a:prstDash val="solid"/>
                </a:ln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ě</a:t>
            </a:r>
            <a:r>
              <a:rPr kumimoji="0" lang="cs-CZ" sz="4000" b="1" i="0" u="none" strike="noStrike" kern="1200" cap="none" spc="0" normalizeH="0" baseline="0" noProof="0" dirty="0" smtClean="0">
                <a:ln>
                  <a:prstDash val="solid"/>
                </a:ln>
                <a:solidFill>
                  <a:schemeClr val="dk1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4000" b="1" i="0" u="none" strike="noStrike" kern="1200" cap="none" spc="0" normalizeH="0" baseline="0" noProof="0" dirty="0" smtClean="0">
                <a:ln>
                  <a:prstDash val="solid"/>
                </a:ln>
                <a:solidFill>
                  <a:schemeClr val="dk1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Šipka doleva 4"/>
          <p:cNvSpPr/>
          <p:nvPr/>
        </p:nvSpPr>
        <p:spPr>
          <a:xfrm>
            <a:off x="7072330" y="2428868"/>
            <a:ext cx="714380" cy="2703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>
            <a:off x="7072330" y="3000372"/>
            <a:ext cx="714380" cy="2703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7072330" y="3500438"/>
            <a:ext cx="714380" cy="2703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Šipka doleva 7"/>
          <p:cNvSpPr/>
          <p:nvPr/>
        </p:nvSpPr>
        <p:spPr>
          <a:xfrm>
            <a:off x="7072330" y="4000504"/>
            <a:ext cx="714380" cy="27031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980728"/>
            <a:ext cx="7024744" cy="936104"/>
          </a:xfrm>
        </p:spPr>
        <p:txBody>
          <a:bodyPr>
            <a:noAutofit/>
          </a:bodyPr>
          <a:lstStyle/>
          <a:p>
            <a:endParaRPr lang="cs-CZ" sz="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ROZMARYNOVÁ,M. ŠNEIDEROVÁ,S. </a:t>
            </a:r>
            <a:r>
              <a:rPr lang="cs-CZ" sz="2000" i="1" dirty="0" smtClean="0"/>
              <a:t>Český jazyk 6. </a:t>
            </a:r>
            <a:r>
              <a:rPr lang="cs-CZ" sz="2000" dirty="0" smtClean="0"/>
              <a:t>Praha: Septima, 2004. ISBN 80-7216-198-9.</a:t>
            </a:r>
          </a:p>
          <a:p>
            <a:r>
              <a:rPr lang="cs-CZ" sz="2000" dirty="0" smtClean="0"/>
              <a:t>Snímekč.3:</a:t>
            </a:r>
          </a:p>
          <a:p>
            <a:pPr>
              <a:buNone/>
            </a:pPr>
            <a:r>
              <a:rPr lang="cs-CZ" sz="2000" dirty="0" smtClean="0"/>
              <a:t>    </a:t>
            </a:r>
            <a:r>
              <a:rPr lang="en-US" sz="2000" dirty="0" smtClean="0"/>
              <a:t>[</a:t>
            </a:r>
            <a:r>
              <a:rPr lang="cs-CZ" sz="2000" dirty="0" smtClean="0"/>
              <a:t>cit. 2011-10-17</a:t>
            </a:r>
            <a:r>
              <a:rPr lang="en-US" sz="2000" dirty="0" smtClean="0"/>
              <a:t>] </a:t>
            </a:r>
            <a:r>
              <a:rPr lang="cs-CZ" sz="2000" dirty="0" smtClean="0"/>
              <a:t>obrázek motýla použit z galerie Office</a:t>
            </a:r>
            <a:endParaRPr lang="cs-CZ" sz="2000" dirty="0"/>
          </a:p>
          <a:p>
            <a:r>
              <a:rPr lang="cs-CZ" sz="2000" dirty="0" smtClean="0"/>
              <a:t>Snímek č.4,5,6: </a:t>
            </a:r>
          </a:p>
          <a:p>
            <a:pPr>
              <a:buNone/>
            </a:pPr>
            <a:r>
              <a:rPr lang="cs-CZ" sz="2000" dirty="0" smtClean="0"/>
              <a:t>    </a:t>
            </a:r>
            <a:r>
              <a:rPr lang="en-US" sz="2000" dirty="0" smtClean="0"/>
              <a:t>[</a:t>
            </a:r>
            <a:r>
              <a:rPr lang="cs-CZ" sz="2000" dirty="0" smtClean="0"/>
              <a:t>cit. 2011-10-17</a:t>
            </a:r>
            <a:r>
              <a:rPr lang="en-US" sz="2000" dirty="0" smtClean="0"/>
              <a:t>] </a:t>
            </a:r>
            <a:r>
              <a:rPr lang="cs-CZ" sz="2000" dirty="0" smtClean="0"/>
              <a:t>obrázek šipky použit z galerie Office   </a:t>
            </a:r>
          </a:p>
          <a:p>
            <a:r>
              <a:rPr lang="cs-CZ" sz="2000" dirty="0" smtClean="0"/>
              <a:t>Citováno </a:t>
            </a:r>
            <a:r>
              <a:rPr lang="cs-CZ" sz="2000" dirty="0"/>
              <a:t>dne </a:t>
            </a:r>
            <a:r>
              <a:rPr lang="cs-CZ" sz="2000" dirty="0" smtClean="0"/>
              <a:t>17.10.2011</a:t>
            </a:r>
            <a:endParaRPr lang="cs-CZ" sz="2000" dirty="0"/>
          </a:p>
          <a:p>
            <a:pPr marL="6858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071538" y="857232"/>
            <a:ext cx="7024744" cy="11430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 fontScale="90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prstDash val="solid"/>
                </a:ln>
                <a:solidFill>
                  <a:schemeClr val="dk1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Použité zdroje</a:t>
            </a:r>
            <a:br>
              <a:rPr kumimoji="0" lang="cs-CZ" sz="4000" b="1" i="0" u="none" strike="noStrike" kern="1200" cap="none" spc="0" normalizeH="0" baseline="0" noProof="0" dirty="0" smtClean="0">
                <a:ln>
                  <a:prstDash val="solid"/>
                </a:ln>
                <a:solidFill>
                  <a:schemeClr val="dk1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288289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8|5.6|2|1.1|0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5|2|6.7|1.2|0.6|5.7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2|2.1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415</TotalTime>
  <Words>229</Words>
  <Application>Microsoft Office PowerPoint</Application>
  <PresentationFormat>Předvádění na obrazovce (4:3)</PresentationFormat>
  <Paragraphs>50</Paragraphs>
  <Slides>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VY_32_INOVACE_01_ČESKÝ JAZYK</vt:lpstr>
      <vt:lpstr>Vyjmenovaná slova po –p- </vt:lpstr>
      <vt:lpstr>POZOR  na význam slov!     </vt:lpstr>
      <vt:lpstr>Snímek 4</vt:lpstr>
      <vt:lpstr>Snímek 5</vt:lpstr>
      <vt:lpstr>Snímek 6</vt:lpstr>
      <vt:lpstr>Snímek 7</vt:lpstr>
    </vt:vector>
  </TitlesOfParts>
  <Company>Speciální základní škola Varnsdorf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jaroslav.bezdek</dc:creator>
  <cp:lastModifiedBy>Jarda</cp:lastModifiedBy>
  <cp:revision>68</cp:revision>
  <dcterms:created xsi:type="dcterms:W3CDTF">2011-10-04T12:26:04Z</dcterms:created>
  <dcterms:modified xsi:type="dcterms:W3CDTF">2011-11-11T14:44:25Z</dcterms:modified>
</cp:coreProperties>
</file>